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84" r:id="rId3"/>
    <p:sldId id="267" r:id="rId4"/>
    <p:sldId id="268" r:id="rId5"/>
    <p:sldId id="287" r:id="rId6"/>
    <p:sldId id="257" r:id="rId7"/>
    <p:sldId id="274" r:id="rId8"/>
    <p:sldId id="276" r:id="rId9"/>
    <p:sldId id="278" r:id="rId10"/>
    <p:sldId id="301" r:id="rId11"/>
    <p:sldId id="279" r:id="rId12"/>
    <p:sldId id="280" r:id="rId13"/>
    <p:sldId id="281" r:id="rId14"/>
    <p:sldId id="258" r:id="rId15"/>
    <p:sldId id="288" r:id="rId16"/>
    <p:sldId id="282" r:id="rId17"/>
    <p:sldId id="292" r:id="rId18"/>
    <p:sldId id="289" r:id="rId19"/>
    <p:sldId id="294" r:id="rId20"/>
    <p:sldId id="296" r:id="rId21"/>
    <p:sldId id="299" r:id="rId22"/>
    <p:sldId id="259" r:id="rId23"/>
    <p:sldId id="260" r:id="rId24"/>
    <p:sldId id="290" r:id="rId25"/>
    <p:sldId id="263" r:id="rId26"/>
    <p:sldId id="293" r:id="rId27"/>
    <p:sldId id="298" r:id="rId28"/>
    <p:sldId id="300" r:id="rId29"/>
    <p:sldId id="291" r:id="rId30"/>
    <p:sldId id="283" r:id="rId31"/>
    <p:sldId id="286" r:id="rId32"/>
    <p:sldId id="285" r:id="rId33"/>
    <p:sldId id="297" r:id="rId34"/>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CC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Estilo claro 2 - Énfasis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686" autoAdjust="0"/>
  </p:normalViewPr>
  <p:slideViewPr>
    <p:cSldViewPr snapToGrid="0" snapToObjects="1">
      <p:cViewPr varScale="1">
        <p:scale>
          <a:sx n="64" d="100"/>
          <a:sy n="64" d="100"/>
        </p:scale>
        <p:origin x="134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6AEFB7-7C7F-0445-A963-5D1ABA90AFF6}" type="doc">
      <dgm:prSet loTypeId="urn:microsoft.com/office/officeart/2005/8/layout/hierarchy1" loCatId="" qsTypeId="urn:microsoft.com/office/officeart/2005/8/quickstyle/3D4" qsCatId="3D" csTypeId="urn:microsoft.com/office/officeart/2005/8/colors/accent0_1" csCatId="mainScheme" phldr="1"/>
      <dgm:spPr/>
      <dgm:t>
        <a:bodyPr/>
        <a:lstStyle/>
        <a:p>
          <a:endParaRPr lang="es-ES"/>
        </a:p>
      </dgm:t>
    </dgm:pt>
    <dgm:pt modelId="{036659D7-930E-2044-81C6-2C75E79B14D9}">
      <dgm:prSet phldrT="[Texto]" custT="1"/>
      <dgm:spPr>
        <a:solidFill>
          <a:schemeClr val="bg1">
            <a:lumMod val="85000"/>
            <a:alpha val="90000"/>
          </a:schemeClr>
        </a:solidFill>
        <a:ln w="28575" cmpd="sng">
          <a:solidFill>
            <a:srgbClr val="000000"/>
          </a:solidFill>
        </a:ln>
      </dgm:spPr>
      <dgm:t>
        <a:bodyPr/>
        <a:lstStyle/>
        <a:p>
          <a:r>
            <a:rPr lang="es-ES" sz="2400" dirty="0"/>
            <a:t>Infección de vías respiratorias bajas</a:t>
          </a:r>
        </a:p>
      </dgm:t>
    </dgm:pt>
    <dgm:pt modelId="{2A7D9A1A-E3B9-5E42-85FA-333771508DF1}" type="parTrans" cxnId="{9167DB0D-6CCA-924B-B1FE-BEA2A162C074}">
      <dgm:prSet/>
      <dgm:spPr/>
      <dgm:t>
        <a:bodyPr/>
        <a:lstStyle/>
        <a:p>
          <a:endParaRPr lang="es-ES"/>
        </a:p>
      </dgm:t>
    </dgm:pt>
    <dgm:pt modelId="{4B4D8072-3FFA-B04D-A968-2E9641502AE9}" type="sibTrans" cxnId="{9167DB0D-6CCA-924B-B1FE-BEA2A162C074}">
      <dgm:prSet/>
      <dgm:spPr/>
      <dgm:t>
        <a:bodyPr/>
        <a:lstStyle/>
        <a:p>
          <a:endParaRPr lang="es-ES"/>
        </a:p>
      </dgm:t>
    </dgm:pt>
    <dgm:pt modelId="{2D30C23C-22C7-344E-B0CF-305CC9D5EBAD}">
      <dgm:prSet phldrT="[Texto]"/>
      <dgm:spPr>
        <a:solidFill>
          <a:schemeClr val="accent2">
            <a:lumMod val="60000"/>
            <a:lumOff val="40000"/>
            <a:alpha val="90000"/>
          </a:schemeClr>
        </a:solidFill>
        <a:ln w="28575" cmpd="sng"/>
      </dgm:spPr>
      <dgm:t>
        <a:bodyPr/>
        <a:lstStyle/>
        <a:p>
          <a:r>
            <a:rPr lang="es-ES" dirty="0"/>
            <a:t>Bronquitis aguda</a:t>
          </a:r>
        </a:p>
      </dgm:t>
    </dgm:pt>
    <dgm:pt modelId="{9AD1DCAC-4655-C44B-8F57-8DB0B75FF866}" type="parTrans" cxnId="{C044591D-A512-4548-9DC5-07097E5C9AA8}">
      <dgm:prSet/>
      <dgm:spPr/>
      <dgm:t>
        <a:bodyPr/>
        <a:lstStyle/>
        <a:p>
          <a:endParaRPr lang="es-ES"/>
        </a:p>
      </dgm:t>
    </dgm:pt>
    <dgm:pt modelId="{4FD2030A-2CD9-9343-AAD5-2412DBF88633}" type="sibTrans" cxnId="{C044591D-A512-4548-9DC5-07097E5C9AA8}">
      <dgm:prSet/>
      <dgm:spPr/>
      <dgm:t>
        <a:bodyPr/>
        <a:lstStyle/>
        <a:p>
          <a:endParaRPr lang="es-ES"/>
        </a:p>
      </dgm:t>
    </dgm:pt>
    <dgm:pt modelId="{D4D13353-4D53-CD45-AEC1-08391D21883B}">
      <dgm:prSet phldrT="[Texto]"/>
      <dgm:spPr>
        <a:solidFill>
          <a:srgbClr val="D99694">
            <a:alpha val="90000"/>
          </a:srgbClr>
        </a:solidFill>
        <a:ln w="28575" cmpd="sng"/>
      </dgm:spPr>
      <dgm:t>
        <a:bodyPr/>
        <a:lstStyle/>
        <a:p>
          <a:r>
            <a:rPr lang="es-ES" dirty="0"/>
            <a:t>Gripe</a:t>
          </a:r>
        </a:p>
      </dgm:t>
    </dgm:pt>
    <dgm:pt modelId="{362BAF53-7F8A-4644-B725-069929A4561B}" type="parTrans" cxnId="{E31D1CD7-49D7-2244-A6DA-91DB0D114DD9}">
      <dgm:prSet/>
      <dgm:spPr/>
      <dgm:t>
        <a:bodyPr/>
        <a:lstStyle/>
        <a:p>
          <a:endParaRPr lang="es-ES"/>
        </a:p>
      </dgm:t>
    </dgm:pt>
    <dgm:pt modelId="{40B57978-9522-D34E-AA3D-71B27DADCB21}" type="sibTrans" cxnId="{E31D1CD7-49D7-2244-A6DA-91DB0D114DD9}">
      <dgm:prSet/>
      <dgm:spPr/>
      <dgm:t>
        <a:bodyPr/>
        <a:lstStyle/>
        <a:p>
          <a:endParaRPr lang="es-ES"/>
        </a:p>
      </dgm:t>
    </dgm:pt>
    <dgm:pt modelId="{ABEA052B-D279-F146-B04E-951356845851}">
      <dgm:prSet/>
      <dgm:spPr>
        <a:solidFill>
          <a:srgbClr val="FFCC66">
            <a:alpha val="90000"/>
          </a:srgbClr>
        </a:solidFill>
        <a:ln w="28575" cmpd="sng"/>
      </dgm:spPr>
      <dgm:t>
        <a:bodyPr/>
        <a:lstStyle/>
        <a:p>
          <a:r>
            <a:rPr lang="es-ES" dirty="0"/>
            <a:t>Agudización de EPOC</a:t>
          </a:r>
        </a:p>
      </dgm:t>
    </dgm:pt>
    <dgm:pt modelId="{FD9F6F49-B543-F64B-B3B0-090286961683}" type="parTrans" cxnId="{0C8EE97B-BCFF-3C49-94E0-3E2C832C64D2}">
      <dgm:prSet/>
      <dgm:spPr/>
      <dgm:t>
        <a:bodyPr/>
        <a:lstStyle/>
        <a:p>
          <a:endParaRPr lang="es-ES"/>
        </a:p>
      </dgm:t>
    </dgm:pt>
    <dgm:pt modelId="{F49DCAAC-A47C-2E44-83BF-78203DC800D4}" type="sibTrans" cxnId="{0C8EE97B-BCFF-3C49-94E0-3E2C832C64D2}">
      <dgm:prSet/>
      <dgm:spPr/>
      <dgm:t>
        <a:bodyPr/>
        <a:lstStyle/>
        <a:p>
          <a:endParaRPr lang="es-ES"/>
        </a:p>
      </dgm:t>
    </dgm:pt>
    <dgm:pt modelId="{44F1057B-FB82-E54A-8D4C-11579BF82472}">
      <dgm:prSet/>
      <dgm:spPr>
        <a:solidFill>
          <a:schemeClr val="accent3">
            <a:lumMod val="75000"/>
            <a:alpha val="90000"/>
          </a:schemeClr>
        </a:solidFill>
        <a:ln w="28575" cmpd="sng"/>
      </dgm:spPr>
      <dgm:t>
        <a:bodyPr/>
        <a:lstStyle/>
        <a:p>
          <a:r>
            <a:rPr lang="es-ES" dirty="0"/>
            <a:t>Neumonía</a:t>
          </a:r>
        </a:p>
      </dgm:t>
    </dgm:pt>
    <dgm:pt modelId="{15E0FA58-F045-F645-80D3-E261D73330D7}" type="parTrans" cxnId="{2C6100CB-2705-2844-A2B8-60D709AA993F}">
      <dgm:prSet/>
      <dgm:spPr/>
      <dgm:t>
        <a:bodyPr/>
        <a:lstStyle/>
        <a:p>
          <a:endParaRPr lang="es-ES"/>
        </a:p>
      </dgm:t>
    </dgm:pt>
    <dgm:pt modelId="{6E2B3199-CC41-4345-95AE-3900FA1EA916}" type="sibTrans" cxnId="{2C6100CB-2705-2844-A2B8-60D709AA993F}">
      <dgm:prSet/>
      <dgm:spPr/>
      <dgm:t>
        <a:bodyPr/>
        <a:lstStyle/>
        <a:p>
          <a:endParaRPr lang="es-ES"/>
        </a:p>
      </dgm:t>
    </dgm:pt>
    <dgm:pt modelId="{4B4E4701-FFB5-E94C-8F7A-14E90C102328}" type="pres">
      <dgm:prSet presAssocID="{016AEFB7-7C7F-0445-A963-5D1ABA90AFF6}" presName="hierChild1" presStyleCnt="0">
        <dgm:presLayoutVars>
          <dgm:chPref val="1"/>
          <dgm:dir/>
          <dgm:animOne val="branch"/>
          <dgm:animLvl val="lvl"/>
          <dgm:resizeHandles/>
        </dgm:presLayoutVars>
      </dgm:prSet>
      <dgm:spPr/>
    </dgm:pt>
    <dgm:pt modelId="{541C5953-CBA4-0045-904E-74DA6433E17E}" type="pres">
      <dgm:prSet presAssocID="{036659D7-930E-2044-81C6-2C75E79B14D9}" presName="hierRoot1" presStyleCnt="0"/>
      <dgm:spPr/>
    </dgm:pt>
    <dgm:pt modelId="{5A3EA6D5-82A4-E342-BEC8-BBAC06E424E9}" type="pres">
      <dgm:prSet presAssocID="{036659D7-930E-2044-81C6-2C75E79B14D9}" presName="composite" presStyleCnt="0"/>
      <dgm:spPr/>
    </dgm:pt>
    <dgm:pt modelId="{27B561B4-1110-2945-948B-A9BF967AEF93}" type="pres">
      <dgm:prSet presAssocID="{036659D7-930E-2044-81C6-2C75E79B14D9}" presName="background" presStyleLbl="node0" presStyleIdx="0" presStyleCnt="1"/>
      <dgm:spPr/>
    </dgm:pt>
    <dgm:pt modelId="{4DD22793-C1BD-9044-9C3A-6DCB94FBC8B9}" type="pres">
      <dgm:prSet presAssocID="{036659D7-930E-2044-81C6-2C75E79B14D9}" presName="text" presStyleLbl="fgAcc0" presStyleIdx="0" presStyleCnt="1" custScaleX="431796" custScaleY="47317">
        <dgm:presLayoutVars>
          <dgm:chPref val="3"/>
        </dgm:presLayoutVars>
      </dgm:prSet>
      <dgm:spPr/>
    </dgm:pt>
    <dgm:pt modelId="{FAF8FD9D-33B9-454B-987F-8002D0D558F6}" type="pres">
      <dgm:prSet presAssocID="{036659D7-930E-2044-81C6-2C75E79B14D9}" presName="hierChild2" presStyleCnt="0"/>
      <dgm:spPr/>
    </dgm:pt>
    <dgm:pt modelId="{15515234-F630-534C-98B0-F736692B3BE2}" type="pres">
      <dgm:prSet presAssocID="{9AD1DCAC-4655-C44B-8F57-8DB0B75FF866}" presName="Name10" presStyleLbl="parChTrans1D2" presStyleIdx="0" presStyleCnt="4"/>
      <dgm:spPr/>
    </dgm:pt>
    <dgm:pt modelId="{4C66ECDF-C8D8-B146-85C6-1EA398EA0E9E}" type="pres">
      <dgm:prSet presAssocID="{2D30C23C-22C7-344E-B0CF-305CC9D5EBAD}" presName="hierRoot2" presStyleCnt="0"/>
      <dgm:spPr/>
    </dgm:pt>
    <dgm:pt modelId="{94BE0777-60F7-5A4B-9153-AAA47F9CE7BE}" type="pres">
      <dgm:prSet presAssocID="{2D30C23C-22C7-344E-B0CF-305CC9D5EBAD}" presName="composite2" presStyleCnt="0"/>
      <dgm:spPr/>
    </dgm:pt>
    <dgm:pt modelId="{8FD40FDA-C396-6A41-B111-F4F141D664C2}" type="pres">
      <dgm:prSet presAssocID="{2D30C23C-22C7-344E-B0CF-305CC9D5EBAD}" presName="background2" presStyleLbl="node2" presStyleIdx="0" presStyleCnt="4"/>
      <dgm:spPr/>
    </dgm:pt>
    <dgm:pt modelId="{184F4E40-6AA6-F34E-89CE-DD6B26D9D732}" type="pres">
      <dgm:prSet presAssocID="{2D30C23C-22C7-344E-B0CF-305CC9D5EBAD}" presName="text2" presStyleLbl="fgAcc2" presStyleIdx="0" presStyleCnt="4" custScaleY="74110">
        <dgm:presLayoutVars>
          <dgm:chPref val="3"/>
        </dgm:presLayoutVars>
      </dgm:prSet>
      <dgm:spPr/>
    </dgm:pt>
    <dgm:pt modelId="{D4E2126D-7383-B94A-A2E4-9662ECB45B6A}" type="pres">
      <dgm:prSet presAssocID="{2D30C23C-22C7-344E-B0CF-305CC9D5EBAD}" presName="hierChild3" presStyleCnt="0"/>
      <dgm:spPr/>
    </dgm:pt>
    <dgm:pt modelId="{D4AB67A1-A6A7-5F4A-9632-CCE4D08B69F3}" type="pres">
      <dgm:prSet presAssocID="{362BAF53-7F8A-4644-B725-069929A4561B}" presName="Name10" presStyleLbl="parChTrans1D2" presStyleIdx="1" presStyleCnt="4"/>
      <dgm:spPr/>
    </dgm:pt>
    <dgm:pt modelId="{88E50357-57CC-C643-AAB3-367FCDFED31E}" type="pres">
      <dgm:prSet presAssocID="{D4D13353-4D53-CD45-AEC1-08391D21883B}" presName="hierRoot2" presStyleCnt="0"/>
      <dgm:spPr/>
    </dgm:pt>
    <dgm:pt modelId="{2E066958-ACDF-844F-9C77-1E486BDA0DF6}" type="pres">
      <dgm:prSet presAssocID="{D4D13353-4D53-CD45-AEC1-08391D21883B}" presName="composite2" presStyleCnt="0"/>
      <dgm:spPr/>
    </dgm:pt>
    <dgm:pt modelId="{D8190C3F-9115-2E4D-80DC-21ED8C1F3E86}" type="pres">
      <dgm:prSet presAssocID="{D4D13353-4D53-CD45-AEC1-08391D21883B}" presName="background2" presStyleLbl="node2" presStyleIdx="1" presStyleCnt="4"/>
      <dgm:spPr/>
    </dgm:pt>
    <dgm:pt modelId="{A2D37D00-0059-B64E-8E56-E03756E3A9B2}" type="pres">
      <dgm:prSet presAssocID="{D4D13353-4D53-CD45-AEC1-08391D21883B}" presName="text2" presStyleLbl="fgAcc2" presStyleIdx="1" presStyleCnt="4" custScaleY="60690">
        <dgm:presLayoutVars>
          <dgm:chPref val="3"/>
        </dgm:presLayoutVars>
      </dgm:prSet>
      <dgm:spPr/>
    </dgm:pt>
    <dgm:pt modelId="{0B061E52-9F62-5946-B042-7013D70F41C0}" type="pres">
      <dgm:prSet presAssocID="{D4D13353-4D53-CD45-AEC1-08391D21883B}" presName="hierChild3" presStyleCnt="0"/>
      <dgm:spPr/>
    </dgm:pt>
    <dgm:pt modelId="{E80E1DF9-A63A-5F41-8421-CB5B4094501B}" type="pres">
      <dgm:prSet presAssocID="{FD9F6F49-B543-F64B-B3B0-090286961683}" presName="Name10" presStyleLbl="parChTrans1D2" presStyleIdx="2" presStyleCnt="4"/>
      <dgm:spPr/>
    </dgm:pt>
    <dgm:pt modelId="{50CDD026-5DE0-0042-84F9-3B1F83D1E2C7}" type="pres">
      <dgm:prSet presAssocID="{ABEA052B-D279-F146-B04E-951356845851}" presName="hierRoot2" presStyleCnt="0"/>
      <dgm:spPr/>
    </dgm:pt>
    <dgm:pt modelId="{699CDBE0-BC42-EC41-A7E4-B00DCD1A7AF2}" type="pres">
      <dgm:prSet presAssocID="{ABEA052B-D279-F146-B04E-951356845851}" presName="composite2" presStyleCnt="0"/>
      <dgm:spPr/>
    </dgm:pt>
    <dgm:pt modelId="{8E30E475-B51C-A84D-93F2-8385D6296315}" type="pres">
      <dgm:prSet presAssocID="{ABEA052B-D279-F146-B04E-951356845851}" presName="background2" presStyleLbl="node2" presStyleIdx="2" presStyleCnt="4"/>
      <dgm:spPr/>
    </dgm:pt>
    <dgm:pt modelId="{D23AE68A-5079-D246-9FAF-C4DC6A626481}" type="pres">
      <dgm:prSet presAssocID="{ABEA052B-D279-F146-B04E-951356845851}" presName="text2" presStyleLbl="fgAcc2" presStyleIdx="2" presStyleCnt="4" custScaleY="79478">
        <dgm:presLayoutVars>
          <dgm:chPref val="3"/>
        </dgm:presLayoutVars>
      </dgm:prSet>
      <dgm:spPr/>
    </dgm:pt>
    <dgm:pt modelId="{2F75727C-1E8D-0C4D-91F5-AD45C5BDFA79}" type="pres">
      <dgm:prSet presAssocID="{ABEA052B-D279-F146-B04E-951356845851}" presName="hierChild3" presStyleCnt="0"/>
      <dgm:spPr/>
    </dgm:pt>
    <dgm:pt modelId="{71CF2D13-DD11-4548-9DCD-F188AEEDAB8F}" type="pres">
      <dgm:prSet presAssocID="{15E0FA58-F045-F645-80D3-E261D73330D7}" presName="Name10" presStyleLbl="parChTrans1D2" presStyleIdx="3" presStyleCnt="4"/>
      <dgm:spPr/>
    </dgm:pt>
    <dgm:pt modelId="{C32C66FE-FFFC-7D44-A2C0-6BF16E027D44}" type="pres">
      <dgm:prSet presAssocID="{44F1057B-FB82-E54A-8D4C-11579BF82472}" presName="hierRoot2" presStyleCnt="0"/>
      <dgm:spPr/>
    </dgm:pt>
    <dgm:pt modelId="{E7415C97-961E-214F-9D26-8FCD429C7CF3}" type="pres">
      <dgm:prSet presAssocID="{44F1057B-FB82-E54A-8D4C-11579BF82472}" presName="composite2" presStyleCnt="0"/>
      <dgm:spPr/>
    </dgm:pt>
    <dgm:pt modelId="{AF800664-7F98-1448-9804-58331DF0F8EA}" type="pres">
      <dgm:prSet presAssocID="{44F1057B-FB82-E54A-8D4C-11579BF82472}" presName="background2" presStyleLbl="node2" presStyleIdx="3" presStyleCnt="4"/>
      <dgm:spPr/>
    </dgm:pt>
    <dgm:pt modelId="{B818BB5A-13B3-4E47-9522-6280C6E99033}" type="pres">
      <dgm:prSet presAssocID="{44F1057B-FB82-E54A-8D4C-11579BF82472}" presName="text2" presStyleLbl="fgAcc2" presStyleIdx="3" presStyleCnt="4" custScaleY="87530">
        <dgm:presLayoutVars>
          <dgm:chPref val="3"/>
        </dgm:presLayoutVars>
      </dgm:prSet>
      <dgm:spPr/>
    </dgm:pt>
    <dgm:pt modelId="{D17251BF-5095-7F42-BE3C-64CE6F885747}" type="pres">
      <dgm:prSet presAssocID="{44F1057B-FB82-E54A-8D4C-11579BF82472}" presName="hierChild3" presStyleCnt="0"/>
      <dgm:spPr/>
    </dgm:pt>
  </dgm:ptLst>
  <dgm:cxnLst>
    <dgm:cxn modelId="{9167DB0D-6CCA-924B-B1FE-BEA2A162C074}" srcId="{016AEFB7-7C7F-0445-A963-5D1ABA90AFF6}" destId="{036659D7-930E-2044-81C6-2C75E79B14D9}" srcOrd="0" destOrd="0" parTransId="{2A7D9A1A-E3B9-5E42-85FA-333771508DF1}" sibTransId="{4B4D8072-3FFA-B04D-A968-2E9641502AE9}"/>
    <dgm:cxn modelId="{FB518E12-F225-B341-B010-CA9D7A489160}" type="presOf" srcId="{D4D13353-4D53-CD45-AEC1-08391D21883B}" destId="{A2D37D00-0059-B64E-8E56-E03756E3A9B2}" srcOrd="0" destOrd="0" presId="urn:microsoft.com/office/officeart/2005/8/layout/hierarchy1"/>
    <dgm:cxn modelId="{C044591D-A512-4548-9DC5-07097E5C9AA8}" srcId="{036659D7-930E-2044-81C6-2C75E79B14D9}" destId="{2D30C23C-22C7-344E-B0CF-305CC9D5EBAD}" srcOrd="0" destOrd="0" parTransId="{9AD1DCAC-4655-C44B-8F57-8DB0B75FF866}" sibTransId="{4FD2030A-2CD9-9343-AAD5-2412DBF88633}"/>
    <dgm:cxn modelId="{CC257625-8D05-B14D-B7F3-55EB057A33CB}" type="presOf" srcId="{362BAF53-7F8A-4644-B725-069929A4561B}" destId="{D4AB67A1-A6A7-5F4A-9632-CCE4D08B69F3}" srcOrd="0" destOrd="0" presId="urn:microsoft.com/office/officeart/2005/8/layout/hierarchy1"/>
    <dgm:cxn modelId="{F9DD0B32-C378-494A-B215-AD8AC00543F1}" type="presOf" srcId="{9AD1DCAC-4655-C44B-8F57-8DB0B75FF866}" destId="{15515234-F630-534C-98B0-F736692B3BE2}" srcOrd="0" destOrd="0" presId="urn:microsoft.com/office/officeart/2005/8/layout/hierarchy1"/>
    <dgm:cxn modelId="{65E64A62-E340-F546-BE76-B8D719E19B48}" type="presOf" srcId="{15E0FA58-F045-F645-80D3-E261D73330D7}" destId="{71CF2D13-DD11-4548-9DCD-F188AEEDAB8F}" srcOrd="0" destOrd="0" presId="urn:microsoft.com/office/officeart/2005/8/layout/hierarchy1"/>
    <dgm:cxn modelId="{BF60D463-4BAC-B146-A668-1ED8F71FC9C5}" type="presOf" srcId="{44F1057B-FB82-E54A-8D4C-11579BF82472}" destId="{B818BB5A-13B3-4E47-9522-6280C6E99033}" srcOrd="0" destOrd="0" presId="urn:microsoft.com/office/officeart/2005/8/layout/hierarchy1"/>
    <dgm:cxn modelId="{4F1C086A-0E39-EA45-95EB-1BEACBDE96EF}" type="presOf" srcId="{2D30C23C-22C7-344E-B0CF-305CC9D5EBAD}" destId="{184F4E40-6AA6-F34E-89CE-DD6B26D9D732}" srcOrd="0" destOrd="0" presId="urn:microsoft.com/office/officeart/2005/8/layout/hierarchy1"/>
    <dgm:cxn modelId="{0C8EE97B-BCFF-3C49-94E0-3E2C832C64D2}" srcId="{036659D7-930E-2044-81C6-2C75E79B14D9}" destId="{ABEA052B-D279-F146-B04E-951356845851}" srcOrd="2" destOrd="0" parTransId="{FD9F6F49-B543-F64B-B3B0-090286961683}" sibTransId="{F49DCAAC-A47C-2E44-83BF-78203DC800D4}"/>
    <dgm:cxn modelId="{C5430BAF-E93B-CE4E-8E35-F426B617782F}" type="presOf" srcId="{036659D7-930E-2044-81C6-2C75E79B14D9}" destId="{4DD22793-C1BD-9044-9C3A-6DCB94FBC8B9}" srcOrd="0" destOrd="0" presId="urn:microsoft.com/office/officeart/2005/8/layout/hierarchy1"/>
    <dgm:cxn modelId="{2C6100CB-2705-2844-A2B8-60D709AA993F}" srcId="{036659D7-930E-2044-81C6-2C75E79B14D9}" destId="{44F1057B-FB82-E54A-8D4C-11579BF82472}" srcOrd="3" destOrd="0" parTransId="{15E0FA58-F045-F645-80D3-E261D73330D7}" sibTransId="{6E2B3199-CC41-4345-95AE-3900FA1EA916}"/>
    <dgm:cxn modelId="{43275FD3-BCE6-274D-945D-346E6941B348}" type="presOf" srcId="{ABEA052B-D279-F146-B04E-951356845851}" destId="{D23AE68A-5079-D246-9FAF-C4DC6A626481}" srcOrd="0" destOrd="0" presId="urn:microsoft.com/office/officeart/2005/8/layout/hierarchy1"/>
    <dgm:cxn modelId="{E31D1CD7-49D7-2244-A6DA-91DB0D114DD9}" srcId="{036659D7-930E-2044-81C6-2C75E79B14D9}" destId="{D4D13353-4D53-CD45-AEC1-08391D21883B}" srcOrd="1" destOrd="0" parTransId="{362BAF53-7F8A-4644-B725-069929A4561B}" sibTransId="{40B57978-9522-D34E-AA3D-71B27DADCB21}"/>
    <dgm:cxn modelId="{48120AE3-5C47-7D44-9918-6E596CCBFEA6}" type="presOf" srcId="{FD9F6F49-B543-F64B-B3B0-090286961683}" destId="{E80E1DF9-A63A-5F41-8421-CB5B4094501B}" srcOrd="0" destOrd="0" presId="urn:microsoft.com/office/officeart/2005/8/layout/hierarchy1"/>
    <dgm:cxn modelId="{FB0404E4-F416-E341-92EC-2CA981F8AEAD}" type="presOf" srcId="{016AEFB7-7C7F-0445-A963-5D1ABA90AFF6}" destId="{4B4E4701-FFB5-E94C-8F7A-14E90C102328}" srcOrd="0" destOrd="0" presId="urn:microsoft.com/office/officeart/2005/8/layout/hierarchy1"/>
    <dgm:cxn modelId="{913EC13D-721C-AA4B-A996-F28A3BB7CE56}" type="presParOf" srcId="{4B4E4701-FFB5-E94C-8F7A-14E90C102328}" destId="{541C5953-CBA4-0045-904E-74DA6433E17E}" srcOrd="0" destOrd="0" presId="urn:microsoft.com/office/officeart/2005/8/layout/hierarchy1"/>
    <dgm:cxn modelId="{CC5FC0D2-E57E-A745-9F4E-35DFCA7BF0E2}" type="presParOf" srcId="{541C5953-CBA4-0045-904E-74DA6433E17E}" destId="{5A3EA6D5-82A4-E342-BEC8-BBAC06E424E9}" srcOrd="0" destOrd="0" presId="urn:microsoft.com/office/officeart/2005/8/layout/hierarchy1"/>
    <dgm:cxn modelId="{4B165D5E-42FA-174B-881F-CAB1EEBD1FD1}" type="presParOf" srcId="{5A3EA6D5-82A4-E342-BEC8-BBAC06E424E9}" destId="{27B561B4-1110-2945-948B-A9BF967AEF93}" srcOrd="0" destOrd="0" presId="urn:microsoft.com/office/officeart/2005/8/layout/hierarchy1"/>
    <dgm:cxn modelId="{2FF73AFC-26F7-0B40-8F50-41CE5A45AB0B}" type="presParOf" srcId="{5A3EA6D5-82A4-E342-BEC8-BBAC06E424E9}" destId="{4DD22793-C1BD-9044-9C3A-6DCB94FBC8B9}" srcOrd="1" destOrd="0" presId="urn:microsoft.com/office/officeart/2005/8/layout/hierarchy1"/>
    <dgm:cxn modelId="{99D14472-88FB-D84C-93A9-3FCDBD53D351}" type="presParOf" srcId="{541C5953-CBA4-0045-904E-74DA6433E17E}" destId="{FAF8FD9D-33B9-454B-987F-8002D0D558F6}" srcOrd="1" destOrd="0" presId="urn:microsoft.com/office/officeart/2005/8/layout/hierarchy1"/>
    <dgm:cxn modelId="{52CE82C0-80DA-4942-BC47-C8F72CC6526E}" type="presParOf" srcId="{FAF8FD9D-33B9-454B-987F-8002D0D558F6}" destId="{15515234-F630-534C-98B0-F736692B3BE2}" srcOrd="0" destOrd="0" presId="urn:microsoft.com/office/officeart/2005/8/layout/hierarchy1"/>
    <dgm:cxn modelId="{2F6474E7-EB2D-B640-8EB7-02E68547F588}" type="presParOf" srcId="{FAF8FD9D-33B9-454B-987F-8002D0D558F6}" destId="{4C66ECDF-C8D8-B146-85C6-1EA398EA0E9E}" srcOrd="1" destOrd="0" presId="urn:microsoft.com/office/officeart/2005/8/layout/hierarchy1"/>
    <dgm:cxn modelId="{E88E0732-3321-D340-AB00-904E4EAD0166}" type="presParOf" srcId="{4C66ECDF-C8D8-B146-85C6-1EA398EA0E9E}" destId="{94BE0777-60F7-5A4B-9153-AAA47F9CE7BE}" srcOrd="0" destOrd="0" presId="urn:microsoft.com/office/officeart/2005/8/layout/hierarchy1"/>
    <dgm:cxn modelId="{2FDFA7CA-2365-BD44-AE57-4AC9685A1EE3}" type="presParOf" srcId="{94BE0777-60F7-5A4B-9153-AAA47F9CE7BE}" destId="{8FD40FDA-C396-6A41-B111-F4F141D664C2}" srcOrd="0" destOrd="0" presId="urn:microsoft.com/office/officeart/2005/8/layout/hierarchy1"/>
    <dgm:cxn modelId="{DA40CE02-1E4D-D14A-A5CB-2ACA3ACCE72A}" type="presParOf" srcId="{94BE0777-60F7-5A4B-9153-AAA47F9CE7BE}" destId="{184F4E40-6AA6-F34E-89CE-DD6B26D9D732}" srcOrd="1" destOrd="0" presId="urn:microsoft.com/office/officeart/2005/8/layout/hierarchy1"/>
    <dgm:cxn modelId="{5E479321-DFC4-FB43-A3E3-15844874A4A3}" type="presParOf" srcId="{4C66ECDF-C8D8-B146-85C6-1EA398EA0E9E}" destId="{D4E2126D-7383-B94A-A2E4-9662ECB45B6A}" srcOrd="1" destOrd="0" presId="urn:microsoft.com/office/officeart/2005/8/layout/hierarchy1"/>
    <dgm:cxn modelId="{8E2A0256-51C4-2740-9ADB-6502BEB353F7}" type="presParOf" srcId="{FAF8FD9D-33B9-454B-987F-8002D0D558F6}" destId="{D4AB67A1-A6A7-5F4A-9632-CCE4D08B69F3}" srcOrd="2" destOrd="0" presId="urn:microsoft.com/office/officeart/2005/8/layout/hierarchy1"/>
    <dgm:cxn modelId="{8BA9D0AB-1985-DE4F-9537-C748ADF600D7}" type="presParOf" srcId="{FAF8FD9D-33B9-454B-987F-8002D0D558F6}" destId="{88E50357-57CC-C643-AAB3-367FCDFED31E}" srcOrd="3" destOrd="0" presId="urn:microsoft.com/office/officeart/2005/8/layout/hierarchy1"/>
    <dgm:cxn modelId="{B166B6F4-2EF9-3A4D-B2D5-DEFD17D9A68C}" type="presParOf" srcId="{88E50357-57CC-C643-AAB3-367FCDFED31E}" destId="{2E066958-ACDF-844F-9C77-1E486BDA0DF6}" srcOrd="0" destOrd="0" presId="urn:microsoft.com/office/officeart/2005/8/layout/hierarchy1"/>
    <dgm:cxn modelId="{72EB52D5-E574-3044-BBCB-9892A6D7077A}" type="presParOf" srcId="{2E066958-ACDF-844F-9C77-1E486BDA0DF6}" destId="{D8190C3F-9115-2E4D-80DC-21ED8C1F3E86}" srcOrd="0" destOrd="0" presId="urn:microsoft.com/office/officeart/2005/8/layout/hierarchy1"/>
    <dgm:cxn modelId="{8766315B-308B-DD4F-BA0F-5C3A8BDEF02B}" type="presParOf" srcId="{2E066958-ACDF-844F-9C77-1E486BDA0DF6}" destId="{A2D37D00-0059-B64E-8E56-E03756E3A9B2}" srcOrd="1" destOrd="0" presId="urn:microsoft.com/office/officeart/2005/8/layout/hierarchy1"/>
    <dgm:cxn modelId="{33E5749C-1CAC-E147-A85C-3A562CD7938D}" type="presParOf" srcId="{88E50357-57CC-C643-AAB3-367FCDFED31E}" destId="{0B061E52-9F62-5946-B042-7013D70F41C0}" srcOrd="1" destOrd="0" presId="urn:microsoft.com/office/officeart/2005/8/layout/hierarchy1"/>
    <dgm:cxn modelId="{CD4969A8-55E6-4547-963C-EDDAB9190F44}" type="presParOf" srcId="{FAF8FD9D-33B9-454B-987F-8002D0D558F6}" destId="{E80E1DF9-A63A-5F41-8421-CB5B4094501B}" srcOrd="4" destOrd="0" presId="urn:microsoft.com/office/officeart/2005/8/layout/hierarchy1"/>
    <dgm:cxn modelId="{2B043F6F-3767-FC4B-8DC2-7CE1B2751D03}" type="presParOf" srcId="{FAF8FD9D-33B9-454B-987F-8002D0D558F6}" destId="{50CDD026-5DE0-0042-84F9-3B1F83D1E2C7}" srcOrd="5" destOrd="0" presId="urn:microsoft.com/office/officeart/2005/8/layout/hierarchy1"/>
    <dgm:cxn modelId="{A4530041-115E-614E-95DE-B8DD214A1F22}" type="presParOf" srcId="{50CDD026-5DE0-0042-84F9-3B1F83D1E2C7}" destId="{699CDBE0-BC42-EC41-A7E4-B00DCD1A7AF2}" srcOrd="0" destOrd="0" presId="urn:microsoft.com/office/officeart/2005/8/layout/hierarchy1"/>
    <dgm:cxn modelId="{3F57D733-3CF4-6C4E-83B1-AB18CD60EC3A}" type="presParOf" srcId="{699CDBE0-BC42-EC41-A7E4-B00DCD1A7AF2}" destId="{8E30E475-B51C-A84D-93F2-8385D6296315}" srcOrd="0" destOrd="0" presId="urn:microsoft.com/office/officeart/2005/8/layout/hierarchy1"/>
    <dgm:cxn modelId="{2BC17C4A-7524-DE47-A66D-871599EACA84}" type="presParOf" srcId="{699CDBE0-BC42-EC41-A7E4-B00DCD1A7AF2}" destId="{D23AE68A-5079-D246-9FAF-C4DC6A626481}" srcOrd="1" destOrd="0" presId="urn:microsoft.com/office/officeart/2005/8/layout/hierarchy1"/>
    <dgm:cxn modelId="{1EF26E88-C1A0-2E46-A9D9-AECAC96D5D08}" type="presParOf" srcId="{50CDD026-5DE0-0042-84F9-3B1F83D1E2C7}" destId="{2F75727C-1E8D-0C4D-91F5-AD45C5BDFA79}" srcOrd="1" destOrd="0" presId="urn:microsoft.com/office/officeart/2005/8/layout/hierarchy1"/>
    <dgm:cxn modelId="{245D7225-28A9-E442-8C17-7B7FEE395DA3}" type="presParOf" srcId="{FAF8FD9D-33B9-454B-987F-8002D0D558F6}" destId="{71CF2D13-DD11-4548-9DCD-F188AEEDAB8F}" srcOrd="6" destOrd="0" presId="urn:microsoft.com/office/officeart/2005/8/layout/hierarchy1"/>
    <dgm:cxn modelId="{8BB5F9AC-5AD4-2F4B-B1B7-05C05A782020}" type="presParOf" srcId="{FAF8FD9D-33B9-454B-987F-8002D0D558F6}" destId="{C32C66FE-FFFC-7D44-A2C0-6BF16E027D44}" srcOrd="7" destOrd="0" presId="urn:microsoft.com/office/officeart/2005/8/layout/hierarchy1"/>
    <dgm:cxn modelId="{5C228F4A-B058-0F4B-A36F-5CB0203AA9F7}" type="presParOf" srcId="{C32C66FE-FFFC-7D44-A2C0-6BF16E027D44}" destId="{E7415C97-961E-214F-9D26-8FCD429C7CF3}" srcOrd="0" destOrd="0" presId="urn:microsoft.com/office/officeart/2005/8/layout/hierarchy1"/>
    <dgm:cxn modelId="{EEE7E0C8-433B-944D-AA51-D69D71AA14E1}" type="presParOf" srcId="{E7415C97-961E-214F-9D26-8FCD429C7CF3}" destId="{AF800664-7F98-1448-9804-58331DF0F8EA}" srcOrd="0" destOrd="0" presId="urn:microsoft.com/office/officeart/2005/8/layout/hierarchy1"/>
    <dgm:cxn modelId="{9E25748F-93CA-BD4F-B40E-80CDD4E757D3}" type="presParOf" srcId="{E7415C97-961E-214F-9D26-8FCD429C7CF3}" destId="{B818BB5A-13B3-4E47-9522-6280C6E99033}" srcOrd="1" destOrd="0" presId="urn:microsoft.com/office/officeart/2005/8/layout/hierarchy1"/>
    <dgm:cxn modelId="{6C965C44-8AB0-B64A-9EA9-D6A12DA7CAB7}" type="presParOf" srcId="{C32C66FE-FFFC-7D44-A2C0-6BF16E027D44}" destId="{D17251BF-5095-7F42-BE3C-64CE6F88574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F2D13-DD11-4548-9DCD-F188AEEDAB8F}">
      <dsp:nvSpPr>
        <dsp:cNvPr id="0" name=""/>
        <dsp:cNvSpPr/>
      </dsp:nvSpPr>
      <dsp:spPr>
        <a:xfrm>
          <a:off x="4246829" y="1061983"/>
          <a:ext cx="3334792" cy="529019"/>
        </a:xfrm>
        <a:custGeom>
          <a:avLst/>
          <a:gdLst/>
          <a:ahLst/>
          <a:cxnLst/>
          <a:rect l="0" t="0" r="0" b="0"/>
          <a:pathLst>
            <a:path>
              <a:moveTo>
                <a:pt x="0" y="0"/>
              </a:moveTo>
              <a:lnTo>
                <a:pt x="0" y="360511"/>
              </a:lnTo>
              <a:lnTo>
                <a:pt x="3334792" y="360511"/>
              </a:lnTo>
              <a:lnTo>
                <a:pt x="3334792" y="529019"/>
              </a:lnTo>
            </a:path>
          </a:pathLst>
        </a:custGeom>
        <a:noFill/>
        <a:ln w="25400" cap="flat" cmpd="sng" algn="ctr">
          <a:solidFill>
            <a:schemeClr val="dk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80E1DF9-A63A-5F41-8421-CB5B4094501B}">
      <dsp:nvSpPr>
        <dsp:cNvPr id="0" name=""/>
        <dsp:cNvSpPr/>
      </dsp:nvSpPr>
      <dsp:spPr>
        <a:xfrm>
          <a:off x="4246829" y="1061983"/>
          <a:ext cx="1111597" cy="529019"/>
        </a:xfrm>
        <a:custGeom>
          <a:avLst/>
          <a:gdLst/>
          <a:ahLst/>
          <a:cxnLst/>
          <a:rect l="0" t="0" r="0" b="0"/>
          <a:pathLst>
            <a:path>
              <a:moveTo>
                <a:pt x="0" y="0"/>
              </a:moveTo>
              <a:lnTo>
                <a:pt x="0" y="360511"/>
              </a:lnTo>
              <a:lnTo>
                <a:pt x="1111597" y="360511"/>
              </a:lnTo>
              <a:lnTo>
                <a:pt x="1111597" y="529019"/>
              </a:lnTo>
            </a:path>
          </a:pathLst>
        </a:custGeom>
        <a:noFill/>
        <a:ln w="25400" cap="flat" cmpd="sng" algn="ctr">
          <a:solidFill>
            <a:schemeClr val="dk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D4AB67A1-A6A7-5F4A-9632-CCE4D08B69F3}">
      <dsp:nvSpPr>
        <dsp:cNvPr id="0" name=""/>
        <dsp:cNvSpPr/>
      </dsp:nvSpPr>
      <dsp:spPr>
        <a:xfrm>
          <a:off x="3135231" y="1061983"/>
          <a:ext cx="1111597" cy="529019"/>
        </a:xfrm>
        <a:custGeom>
          <a:avLst/>
          <a:gdLst/>
          <a:ahLst/>
          <a:cxnLst/>
          <a:rect l="0" t="0" r="0" b="0"/>
          <a:pathLst>
            <a:path>
              <a:moveTo>
                <a:pt x="1111597" y="0"/>
              </a:moveTo>
              <a:lnTo>
                <a:pt x="1111597" y="360511"/>
              </a:lnTo>
              <a:lnTo>
                <a:pt x="0" y="360511"/>
              </a:lnTo>
              <a:lnTo>
                <a:pt x="0" y="529019"/>
              </a:lnTo>
            </a:path>
          </a:pathLst>
        </a:custGeom>
        <a:noFill/>
        <a:ln w="25400" cap="flat" cmpd="sng" algn="ctr">
          <a:solidFill>
            <a:schemeClr val="dk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5515234-F630-534C-98B0-F736692B3BE2}">
      <dsp:nvSpPr>
        <dsp:cNvPr id="0" name=""/>
        <dsp:cNvSpPr/>
      </dsp:nvSpPr>
      <dsp:spPr>
        <a:xfrm>
          <a:off x="912036" y="1061983"/>
          <a:ext cx="3334792" cy="529019"/>
        </a:xfrm>
        <a:custGeom>
          <a:avLst/>
          <a:gdLst/>
          <a:ahLst/>
          <a:cxnLst/>
          <a:rect l="0" t="0" r="0" b="0"/>
          <a:pathLst>
            <a:path>
              <a:moveTo>
                <a:pt x="3334792" y="0"/>
              </a:moveTo>
              <a:lnTo>
                <a:pt x="3334792" y="360511"/>
              </a:lnTo>
              <a:lnTo>
                <a:pt x="0" y="360511"/>
              </a:lnTo>
              <a:lnTo>
                <a:pt x="0" y="529019"/>
              </a:lnTo>
            </a:path>
          </a:pathLst>
        </a:custGeom>
        <a:noFill/>
        <a:ln w="25400" cap="flat" cmpd="sng" algn="ctr">
          <a:solidFill>
            <a:schemeClr val="dk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7B561B4-1110-2945-948B-A9BF967AEF93}">
      <dsp:nvSpPr>
        <dsp:cNvPr id="0" name=""/>
        <dsp:cNvSpPr/>
      </dsp:nvSpPr>
      <dsp:spPr>
        <a:xfrm>
          <a:off x="319692" y="515447"/>
          <a:ext cx="7854273" cy="546535"/>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DD22793-C1BD-9044-9C3A-6DCB94FBC8B9}">
      <dsp:nvSpPr>
        <dsp:cNvPr id="0" name=""/>
        <dsp:cNvSpPr/>
      </dsp:nvSpPr>
      <dsp:spPr>
        <a:xfrm>
          <a:off x="521801" y="707451"/>
          <a:ext cx="7854273" cy="546535"/>
        </a:xfrm>
        <a:prstGeom prst="roundRect">
          <a:avLst>
            <a:gd name="adj" fmla="val 10000"/>
          </a:avLst>
        </a:prstGeom>
        <a:solidFill>
          <a:schemeClr val="bg1">
            <a:lumMod val="85000"/>
            <a:alpha val="90000"/>
          </a:schemeClr>
        </a:solidFill>
        <a:ln w="28575" cap="flat" cmpd="sng" algn="ctr">
          <a:solidFill>
            <a:srgbClr val="000000"/>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Infección de vías respiratorias bajas</a:t>
          </a:r>
        </a:p>
      </dsp:txBody>
      <dsp:txXfrm>
        <a:off x="537808" y="723458"/>
        <a:ext cx="7822259" cy="514521"/>
      </dsp:txXfrm>
    </dsp:sp>
    <dsp:sp modelId="{8FD40FDA-C396-6A41-B111-F4F141D664C2}">
      <dsp:nvSpPr>
        <dsp:cNvPr id="0" name=""/>
        <dsp:cNvSpPr/>
      </dsp:nvSpPr>
      <dsp:spPr>
        <a:xfrm>
          <a:off x="2547" y="1591002"/>
          <a:ext cx="1818977" cy="856008"/>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84F4E40-6AA6-F34E-89CE-DD6B26D9D732}">
      <dsp:nvSpPr>
        <dsp:cNvPr id="0" name=""/>
        <dsp:cNvSpPr/>
      </dsp:nvSpPr>
      <dsp:spPr>
        <a:xfrm>
          <a:off x="204656" y="1783005"/>
          <a:ext cx="1818977" cy="856008"/>
        </a:xfrm>
        <a:prstGeom prst="roundRect">
          <a:avLst>
            <a:gd name="adj" fmla="val 10000"/>
          </a:avLst>
        </a:prstGeom>
        <a:solidFill>
          <a:schemeClr val="accent2">
            <a:lumMod val="60000"/>
            <a:lumOff val="40000"/>
            <a:alpha val="90000"/>
          </a:schemeClr>
        </a:solidFill>
        <a:ln w="28575" cap="flat" cmpd="sng" algn="ctr">
          <a:solidFill>
            <a:scrgbClr r="0" g="0" b="0">
              <a:shade val="95000"/>
              <a:satMod val="105000"/>
            </a:scrgb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Bronquitis aguda</a:t>
          </a:r>
        </a:p>
      </dsp:txBody>
      <dsp:txXfrm>
        <a:off x="229728" y="1808077"/>
        <a:ext cx="1768833" cy="805864"/>
      </dsp:txXfrm>
    </dsp:sp>
    <dsp:sp modelId="{D8190C3F-9115-2E4D-80DC-21ED8C1F3E86}">
      <dsp:nvSpPr>
        <dsp:cNvPr id="0" name=""/>
        <dsp:cNvSpPr/>
      </dsp:nvSpPr>
      <dsp:spPr>
        <a:xfrm>
          <a:off x="2225742" y="1591002"/>
          <a:ext cx="1818977" cy="701000"/>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2D37D00-0059-B64E-8E56-E03756E3A9B2}">
      <dsp:nvSpPr>
        <dsp:cNvPr id="0" name=""/>
        <dsp:cNvSpPr/>
      </dsp:nvSpPr>
      <dsp:spPr>
        <a:xfrm>
          <a:off x="2427851" y="1783005"/>
          <a:ext cx="1818977" cy="701000"/>
        </a:xfrm>
        <a:prstGeom prst="roundRect">
          <a:avLst>
            <a:gd name="adj" fmla="val 10000"/>
          </a:avLst>
        </a:prstGeom>
        <a:solidFill>
          <a:srgbClr val="D99694">
            <a:alpha val="90000"/>
          </a:srgbClr>
        </a:solidFill>
        <a:ln w="28575" cap="flat" cmpd="sng" algn="ctr">
          <a:solidFill>
            <a:scrgbClr r="0" g="0" b="0">
              <a:shade val="95000"/>
              <a:satMod val="105000"/>
            </a:scrgb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Gripe</a:t>
          </a:r>
        </a:p>
      </dsp:txBody>
      <dsp:txXfrm>
        <a:off x="2448383" y="1803537"/>
        <a:ext cx="1777913" cy="659936"/>
      </dsp:txXfrm>
    </dsp:sp>
    <dsp:sp modelId="{8E30E475-B51C-A84D-93F2-8385D6296315}">
      <dsp:nvSpPr>
        <dsp:cNvPr id="0" name=""/>
        <dsp:cNvSpPr/>
      </dsp:nvSpPr>
      <dsp:spPr>
        <a:xfrm>
          <a:off x="4448937" y="1591002"/>
          <a:ext cx="1818977" cy="918011"/>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23AE68A-5079-D246-9FAF-C4DC6A626481}">
      <dsp:nvSpPr>
        <dsp:cNvPr id="0" name=""/>
        <dsp:cNvSpPr/>
      </dsp:nvSpPr>
      <dsp:spPr>
        <a:xfrm>
          <a:off x="4651046" y="1783005"/>
          <a:ext cx="1818977" cy="918011"/>
        </a:xfrm>
        <a:prstGeom prst="roundRect">
          <a:avLst>
            <a:gd name="adj" fmla="val 10000"/>
          </a:avLst>
        </a:prstGeom>
        <a:solidFill>
          <a:srgbClr val="FFCC66">
            <a:alpha val="90000"/>
          </a:srgbClr>
        </a:solidFill>
        <a:ln w="28575" cap="flat" cmpd="sng" algn="ctr">
          <a:solidFill>
            <a:scrgbClr r="0" g="0" b="0">
              <a:shade val="95000"/>
              <a:satMod val="105000"/>
            </a:scrgb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Agudización de EPOC</a:t>
          </a:r>
        </a:p>
      </dsp:txBody>
      <dsp:txXfrm>
        <a:off x="4677934" y="1809893"/>
        <a:ext cx="1765201" cy="864235"/>
      </dsp:txXfrm>
    </dsp:sp>
    <dsp:sp modelId="{AF800664-7F98-1448-9804-58331DF0F8EA}">
      <dsp:nvSpPr>
        <dsp:cNvPr id="0" name=""/>
        <dsp:cNvSpPr/>
      </dsp:nvSpPr>
      <dsp:spPr>
        <a:xfrm>
          <a:off x="6672132" y="1591002"/>
          <a:ext cx="1818977" cy="1011016"/>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818BB5A-13B3-4E47-9522-6280C6E99033}">
      <dsp:nvSpPr>
        <dsp:cNvPr id="0" name=""/>
        <dsp:cNvSpPr/>
      </dsp:nvSpPr>
      <dsp:spPr>
        <a:xfrm>
          <a:off x="6874241" y="1783005"/>
          <a:ext cx="1818977" cy="1011016"/>
        </a:xfrm>
        <a:prstGeom prst="roundRect">
          <a:avLst>
            <a:gd name="adj" fmla="val 10000"/>
          </a:avLst>
        </a:prstGeom>
        <a:solidFill>
          <a:schemeClr val="accent3">
            <a:lumMod val="75000"/>
            <a:alpha val="90000"/>
          </a:schemeClr>
        </a:solidFill>
        <a:ln w="28575" cap="flat" cmpd="sng" algn="ctr">
          <a:solidFill>
            <a:scrgbClr r="0" g="0" b="0">
              <a:shade val="95000"/>
              <a:satMod val="105000"/>
            </a:scrgb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Neumonía</a:t>
          </a:r>
        </a:p>
      </dsp:txBody>
      <dsp:txXfrm>
        <a:off x="6903853" y="1812617"/>
        <a:ext cx="1759753" cy="9517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E9FB64-0021-454A-BC73-F2C368FF7738}" type="datetimeFigureOut">
              <a:rPr lang="es-ES" smtClean="0"/>
              <a:t>02/05/2018</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22670B-A232-E44E-B9B4-C78228F6B70C}" type="slidenum">
              <a:rPr lang="es-ES" smtClean="0"/>
              <a:t>‹Nº›</a:t>
            </a:fld>
            <a:endParaRPr lang="es-ES"/>
          </a:p>
        </p:txBody>
      </p:sp>
    </p:spTree>
    <p:extLst>
      <p:ext uri="{BB962C8B-B14F-4D97-AF65-F5344CB8AC3E}">
        <p14:creationId xmlns:p14="http://schemas.microsoft.com/office/powerpoint/2010/main" val="12501600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922670B-A232-E44E-B9B4-C78228F6B70C}" type="slidenum">
              <a:rPr lang="es-ES" smtClean="0"/>
              <a:t>8</a:t>
            </a:fld>
            <a:endParaRPr lang="es-ES"/>
          </a:p>
        </p:txBody>
      </p:sp>
    </p:spTree>
    <p:extLst>
      <p:ext uri="{BB962C8B-B14F-4D97-AF65-F5344CB8AC3E}">
        <p14:creationId xmlns:p14="http://schemas.microsoft.com/office/powerpoint/2010/main" val="1259282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4" name="Marcador de nota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ES">
                <a:latin typeface="Calibri" charset="0"/>
              </a:rPr>
              <a:t>Esto en nuestro medio es una percepción, pero otros autores lo han constatado. Estos gráficos muestran cómo no sólo se instauran antibióticos inicialmente, lo que podría estar justificado por la incertidumbre diagnóstica, sino que se mantienen hasta 5 días en la mayoría de los casos. Esto no está sustentado por ninguna guía de práctica clínica.</a:t>
            </a:r>
          </a:p>
        </p:txBody>
      </p:sp>
      <p:sp>
        <p:nvSpPr>
          <p:cNvPr id="4" name="Marcador de número de diapositiva 3"/>
          <p:cNvSpPr>
            <a:spLocks noGrp="1"/>
          </p:cNvSpPr>
          <p:nvPr>
            <p:ph type="sldNum" sz="quarter" idx="5"/>
          </p:nvPr>
        </p:nvSpPr>
        <p:spPr/>
        <p:txBody>
          <a:bodyPr/>
          <a:lstStyle/>
          <a:p>
            <a:pPr>
              <a:defRPr/>
            </a:pPr>
            <a:fld id="{6D42086A-FC11-EF44-8490-5237A5FAA90C}" type="slidenum">
              <a:rPr lang="es-ES" smtClean="0"/>
              <a:pPr>
                <a:defRPr/>
              </a:pPr>
              <a:t>14</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a:t>
            </a:r>
            <a:r>
              <a:rPr lang="es-ES" baseline="0" dirty="0"/>
              <a:t> PSI y el CURB65 clasifican a los pacientes en función de la gravedad, y permiten estratificar la toma de decisiones.</a:t>
            </a:r>
          </a:p>
          <a:p>
            <a:r>
              <a:rPr lang="es-ES" dirty="0"/>
              <a:t>El</a:t>
            </a:r>
            <a:r>
              <a:rPr lang="es-ES" baseline="0" dirty="0"/>
              <a:t> PSI es una escala compleja. Sin embargo, es fácil clasificar en el grupo de menos riesgo.</a:t>
            </a:r>
            <a:endParaRPr lang="es-ES" dirty="0"/>
          </a:p>
        </p:txBody>
      </p:sp>
      <p:sp>
        <p:nvSpPr>
          <p:cNvPr id="4" name="Marcador de número de diapositiva 3"/>
          <p:cNvSpPr>
            <a:spLocks noGrp="1"/>
          </p:cNvSpPr>
          <p:nvPr>
            <p:ph type="sldNum" sz="quarter" idx="10"/>
          </p:nvPr>
        </p:nvSpPr>
        <p:spPr/>
        <p:txBody>
          <a:bodyPr/>
          <a:lstStyle/>
          <a:p>
            <a:fld id="{2922670B-A232-E44E-B9B4-C78228F6B70C}" type="slidenum">
              <a:rPr lang="es-ES" smtClean="0"/>
              <a:t>16</a:t>
            </a:fld>
            <a:endParaRPr lang="es-ES"/>
          </a:p>
        </p:txBody>
      </p:sp>
    </p:spTree>
    <p:extLst>
      <p:ext uri="{BB962C8B-B14F-4D97-AF65-F5344CB8AC3E}">
        <p14:creationId xmlns:p14="http://schemas.microsoft.com/office/powerpoint/2010/main" val="3031557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Escala más sencilla con versión sin pruebas complementarias. </a:t>
            </a:r>
          </a:p>
        </p:txBody>
      </p:sp>
      <p:sp>
        <p:nvSpPr>
          <p:cNvPr id="4" name="Marcador de número de diapositiva 3"/>
          <p:cNvSpPr>
            <a:spLocks noGrp="1"/>
          </p:cNvSpPr>
          <p:nvPr>
            <p:ph type="sldNum" sz="quarter" idx="10"/>
          </p:nvPr>
        </p:nvSpPr>
        <p:spPr/>
        <p:txBody>
          <a:bodyPr/>
          <a:lstStyle/>
          <a:p>
            <a:fld id="{2922670B-A232-E44E-B9B4-C78228F6B70C}" type="slidenum">
              <a:rPr lang="es-ES" smtClean="0"/>
              <a:t>17</a:t>
            </a:fld>
            <a:endParaRPr lang="es-ES"/>
          </a:p>
        </p:txBody>
      </p:sp>
    </p:spTree>
    <p:extLst>
      <p:ext uri="{BB962C8B-B14F-4D97-AF65-F5344CB8AC3E}">
        <p14:creationId xmlns:p14="http://schemas.microsoft.com/office/powerpoint/2010/main" val="4108642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mayoría de las neumonías (60-70%)</a:t>
            </a:r>
            <a:r>
              <a:rPr lang="es-ES" baseline="0" dirty="0"/>
              <a:t> </a:t>
            </a:r>
            <a:r>
              <a:rPr lang="es-ES" dirty="0"/>
              <a:t>no tienen diagnóstico microbiológico, incluso cuando se estudia la etiología. Sin</a:t>
            </a:r>
            <a:r>
              <a:rPr lang="es-ES" baseline="0" dirty="0"/>
              <a:t> embargo, sabemos que las etiologías bacterianas de neumonía en la población general es bastante limitada. Neumococo es la más frecuente, seguida por H. </a:t>
            </a:r>
            <a:r>
              <a:rPr lang="es-ES" baseline="0" dirty="0" err="1"/>
              <a:t>influenzae</a:t>
            </a:r>
            <a:r>
              <a:rPr lang="es-ES" baseline="0" dirty="0"/>
              <a:t>. En pacientes con factores de riesgo específicos pueden darse otras etiologías, como muestra la tabla. Sin embargo, la inmensa mayoría de ellas son sensibles a amoxicilina-</a:t>
            </a:r>
            <a:r>
              <a:rPr lang="es-ES" baseline="0" dirty="0" err="1"/>
              <a:t>clavulánico</a:t>
            </a:r>
            <a:r>
              <a:rPr lang="es-ES" baseline="0" dirty="0"/>
              <a:t>. </a:t>
            </a:r>
            <a:endParaRPr lang="es-ES" dirty="0"/>
          </a:p>
        </p:txBody>
      </p:sp>
      <p:sp>
        <p:nvSpPr>
          <p:cNvPr id="4" name="Marcador de número de diapositiva 3"/>
          <p:cNvSpPr>
            <a:spLocks noGrp="1"/>
          </p:cNvSpPr>
          <p:nvPr>
            <p:ph type="sldNum" sz="quarter" idx="10"/>
          </p:nvPr>
        </p:nvSpPr>
        <p:spPr/>
        <p:txBody>
          <a:bodyPr/>
          <a:lstStyle/>
          <a:p>
            <a:fld id="{2922670B-A232-E44E-B9B4-C78228F6B70C}" type="slidenum">
              <a:rPr lang="es-ES" smtClean="0"/>
              <a:t>19</a:t>
            </a:fld>
            <a:endParaRPr lang="es-ES"/>
          </a:p>
        </p:txBody>
      </p:sp>
    </p:spTree>
    <p:extLst>
      <p:ext uri="{BB962C8B-B14F-4D97-AF65-F5344CB8AC3E}">
        <p14:creationId xmlns:p14="http://schemas.microsoft.com/office/powerpoint/2010/main" val="16379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Ensayo</a:t>
            </a:r>
            <a:r>
              <a:rPr lang="es-ES" baseline="0" dirty="0"/>
              <a:t> clínico aleatorizado que comparó tres estrategias de tratamiento para la NAC en 6 hospitales. Los </a:t>
            </a:r>
            <a:r>
              <a:rPr lang="es-ES" baseline="0" dirty="0" err="1"/>
              <a:t>clusters</a:t>
            </a:r>
            <a:r>
              <a:rPr lang="es-ES" baseline="0" dirty="0"/>
              <a:t> se hicieron agrupando el tratamiento de la NAC en periodos de 4 meses, que fueron rotando a lo largo de 2 años. </a:t>
            </a:r>
            <a:endParaRPr lang="es-ES" dirty="0"/>
          </a:p>
        </p:txBody>
      </p:sp>
      <p:sp>
        <p:nvSpPr>
          <p:cNvPr id="4" name="Marcador de número de diapositiva 3"/>
          <p:cNvSpPr>
            <a:spLocks noGrp="1"/>
          </p:cNvSpPr>
          <p:nvPr>
            <p:ph type="sldNum" sz="quarter" idx="10"/>
          </p:nvPr>
        </p:nvSpPr>
        <p:spPr/>
        <p:txBody>
          <a:bodyPr/>
          <a:lstStyle/>
          <a:p>
            <a:fld id="{2922670B-A232-E44E-B9B4-C78228F6B70C}" type="slidenum">
              <a:rPr lang="es-ES" smtClean="0"/>
              <a:t>20</a:t>
            </a:fld>
            <a:endParaRPr lang="es-ES"/>
          </a:p>
        </p:txBody>
      </p:sp>
    </p:spTree>
    <p:extLst>
      <p:ext uri="{BB962C8B-B14F-4D97-AF65-F5344CB8AC3E}">
        <p14:creationId xmlns:p14="http://schemas.microsoft.com/office/powerpoint/2010/main" val="3163762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Recomendaciones de la Guía Terapéutica del Aljarafe (disponible en internet).</a:t>
            </a:r>
          </a:p>
        </p:txBody>
      </p:sp>
      <p:sp>
        <p:nvSpPr>
          <p:cNvPr id="4" name="Marcador de número de diapositiva 3"/>
          <p:cNvSpPr>
            <a:spLocks noGrp="1"/>
          </p:cNvSpPr>
          <p:nvPr>
            <p:ph type="sldNum" sz="quarter" idx="10"/>
          </p:nvPr>
        </p:nvSpPr>
        <p:spPr/>
        <p:txBody>
          <a:bodyPr/>
          <a:lstStyle/>
          <a:p>
            <a:fld id="{2922670B-A232-E44E-B9B4-C78228F6B70C}" type="slidenum">
              <a:rPr lang="es-ES" smtClean="0"/>
              <a:t>21</a:t>
            </a:fld>
            <a:endParaRPr lang="es-ES"/>
          </a:p>
        </p:txBody>
      </p:sp>
    </p:spTree>
    <p:extLst>
      <p:ext uri="{BB962C8B-B14F-4D97-AF65-F5344CB8AC3E}">
        <p14:creationId xmlns:p14="http://schemas.microsoft.com/office/powerpoint/2010/main" val="2518562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Estudio ecológico que muestra</a:t>
            </a:r>
            <a:r>
              <a:rPr lang="es-ES" baseline="0" dirty="0"/>
              <a:t> una reducción en el número de prescripciones de antibioterapia para infecciones respiratorias tras la implantación de la vacuna universal en Canadá. Existe relación directa entre el aumento de vacunaciones y la reducción de prescripciones antibióticas, como muestra la gráfica.</a:t>
            </a:r>
            <a:endParaRPr lang="es-ES" dirty="0"/>
          </a:p>
        </p:txBody>
      </p:sp>
      <p:sp>
        <p:nvSpPr>
          <p:cNvPr id="4" name="Marcador de número de diapositiva 3"/>
          <p:cNvSpPr>
            <a:spLocks noGrp="1"/>
          </p:cNvSpPr>
          <p:nvPr>
            <p:ph type="sldNum" sz="quarter" idx="10"/>
          </p:nvPr>
        </p:nvSpPr>
        <p:spPr/>
        <p:txBody>
          <a:bodyPr/>
          <a:lstStyle/>
          <a:p>
            <a:fld id="{2922670B-A232-E44E-B9B4-C78228F6B70C}" type="slidenum">
              <a:rPr lang="es-ES" smtClean="0"/>
              <a:t>30</a:t>
            </a:fld>
            <a:endParaRPr lang="es-ES"/>
          </a:p>
        </p:txBody>
      </p:sp>
    </p:spTree>
    <p:extLst>
      <p:ext uri="{BB962C8B-B14F-4D97-AF65-F5344CB8AC3E}">
        <p14:creationId xmlns:p14="http://schemas.microsoft.com/office/powerpoint/2010/main" val="3595612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Estudio ecológico que muestra</a:t>
            </a:r>
            <a:r>
              <a:rPr lang="es-ES" baseline="0" dirty="0"/>
              <a:t> una reducción en el número de prescripciones de antibioterapia para infecciones respiratorias tras la implantación de la vacuna universal en Canadá. Existe relación directa entre el aumento de vacunaciones y la reducción de prescripciones antibióticas, como muestra la gráfica.</a:t>
            </a:r>
            <a:endParaRPr lang="es-ES" dirty="0"/>
          </a:p>
        </p:txBody>
      </p:sp>
      <p:sp>
        <p:nvSpPr>
          <p:cNvPr id="4" name="Marcador de número de diapositiva 3"/>
          <p:cNvSpPr>
            <a:spLocks noGrp="1"/>
          </p:cNvSpPr>
          <p:nvPr>
            <p:ph type="sldNum" sz="quarter" idx="10"/>
          </p:nvPr>
        </p:nvSpPr>
        <p:spPr/>
        <p:txBody>
          <a:bodyPr/>
          <a:lstStyle/>
          <a:p>
            <a:fld id="{2922670B-A232-E44E-B9B4-C78228F6B70C}" type="slidenum">
              <a:rPr lang="es-ES" smtClean="0"/>
              <a:t>31</a:t>
            </a:fld>
            <a:endParaRPr lang="es-ES"/>
          </a:p>
        </p:txBody>
      </p:sp>
    </p:spTree>
    <p:extLst>
      <p:ext uri="{BB962C8B-B14F-4D97-AF65-F5344CB8AC3E}">
        <p14:creationId xmlns:p14="http://schemas.microsoft.com/office/powerpoint/2010/main" val="3595612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3EDAC535-B35D-594A-BBA9-0FD3D5947D4B}" type="datetimeFigureOut">
              <a:rPr lang="es-ES" smtClean="0"/>
              <a:t>02/05/2018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6FB7004-0B94-DA49-8ACC-0226DB573877}" type="slidenum">
              <a:rPr lang="es-ES" smtClean="0"/>
              <a:t>‹Nº›</a:t>
            </a:fld>
            <a:endParaRPr lang="es-ES"/>
          </a:p>
        </p:txBody>
      </p:sp>
    </p:spTree>
    <p:extLst>
      <p:ext uri="{BB962C8B-B14F-4D97-AF65-F5344CB8AC3E}">
        <p14:creationId xmlns:p14="http://schemas.microsoft.com/office/powerpoint/2010/main" val="69462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3EDAC535-B35D-594A-BBA9-0FD3D5947D4B}" type="datetimeFigureOut">
              <a:rPr lang="es-ES" smtClean="0"/>
              <a:t>02/05/2018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6FB7004-0B94-DA49-8ACC-0226DB573877}" type="slidenum">
              <a:rPr lang="es-ES" smtClean="0"/>
              <a:t>‹Nº›</a:t>
            </a:fld>
            <a:endParaRPr lang="es-ES"/>
          </a:p>
        </p:txBody>
      </p:sp>
    </p:spTree>
    <p:extLst>
      <p:ext uri="{BB962C8B-B14F-4D97-AF65-F5344CB8AC3E}">
        <p14:creationId xmlns:p14="http://schemas.microsoft.com/office/powerpoint/2010/main" val="2379220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3EDAC535-B35D-594A-BBA9-0FD3D5947D4B}" type="datetimeFigureOut">
              <a:rPr lang="es-ES" smtClean="0"/>
              <a:t>02/05/2018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6FB7004-0B94-DA49-8ACC-0226DB573877}" type="slidenum">
              <a:rPr lang="es-ES" smtClean="0"/>
              <a:t>‹Nº›</a:t>
            </a:fld>
            <a:endParaRPr lang="es-ES"/>
          </a:p>
        </p:txBody>
      </p:sp>
    </p:spTree>
    <p:extLst>
      <p:ext uri="{BB962C8B-B14F-4D97-AF65-F5344CB8AC3E}">
        <p14:creationId xmlns:p14="http://schemas.microsoft.com/office/powerpoint/2010/main" val="2039622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3EDAC535-B35D-594A-BBA9-0FD3D5947D4B}" type="datetimeFigureOut">
              <a:rPr lang="es-ES" smtClean="0"/>
              <a:t>02/05/2018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6FB7004-0B94-DA49-8ACC-0226DB573877}" type="slidenum">
              <a:rPr lang="es-ES" smtClean="0"/>
              <a:t>‹Nº›</a:t>
            </a:fld>
            <a:endParaRPr lang="es-ES"/>
          </a:p>
        </p:txBody>
      </p:sp>
    </p:spTree>
    <p:extLst>
      <p:ext uri="{BB962C8B-B14F-4D97-AF65-F5344CB8AC3E}">
        <p14:creationId xmlns:p14="http://schemas.microsoft.com/office/powerpoint/2010/main" val="928223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3EDAC535-B35D-594A-BBA9-0FD3D5947D4B}" type="datetimeFigureOut">
              <a:rPr lang="es-ES" smtClean="0"/>
              <a:t>02/05/2018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6FB7004-0B94-DA49-8ACC-0226DB573877}" type="slidenum">
              <a:rPr lang="es-ES" smtClean="0"/>
              <a:t>‹Nº›</a:t>
            </a:fld>
            <a:endParaRPr lang="es-ES"/>
          </a:p>
        </p:txBody>
      </p:sp>
    </p:spTree>
    <p:extLst>
      <p:ext uri="{BB962C8B-B14F-4D97-AF65-F5344CB8AC3E}">
        <p14:creationId xmlns:p14="http://schemas.microsoft.com/office/powerpoint/2010/main" val="1192977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3EDAC535-B35D-594A-BBA9-0FD3D5947D4B}" type="datetimeFigureOut">
              <a:rPr lang="es-ES" smtClean="0"/>
              <a:t>02/05/2018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6FB7004-0B94-DA49-8ACC-0226DB573877}" type="slidenum">
              <a:rPr lang="es-ES" smtClean="0"/>
              <a:t>‹Nº›</a:t>
            </a:fld>
            <a:endParaRPr lang="es-ES"/>
          </a:p>
        </p:txBody>
      </p:sp>
    </p:spTree>
    <p:extLst>
      <p:ext uri="{BB962C8B-B14F-4D97-AF65-F5344CB8AC3E}">
        <p14:creationId xmlns:p14="http://schemas.microsoft.com/office/powerpoint/2010/main" val="1059172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3EDAC535-B35D-594A-BBA9-0FD3D5947D4B}" type="datetimeFigureOut">
              <a:rPr lang="es-ES" smtClean="0"/>
              <a:t>02/05/2018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6FB7004-0B94-DA49-8ACC-0226DB573877}" type="slidenum">
              <a:rPr lang="es-ES" smtClean="0"/>
              <a:t>‹Nº›</a:t>
            </a:fld>
            <a:endParaRPr lang="es-ES"/>
          </a:p>
        </p:txBody>
      </p:sp>
    </p:spTree>
    <p:extLst>
      <p:ext uri="{BB962C8B-B14F-4D97-AF65-F5344CB8AC3E}">
        <p14:creationId xmlns:p14="http://schemas.microsoft.com/office/powerpoint/2010/main" val="1477120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3EDAC535-B35D-594A-BBA9-0FD3D5947D4B}" type="datetimeFigureOut">
              <a:rPr lang="es-ES" smtClean="0"/>
              <a:t>02/05/2018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6FB7004-0B94-DA49-8ACC-0226DB573877}" type="slidenum">
              <a:rPr lang="es-ES" smtClean="0"/>
              <a:t>‹Nº›</a:t>
            </a:fld>
            <a:endParaRPr lang="es-ES"/>
          </a:p>
        </p:txBody>
      </p:sp>
    </p:spTree>
    <p:extLst>
      <p:ext uri="{BB962C8B-B14F-4D97-AF65-F5344CB8AC3E}">
        <p14:creationId xmlns:p14="http://schemas.microsoft.com/office/powerpoint/2010/main" val="3765091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EDAC535-B35D-594A-BBA9-0FD3D5947D4B}" type="datetimeFigureOut">
              <a:rPr lang="es-ES" smtClean="0"/>
              <a:t>02/05/2018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6FB7004-0B94-DA49-8ACC-0226DB573877}" type="slidenum">
              <a:rPr lang="es-ES" smtClean="0"/>
              <a:t>‹Nº›</a:t>
            </a:fld>
            <a:endParaRPr lang="es-ES"/>
          </a:p>
        </p:txBody>
      </p:sp>
    </p:spTree>
    <p:extLst>
      <p:ext uri="{BB962C8B-B14F-4D97-AF65-F5344CB8AC3E}">
        <p14:creationId xmlns:p14="http://schemas.microsoft.com/office/powerpoint/2010/main" val="779313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3EDAC535-B35D-594A-BBA9-0FD3D5947D4B}" type="datetimeFigureOut">
              <a:rPr lang="es-ES" smtClean="0"/>
              <a:t>02/05/2018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6FB7004-0B94-DA49-8ACC-0226DB573877}" type="slidenum">
              <a:rPr lang="es-ES" smtClean="0"/>
              <a:t>‹Nº›</a:t>
            </a:fld>
            <a:endParaRPr lang="es-ES"/>
          </a:p>
        </p:txBody>
      </p:sp>
    </p:spTree>
    <p:extLst>
      <p:ext uri="{BB962C8B-B14F-4D97-AF65-F5344CB8AC3E}">
        <p14:creationId xmlns:p14="http://schemas.microsoft.com/office/powerpoint/2010/main" val="819925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3EDAC535-B35D-594A-BBA9-0FD3D5947D4B}" type="datetimeFigureOut">
              <a:rPr lang="es-ES" smtClean="0"/>
              <a:t>02/05/2018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6FB7004-0B94-DA49-8ACC-0226DB573877}" type="slidenum">
              <a:rPr lang="es-ES" smtClean="0"/>
              <a:t>‹Nº›</a:t>
            </a:fld>
            <a:endParaRPr lang="es-ES"/>
          </a:p>
        </p:txBody>
      </p:sp>
    </p:spTree>
    <p:extLst>
      <p:ext uri="{BB962C8B-B14F-4D97-AF65-F5344CB8AC3E}">
        <p14:creationId xmlns:p14="http://schemas.microsoft.com/office/powerpoint/2010/main" val="335616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DAC535-B35D-594A-BBA9-0FD3D5947D4B}" type="datetimeFigureOut">
              <a:rPr lang="es-ES" smtClean="0"/>
              <a:t>02/05/2018</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B7004-0B94-DA49-8ACC-0226DB573877}" type="slidenum">
              <a:rPr lang="es-ES" smtClean="0"/>
              <a:t>‹Nº›</a:t>
            </a:fld>
            <a:endParaRPr lang="es-ES"/>
          </a:p>
        </p:txBody>
      </p:sp>
    </p:spTree>
    <p:extLst>
      <p:ext uri="{BB962C8B-B14F-4D97-AF65-F5344CB8AC3E}">
        <p14:creationId xmlns:p14="http://schemas.microsoft.com/office/powerpoint/2010/main" val="2897450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739900" y="5255731"/>
            <a:ext cx="6820488" cy="1131117"/>
          </a:xfrm>
        </p:spPr>
        <p:txBody>
          <a:bodyPr>
            <a:normAutofit fontScale="77500" lnSpcReduction="20000"/>
          </a:bodyPr>
          <a:lstStyle/>
          <a:p>
            <a:pPr algn="r"/>
            <a:r>
              <a:rPr lang="es-ES" sz="2400" dirty="0"/>
              <a:t>II Jornadas Provinciales Programa PIRASOA en Atención Primaria</a:t>
            </a:r>
          </a:p>
          <a:p>
            <a:pPr algn="r"/>
            <a:r>
              <a:rPr lang="es-ES" sz="2300" dirty="0"/>
              <a:t>Rocío Álvarez Marín</a:t>
            </a:r>
          </a:p>
          <a:p>
            <a:pPr algn="r"/>
            <a:r>
              <a:rPr lang="es-ES" sz="2300" dirty="0"/>
              <a:t>Hospital Universitario Virgen del Rocío</a:t>
            </a:r>
          </a:p>
        </p:txBody>
      </p:sp>
      <p:sp>
        <p:nvSpPr>
          <p:cNvPr id="4" name="Rectangle 15"/>
          <p:cNvSpPr/>
          <p:nvPr/>
        </p:nvSpPr>
        <p:spPr>
          <a:xfrm>
            <a:off x="540136" y="1489113"/>
            <a:ext cx="7918064" cy="3562229"/>
          </a:xfrm>
          <a:prstGeom prst="rect">
            <a:avLst/>
          </a:prstGeom>
          <a:solidFill>
            <a:srgbClr val="F9CD69"/>
          </a:solidFill>
          <a:ln>
            <a:noFill/>
          </a:ln>
          <a:effectLst/>
        </p:spPr>
        <p:style>
          <a:lnRef idx="1">
            <a:schemeClr val="accent1"/>
          </a:lnRef>
          <a:fillRef idx="3">
            <a:schemeClr val="accent1"/>
          </a:fillRef>
          <a:effectRef idx="2">
            <a:schemeClr val="accent1"/>
          </a:effectRef>
          <a:fontRef idx="minor">
            <a:schemeClr val="lt1"/>
          </a:fontRef>
        </p:style>
        <p:txBody>
          <a:bodyPr anchor="b" anchorCtr="0"/>
          <a:lstStyle/>
          <a:p>
            <a:pPr marL="84138" algn="r" fontAlgn="auto">
              <a:spcBef>
                <a:spcPts val="0"/>
              </a:spcBef>
              <a:spcAft>
                <a:spcPts val="0"/>
              </a:spcAft>
              <a:defRPr/>
            </a:pPr>
            <a:r>
              <a:rPr lang="es-ES_tradnl" sz="3600" b="1" dirty="0">
                <a:solidFill>
                  <a:srgbClr val="000000"/>
                </a:solidFill>
              </a:rPr>
              <a:t>Neumonía adquirida en la comunidad y otras infecciones respiratorias</a:t>
            </a:r>
          </a:p>
          <a:p>
            <a:pPr marL="84138" algn="r" fontAlgn="auto">
              <a:spcBef>
                <a:spcPts val="0"/>
              </a:spcBef>
              <a:spcAft>
                <a:spcPts val="0"/>
              </a:spcAft>
              <a:defRPr/>
            </a:pPr>
            <a:endParaRPr lang="es-ES_tradnl" sz="2800" dirty="0">
              <a:solidFill>
                <a:srgbClr val="000000"/>
              </a:solidFill>
              <a:latin typeface="Avenir Next Condensed Demi Bold"/>
              <a:cs typeface="Avenir Next Condensed Demi Bold"/>
            </a:endParaRPr>
          </a:p>
        </p:txBody>
      </p:sp>
      <p:pic>
        <p:nvPicPr>
          <p:cNvPr id="6" name="Imagen 5"/>
          <p:cNvPicPr>
            <a:picLocks noChangeAspect="1"/>
          </p:cNvPicPr>
          <p:nvPr/>
        </p:nvPicPr>
        <p:blipFill>
          <a:blip r:embed="rId2"/>
          <a:stretch>
            <a:fillRect/>
          </a:stretch>
        </p:blipFill>
        <p:spPr>
          <a:xfrm>
            <a:off x="3399432" y="642371"/>
            <a:ext cx="4664295" cy="2024014"/>
          </a:xfrm>
          <a:prstGeom prst="rect">
            <a:avLst/>
          </a:prstGeom>
        </p:spPr>
      </p:pic>
      <p:pic>
        <p:nvPicPr>
          <p:cNvPr id="7" name="Imagen 6"/>
          <p:cNvPicPr>
            <a:picLocks noChangeAspect="1"/>
          </p:cNvPicPr>
          <p:nvPr/>
        </p:nvPicPr>
        <p:blipFill>
          <a:blip r:embed="rId3"/>
          <a:stretch>
            <a:fillRect/>
          </a:stretch>
        </p:blipFill>
        <p:spPr>
          <a:xfrm>
            <a:off x="583930" y="5365153"/>
            <a:ext cx="914400" cy="774700"/>
          </a:xfrm>
          <a:prstGeom prst="rect">
            <a:avLst/>
          </a:prstGeom>
        </p:spPr>
      </p:pic>
    </p:spTree>
    <p:extLst>
      <p:ext uri="{BB962C8B-B14F-4D97-AF65-F5344CB8AC3E}">
        <p14:creationId xmlns:p14="http://schemas.microsoft.com/office/powerpoint/2010/main" val="2401485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7391" y="-367209"/>
            <a:ext cx="8007219" cy="2894262"/>
          </a:xfrm>
          <a:prstGeom prst="rect">
            <a:avLst/>
          </a:prstGeom>
        </p:spPr>
      </p:pic>
      <p:sp>
        <p:nvSpPr>
          <p:cNvPr id="3" name="CuadroTexto 2"/>
          <p:cNvSpPr txBox="1"/>
          <p:nvPr/>
        </p:nvSpPr>
        <p:spPr>
          <a:xfrm>
            <a:off x="5005294" y="6379881"/>
            <a:ext cx="4019177" cy="369332"/>
          </a:xfrm>
          <a:prstGeom prst="rect">
            <a:avLst/>
          </a:prstGeom>
          <a:noFill/>
        </p:spPr>
        <p:txBody>
          <a:bodyPr wrap="square" rtlCol="0">
            <a:spAutoFit/>
          </a:bodyPr>
          <a:lstStyle/>
          <a:p>
            <a:pPr algn="r"/>
            <a:r>
              <a:rPr lang="es-ES" dirty="0" err="1"/>
              <a:t>Woodhead</a:t>
            </a:r>
            <a:r>
              <a:rPr lang="es-ES" dirty="0"/>
              <a:t> </a:t>
            </a:r>
            <a:r>
              <a:rPr lang="es-ES" dirty="0" err="1"/>
              <a:t>Clin</a:t>
            </a:r>
            <a:r>
              <a:rPr lang="es-ES" dirty="0"/>
              <a:t> </a:t>
            </a:r>
            <a:r>
              <a:rPr lang="es-ES" dirty="0" err="1"/>
              <a:t>MicrobiolInfect</a:t>
            </a:r>
            <a:r>
              <a:rPr lang="es-ES" dirty="0"/>
              <a:t> 2011</a:t>
            </a:r>
          </a:p>
        </p:txBody>
      </p:sp>
      <p:pic>
        <p:nvPicPr>
          <p:cNvPr id="4" name="Imagen 3"/>
          <p:cNvPicPr>
            <a:picLocks noChangeAspect="1"/>
          </p:cNvPicPr>
          <p:nvPr/>
        </p:nvPicPr>
        <p:blipFill>
          <a:blip r:embed="rId3"/>
          <a:stretch>
            <a:fillRect/>
          </a:stretch>
        </p:blipFill>
        <p:spPr>
          <a:xfrm>
            <a:off x="1029851" y="2339122"/>
            <a:ext cx="7950886" cy="4410091"/>
          </a:xfrm>
          <a:prstGeom prst="rect">
            <a:avLst/>
          </a:prstGeom>
          <a:ln w="28575" cmpd="sng">
            <a:solidFill>
              <a:srgbClr val="000000"/>
            </a:solidFill>
          </a:ln>
        </p:spPr>
      </p:pic>
      <p:cxnSp>
        <p:nvCxnSpPr>
          <p:cNvPr id="6" name="Conector recto 5"/>
          <p:cNvCxnSpPr/>
          <p:nvPr/>
        </p:nvCxnSpPr>
        <p:spPr>
          <a:xfrm>
            <a:off x="582706" y="1927412"/>
            <a:ext cx="0" cy="1240117"/>
          </a:xfrm>
          <a:prstGeom prst="lin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 name="Conector recto 7"/>
          <p:cNvCxnSpPr/>
          <p:nvPr/>
        </p:nvCxnSpPr>
        <p:spPr>
          <a:xfrm>
            <a:off x="582706" y="3167529"/>
            <a:ext cx="447145" cy="0"/>
          </a:xfrm>
          <a:prstGeom prst="lin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5492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77800" y="-251759"/>
            <a:ext cx="8775700" cy="3327400"/>
          </a:xfrm>
          <a:prstGeom prst="rect">
            <a:avLst/>
          </a:prstGeom>
        </p:spPr>
      </p:pic>
      <p:sp>
        <p:nvSpPr>
          <p:cNvPr id="3" name="CuadroTexto 2"/>
          <p:cNvSpPr txBox="1"/>
          <p:nvPr/>
        </p:nvSpPr>
        <p:spPr>
          <a:xfrm>
            <a:off x="5005294" y="6379881"/>
            <a:ext cx="4019177" cy="369332"/>
          </a:xfrm>
          <a:prstGeom prst="rect">
            <a:avLst/>
          </a:prstGeom>
          <a:noFill/>
        </p:spPr>
        <p:txBody>
          <a:bodyPr wrap="square" rtlCol="0">
            <a:spAutoFit/>
          </a:bodyPr>
          <a:lstStyle/>
          <a:p>
            <a:pPr algn="r"/>
            <a:r>
              <a:rPr lang="es-ES" dirty="0" err="1"/>
              <a:t>Woodhead</a:t>
            </a:r>
            <a:r>
              <a:rPr lang="es-ES" dirty="0"/>
              <a:t> </a:t>
            </a:r>
            <a:r>
              <a:rPr lang="es-ES" dirty="0" err="1"/>
              <a:t>Clin</a:t>
            </a:r>
            <a:r>
              <a:rPr lang="es-ES" dirty="0"/>
              <a:t> </a:t>
            </a:r>
            <a:r>
              <a:rPr lang="es-ES" dirty="0" err="1"/>
              <a:t>Microbiol</a:t>
            </a:r>
            <a:r>
              <a:rPr lang="es-ES" dirty="0"/>
              <a:t> </a:t>
            </a:r>
            <a:r>
              <a:rPr lang="es-ES" dirty="0" err="1"/>
              <a:t>Infect</a:t>
            </a:r>
            <a:r>
              <a:rPr lang="es-ES" dirty="0"/>
              <a:t> 2011</a:t>
            </a:r>
          </a:p>
        </p:txBody>
      </p:sp>
      <p:cxnSp>
        <p:nvCxnSpPr>
          <p:cNvPr id="5" name="Conector recto de flecha 4"/>
          <p:cNvCxnSpPr/>
          <p:nvPr/>
        </p:nvCxnSpPr>
        <p:spPr>
          <a:xfrm>
            <a:off x="3346823" y="2271059"/>
            <a:ext cx="0" cy="62752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7" name="CuadroTexto 6"/>
          <p:cNvSpPr txBox="1"/>
          <p:nvPr/>
        </p:nvSpPr>
        <p:spPr>
          <a:xfrm>
            <a:off x="1150471" y="3075641"/>
            <a:ext cx="7052235" cy="2862322"/>
          </a:xfrm>
          <a:prstGeom prst="rect">
            <a:avLst/>
          </a:prstGeom>
          <a:noFill/>
          <a:ln w="28575" cmpd="sng">
            <a:solidFill>
              <a:srgbClr val="000000"/>
            </a:solidFill>
          </a:ln>
        </p:spPr>
        <p:txBody>
          <a:bodyPr wrap="square" rtlCol="0">
            <a:spAutoFit/>
          </a:bodyPr>
          <a:lstStyle/>
          <a:p>
            <a:pPr marL="285750" indent="-285750">
              <a:buFont typeface="Wingdings" charset="2"/>
              <a:buChar char="ü"/>
            </a:pPr>
            <a:r>
              <a:rPr lang="es-ES" sz="2000" b="1" dirty="0"/>
              <a:t>Periodo epidémico</a:t>
            </a:r>
          </a:p>
          <a:p>
            <a:pPr marL="285750" indent="-285750">
              <a:buFont typeface="Wingdings" charset="2"/>
              <a:buChar char="ü"/>
            </a:pPr>
            <a:r>
              <a:rPr lang="es-ES" sz="2000" dirty="0"/>
              <a:t>Fiebre &gt;38ºC </a:t>
            </a:r>
          </a:p>
          <a:p>
            <a:pPr marL="285750" indent="-285750">
              <a:buFont typeface="Wingdings" charset="2"/>
              <a:buChar char="ü"/>
            </a:pPr>
            <a:r>
              <a:rPr lang="es-ES" sz="2000" dirty="0"/>
              <a:t>Habitualmente acompañada de cefalea, mialgias, dolor de garganta, tos</a:t>
            </a:r>
          </a:p>
          <a:p>
            <a:pPr marL="285750" indent="-285750">
              <a:buFont typeface="Wingdings" charset="2"/>
              <a:buChar char="ü"/>
            </a:pPr>
            <a:r>
              <a:rPr lang="es-ES" sz="2000" dirty="0"/>
              <a:t>La gripe no complicada no suele causar disnea ni dolor pleurítico -&gt; valorar NAC</a:t>
            </a:r>
          </a:p>
          <a:p>
            <a:pPr marL="285750" indent="-285750">
              <a:buFont typeface="Wingdings" charset="2"/>
              <a:buChar char="ü"/>
            </a:pPr>
            <a:r>
              <a:rPr lang="es-ES" sz="2000" dirty="0"/>
              <a:t>En </a:t>
            </a:r>
            <a:r>
              <a:rPr lang="es-ES" sz="2000" b="1" dirty="0"/>
              <a:t>pacientes de riesgo </a:t>
            </a:r>
            <a:r>
              <a:rPr lang="es-ES" sz="2000" dirty="0"/>
              <a:t>(con comorbilidades importantes, inmunodeprimidos, embarazadas) está indicado el tratamiento con </a:t>
            </a:r>
            <a:r>
              <a:rPr lang="es-ES" sz="2000" b="1" dirty="0" err="1"/>
              <a:t>oseltamivir</a:t>
            </a:r>
            <a:endParaRPr lang="es-ES" sz="2000" b="1" dirty="0"/>
          </a:p>
        </p:txBody>
      </p:sp>
    </p:spTree>
    <p:extLst>
      <p:ext uri="{BB962C8B-B14F-4D97-AF65-F5344CB8AC3E}">
        <p14:creationId xmlns:p14="http://schemas.microsoft.com/office/powerpoint/2010/main" val="2367448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77800" y="-251759"/>
            <a:ext cx="8775700" cy="3327400"/>
          </a:xfrm>
          <a:prstGeom prst="rect">
            <a:avLst/>
          </a:prstGeom>
        </p:spPr>
      </p:pic>
      <p:sp>
        <p:nvSpPr>
          <p:cNvPr id="3" name="CuadroTexto 2"/>
          <p:cNvSpPr txBox="1"/>
          <p:nvPr/>
        </p:nvSpPr>
        <p:spPr>
          <a:xfrm>
            <a:off x="5005294" y="6170707"/>
            <a:ext cx="4019177" cy="646331"/>
          </a:xfrm>
          <a:prstGeom prst="rect">
            <a:avLst/>
          </a:prstGeom>
          <a:noFill/>
        </p:spPr>
        <p:txBody>
          <a:bodyPr wrap="square" rtlCol="0">
            <a:spAutoFit/>
          </a:bodyPr>
          <a:lstStyle/>
          <a:p>
            <a:pPr algn="r"/>
            <a:r>
              <a:rPr lang="es-ES" dirty="0"/>
              <a:t>GOLD 2017</a:t>
            </a:r>
          </a:p>
          <a:p>
            <a:pPr algn="r"/>
            <a:r>
              <a:rPr lang="es-ES" dirty="0" err="1"/>
              <a:t>Woodhead</a:t>
            </a:r>
            <a:r>
              <a:rPr lang="es-ES" dirty="0"/>
              <a:t> </a:t>
            </a:r>
            <a:r>
              <a:rPr lang="es-ES" dirty="0" err="1"/>
              <a:t>Clin</a:t>
            </a:r>
            <a:r>
              <a:rPr lang="es-ES" dirty="0"/>
              <a:t> </a:t>
            </a:r>
            <a:r>
              <a:rPr lang="es-ES" dirty="0" err="1"/>
              <a:t>MicrobiolInfect</a:t>
            </a:r>
            <a:r>
              <a:rPr lang="es-ES" dirty="0"/>
              <a:t> 2011</a:t>
            </a:r>
          </a:p>
        </p:txBody>
      </p:sp>
      <p:sp>
        <p:nvSpPr>
          <p:cNvPr id="5" name="CuadroTexto 4"/>
          <p:cNvSpPr txBox="1"/>
          <p:nvPr/>
        </p:nvSpPr>
        <p:spPr>
          <a:xfrm>
            <a:off x="1150471" y="3075641"/>
            <a:ext cx="7052235" cy="2554545"/>
          </a:xfrm>
          <a:prstGeom prst="rect">
            <a:avLst/>
          </a:prstGeom>
          <a:noFill/>
          <a:ln w="28575" cmpd="sng">
            <a:solidFill>
              <a:srgbClr val="000000"/>
            </a:solidFill>
          </a:ln>
        </p:spPr>
        <p:txBody>
          <a:bodyPr wrap="square" rtlCol="0">
            <a:spAutoFit/>
          </a:bodyPr>
          <a:lstStyle/>
          <a:p>
            <a:pPr marL="285750" indent="-285750">
              <a:buFont typeface="Wingdings" charset="2"/>
              <a:buChar char="ü"/>
            </a:pPr>
            <a:r>
              <a:rPr lang="es-ES" sz="2000" dirty="0"/>
              <a:t>La etiología más frecuente es vírica, seguida de </a:t>
            </a:r>
            <a:r>
              <a:rPr lang="es-ES" sz="2000" i="1" dirty="0"/>
              <a:t>H. </a:t>
            </a:r>
            <a:r>
              <a:rPr lang="es-ES" sz="2000" i="1" dirty="0" err="1"/>
              <a:t>influenzae</a:t>
            </a:r>
            <a:r>
              <a:rPr lang="es-ES" sz="2000" i="1" dirty="0"/>
              <a:t>, M. </a:t>
            </a:r>
            <a:r>
              <a:rPr lang="es-ES" sz="2000" i="1" dirty="0" err="1"/>
              <a:t>catharralis</a:t>
            </a:r>
            <a:r>
              <a:rPr lang="es-ES" sz="2000" i="1" dirty="0"/>
              <a:t>, S. pneumoniae.</a:t>
            </a:r>
            <a:endParaRPr lang="es-ES" sz="2000" dirty="0"/>
          </a:p>
          <a:p>
            <a:pPr marL="285750" indent="-285750">
              <a:buFont typeface="Wingdings" charset="2"/>
              <a:buChar char="ü"/>
            </a:pPr>
            <a:r>
              <a:rPr lang="es-ES" sz="2000" b="1" dirty="0"/>
              <a:t>Aumento de síntomas basales</a:t>
            </a:r>
            <a:r>
              <a:rPr lang="es-ES" sz="2000" dirty="0"/>
              <a:t>: tos con expectoración, esputo purulento, disnea.</a:t>
            </a:r>
          </a:p>
          <a:p>
            <a:pPr marL="285750" indent="-285750">
              <a:buFont typeface="Wingdings" charset="2"/>
              <a:buChar char="ü"/>
            </a:pPr>
            <a:r>
              <a:rPr lang="es-ES" sz="2000" dirty="0"/>
              <a:t>Se indica </a:t>
            </a:r>
            <a:r>
              <a:rPr lang="es-ES" sz="2000" b="1" dirty="0"/>
              <a:t>antibioterapia si concurren ≥2 de estos síntomas</a:t>
            </a:r>
            <a:r>
              <a:rPr lang="es-ES" sz="2000" dirty="0"/>
              <a:t>.</a:t>
            </a:r>
          </a:p>
          <a:p>
            <a:pPr marL="285750" indent="-285750">
              <a:buFont typeface="Wingdings" charset="2"/>
              <a:buChar char="ü"/>
            </a:pPr>
            <a:r>
              <a:rPr lang="es-ES" sz="2000" dirty="0"/>
              <a:t>Hay que valorar NAC si tiene agudización grave o fiebre.</a:t>
            </a:r>
          </a:p>
          <a:p>
            <a:pPr marL="285750" indent="-285750">
              <a:buFont typeface="Wingdings" charset="2"/>
              <a:buChar char="ü"/>
            </a:pPr>
            <a:r>
              <a:rPr lang="es-ES" sz="2000" dirty="0"/>
              <a:t>Historia detallada de síntomas basales y factores de riesgo para el </a:t>
            </a:r>
            <a:r>
              <a:rPr lang="es-ES" sz="2000" b="1" dirty="0"/>
              <a:t>diagnóstico de EPOC en la primera agudización</a:t>
            </a:r>
            <a:r>
              <a:rPr lang="es-ES" sz="2000" dirty="0"/>
              <a:t>.</a:t>
            </a:r>
          </a:p>
        </p:txBody>
      </p:sp>
      <p:cxnSp>
        <p:nvCxnSpPr>
          <p:cNvPr id="6" name="Conector recto de flecha 5"/>
          <p:cNvCxnSpPr/>
          <p:nvPr/>
        </p:nvCxnSpPr>
        <p:spPr>
          <a:xfrm>
            <a:off x="5587999" y="2448112"/>
            <a:ext cx="0" cy="48035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7448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77800" y="-251759"/>
            <a:ext cx="8775700" cy="3327400"/>
          </a:xfrm>
          <a:prstGeom prst="rect">
            <a:avLst/>
          </a:prstGeom>
        </p:spPr>
      </p:pic>
      <p:sp>
        <p:nvSpPr>
          <p:cNvPr id="3" name="CuadroTexto 2"/>
          <p:cNvSpPr txBox="1"/>
          <p:nvPr/>
        </p:nvSpPr>
        <p:spPr>
          <a:xfrm>
            <a:off x="5005294" y="6233891"/>
            <a:ext cx="4019177" cy="584776"/>
          </a:xfrm>
          <a:prstGeom prst="rect">
            <a:avLst/>
          </a:prstGeom>
          <a:noFill/>
        </p:spPr>
        <p:txBody>
          <a:bodyPr wrap="square" rtlCol="0">
            <a:spAutoFit/>
          </a:bodyPr>
          <a:lstStyle/>
          <a:p>
            <a:pPr algn="r"/>
            <a:r>
              <a:rPr lang="es-ES" sz="1600" dirty="0" err="1"/>
              <a:t>Woodhead</a:t>
            </a:r>
            <a:r>
              <a:rPr lang="es-ES" sz="1600" dirty="0"/>
              <a:t> </a:t>
            </a:r>
            <a:r>
              <a:rPr lang="es-ES" sz="1600" dirty="0" err="1"/>
              <a:t>Clin</a:t>
            </a:r>
            <a:r>
              <a:rPr lang="es-ES" sz="1600" dirty="0"/>
              <a:t> </a:t>
            </a:r>
            <a:r>
              <a:rPr lang="es-ES" sz="1600" dirty="0" err="1"/>
              <a:t>Microbiol</a:t>
            </a:r>
            <a:r>
              <a:rPr lang="es-ES" sz="1600" dirty="0"/>
              <a:t> </a:t>
            </a:r>
            <a:r>
              <a:rPr lang="es-ES" sz="1600" dirty="0" err="1"/>
              <a:t>Infect</a:t>
            </a:r>
            <a:r>
              <a:rPr lang="es-ES" sz="1600" dirty="0"/>
              <a:t> 2011</a:t>
            </a:r>
          </a:p>
          <a:p>
            <a:pPr algn="r"/>
            <a:r>
              <a:rPr lang="es-ES" sz="1600" dirty="0" err="1"/>
              <a:t>Mandell</a:t>
            </a:r>
            <a:r>
              <a:rPr lang="es-ES" sz="1600" dirty="0"/>
              <a:t> 2017</a:t>
            </a:r>
          </a:p>
        </p:txBody>
      </p:sp>
      <p:sp>
        <p:nvSpPr>
          <p:cNvPr id="5" name="Rectángulo 4"/>
          <p:cNvSpPr/>
          <p:nvPr/>
        </p:nvSpPr>
        <p:spPr>
          <a:xfrm>
            <a:off x="577997" y="3074854"/>
            <a:ext cx="8034987" cy="3108543"/>
          </a:xfrm>
          <a:prstGeom prst="rect">
            <a:avLst/>
          </a:prstGeom>
          <a:ln w="28575" cmpd="sng">
            <a:solidFill>
              <a:schemeClr val="tx1"/>
            </a:solidFill>
          </a:ln>
        </p:spPr>
        <p:txBody>
          <a:bodyPr wrap="square">
            <a:spAutoFit/>
          </a:bodyPr>
          <a:lstStyle/>
          <a:p>
            <a:r>
              <a:rPr lang="en-US" sz="2200" b="1" dirty="0" err="1"/>
              <a:t>Sospecha</a:t>
            </a:r>
            <a:r>
              <a:rPr lang="en-US" sz="2200" b="1" dirty="0"/>
              <a:t> de NAC</a:t>
            </a:r>
          </a:p>
          <a:p>
            <a:pPr lvl="1"/>
            <a:r>
              <a:rPr lang="en-US" sz="2200" dirty="0" err="1"/>
              <a:t>Cuadro</a:t>
            </a:r>
            <a:r>
              <a:rPr lang="en-US" sz="2200" dirty="0"/>
              <a:t> </a:t>
            </a:r>
            <a:r>
              <a:rPr lang="en-US" sz="2200" dirty="0" err="1"/>
              <a:t>agudo</a:t>
            </a:r>
            <a:r>
              <a:rPr lang="en-US" sz="2200" dirty="0"/>
              <a:t> de </a:t>
            </a:r>
            <a:r>
              <a:rPr lang="en-US" sz="2200" dirty="0" err="1"/>
              <a:t>tos</a:t>
            </a:r>
            <a:r>
              <a:rPr lang="en-US" sz="2200" dirty="0"/>
              <a:t> ± </a:t>
            </a:r>
            <a:r>
              <a:rPr lang="en-US" sz="2200" dirty="0" err="1"/>
              <a:t>expectoración</a:t>
            </a:r>
            <a:r>
              <a:rPr lang="en-US" sz="2200" dirty="0"/>
              <a:t>, </a:t>
            </a:r>
            <a:r>
              <a:rPr lang="en-US" sz="2200" dirty="0" err="1"/>
              <a:t>acompañada</a:t>
            </a:r>
            <a:r>
              <a:rPr lang="en-US" sz="2200" dirty="0"/>
              <a:t> </a:t>
            </a:r>
            <a:r>
              <a:rPr lang="en-US" sz="2200" dirty="0" err="1"/>
              <a:t>por</a:t>
            </a:r>
            <a:r>
              <a:rPr lang="en-US" sz="2200" dirty="0"/>
              <a:t> al </a:t>
            </a:r>
            <a:r>
              <a:rPr lang="en-US" sz="2200" dirty="0" err="1"/>
              <a:t>menos</a:t>
            </a:r>
            <a:r>
              <a:rPr lang="en-US" sz="2200" dirty="0"/>
              <a:t> </a:t>
            </a:r>
            <a:r>
              <a:rPr lang="en-US" sz="2200" dirty="0" err="1"/>
              <a:t>uno</a:t>
            </a:r>
            <a:r>
              <a:rPr lang="en-US" sz="2200" dirty="0"/>
              <a:t> de: dolor </a:t>
            </a:r>
            <a:r>
              <a:rPr lang="en-US" sz="2200" dirty="0" err="1"/>
              <a:t>torácico</a:t>
            </a:r>
            <a:r>
              <a:rPr lang="en-US" sz="2200" dirty="0"/>
              <a:t>, </a:t>
            </a:r>
            <a:r>
              <a:rPr lang="en-US" sz="2200" dirty="0" err="1"/>
              <a:t>fiebre</a:t>
            </a:r>
            <a:r>
              <a:rPr lang="en-US" sz="2200" dirty="0"/>
              <a:t>, </a:t>
            </a:r>
            <a:r>
              <a:rPr lang="en-US" sz="2200" dirty="0" err="1"/>
              <a:t>disnea</a:t>
            </a:r>
            <a:r>
              <a:rPr lang="en-US" sz="2200" dirty="0"/>
              <a:t> o </a:t>
            </a:r>
            <a:r>
              <a:rPr lang="en-US" sz="2200" dirty="0" err="1"/>
              <a:t>taquipnea</a:t>
            </a:r>
            <a:r>
              <a:rPr lang="en-US" sz="2200" dirty="0"/>
              <a:t>; y sin </a:t>
            </a:r>
            <a:r>
              <a:rPr lang="en-US" sz="2200" dirty="0" err="1"/>
              <a:t>otra</a:t>
            </a:r>
            <a:r>
              <a:rPr lang="en-US" sz="2200" dirty="0"/>
              <a:t> </a:t>
            </a:r>
            <a:r>
              <a:rPr lang="en-US" sz="2200" dirty="0" err="1"/>
              <a:t>causa</a:t>
            </a:r>
            <a:r>
              <a:rPr lang="en-US" sz="2200" dirty="0"/>
              <a:t> </a:t>
            </a:r>
            <a:r>
              <a:rPr lang="en-US" sz="2200" dirty="0" err="1"/>
              <a:t>evidente</a:t>
            </a:r>
            <a:r>
              <a:rPr lang="en-US" sz="2200" dirty="0"/>
              <a:t>.</a:t>
            </a:r>
          </a:p>
          <a:p>
            <a:endParaRPr lang="en-US" sz="1000" dirty="0"/>
          </a:p>
          <a:p>
            <a:r>
              <a:rPr lang="en-US" sz="2200" b="1" dirty="0"/>
              <a:t>NAC </a:t>
            </a:r>
            <a:r>
              <a:rPr lang="en-US" sz="2200" b="1" dirty="0" err="1"/>
              <a:t>definida</a:t>
            </a:r>
            <a:endParaRPr lang="en-US" sz="2200" b="1" dirty="0"/>
          </a:p>
          <a:p>
            <a:pPr lvl="1"/>
            <a:r>
              <a:rPr lang="en-US" sz="2200" dirty="0" err="1"/>
              <a:t>Síndrome</a:t>
            </a:r>
            <a:r>
              <a:rPr lang="en-US" sz="2200" dirty="0"/>
              <a:t> </a:t>
            </a:r>
            <a:r>
              <a:rPr lang="en-US" sz="2200" dirty="0" err="1"/>
              <a:t>descrito</a:t>
            </a:r>
            <a:r>
              <a:rPr lang="en-US" sz="2200" dirty="0"/>
              <a:t> + </a:t>
            </a:r>
            <a:r>
              <a:rPr lang="en-US" sz="2200" dirty="0" err="1"/>
              <a:t>nuevo</a:t>
            </a:r>
            <a:r>
              <a:rPr lang="en-US" sz="2200" dirty="0"/>
              <a:t> </a:t>
            </a:r>
            <a:r>
              <a:rPr lang="en-US" sz="2200" dirty="0" err="1"/>
              <a:t>infiltrado</a:t>
            </a:r>
            <a:r>
              <a:rPr lang="en-US" sz="2200" dirty="0"/>
              <a:t> </a:t>
            </a:r>
            <a:r>
              <a:rPr lang="en-US" sz="2200" dirty="0" err="1"/>
              <a:t>pulmonar</a:t>
            </a:r>
            <a:r>
              <a:rPr lang="en-US" sz="2200" dirty="0"/>
              <a:t> en Rx de </a:t>
            </a:r>
            <a:r>
              <a:rPr lang="en-US" sz="2200" dirty="0" err="1"/>
              <a:t>tórax</a:t>
            </a:r>
            <a:r>
              <a:rPr lang="en-US" sz="2200" dirty="0"/>
              <a:t>.</a:t>
            </a:r>
          </a:p>
          <a:p>
            <a:endParaRPr lang="en-US" sz="1000" dirty="0"/>
          </a:p>
          <a:p>
            <a:r>
              <a:rPr lang="en-US" sz="2200" b="1" dirty="0"/>
              <a:t>En </a:t>
            </a:r>
            <a:r>
              <a:rPr lang="en-US" sz="2200" b="1" dirty="0" err="1"/>
              <a:t>ancianos</a:t>
            </a:r>
            <a:r>
              <a:rPr lang="en-US" sz="2200" dirty="0"/>
              <a:t>, el </a:t>
            </a:r>
            <a:r>
              <a:rPr lang="en-US" sz="2200" dirty="0" err="1"/>
              <a:t>síndrome</a:t>
            </a:r>
            <a:r>
              <a:rPr lang="en-US" sz="2200" dirty="0"/>
              <a:t> </a:t>
            </a:r>
            <a:r>
              <a:rPr lang="en-US" sz="2200" dirty="0" err="1"/>
              <a:t>puede</a:t>
            </a:r>
            <a:r>
              <a:rPr lang="en-US" sz="2200" dirty="0"/>
              <a:t> </a:t>
            </a:r>
            <a:r>
              <a:rPr lang="en-US" sz="2200" dirty="0" err="1"/>
              <a:t>ser</a:t>
            </a:r>
            <a:r>
              <a:rPr lang="en-US" sz="2200" dirty="0"/>
              <a:t> </a:t>
            </a:r>
            <a:r>
              <a:rPr lang="en-US" sz="2200" dirty="0" err="1"/>
              <a:t>muy</a:t>
            </a:r>
            <a:r>
              <a:rPr lang="en-US" sz="2200" dirty="0"/>
              <a:t> </a:t>
            </a:r>
            <a:r>
              <a:rPr lang="en-US" sz="2200" dirty="0" err="1"/>
              <a:t>atípico</a:t>
            </a:r>
            <a:r>
              <a:rPr lang="en-US" sz="2200" dirty="0"/>
              <a:t> (</a:t>
            </a:r>
            <a:r>
              <a:rPr lang="en-US" sz="2200" dirty="0" err="1"/>
              <a:t>confusión</a:t>
            </a:r>
            <a:r>
              <a:rPr lang="en-US" sz="2200" dirty="0"/>
              <a:t> </a:t>
            </a:r>
            <a:r>
              <a:rPr lang="en-US" sz="2200" dirty="0" err="1"/>
              <a:t>como</a:t>
            </a:r>
            <a:r>
              <a:rPr lang="en-US" sz="2200" dirty="0"/>
              <a:t> </a:t>
            </a:r>
            <a:r>
              <a:rPr lang="en-US" sz="2200" dirty="0" err="1"/>
              <a:t>síntoma</a:t>
            </a:r>
            <a:r>
              <a:rPr lang="en-US" sz="2200" dirty="0"/>
              <a:t> principal, </a:t>
            </a:r>
            <a:r>
              <a:rPr lang="en-US" sz="2200" dirty="0" err="1"/>
              <a:t>ausencia</a:t>
            </a:r>
            <a:r>
              <a:rPr lang="en-US" sz="2200" dirty="0"/>
              <a:t> de </a:t>
            </a:r>
            <a:r>
              <a:rPr lang="en-US" sz="2200" dirty="0" err="1"/>
              <a:t>fiebre</a:t>
            </a:r>
            <a:r>
              <a:rPr lang="en-US" sz="2200" dirty="0"/>
              <a:t> o </a:t>
            </a:r>
            <a:r>
              <a:rPr lang="en-US" sz="2200" dirty="0" err="1"/>
              <a:t>síntomas</a:t>
            </a:r>
            <a:r>
              <a:rPr lang="en-US" sz="2200" dirty="0"/>
              <a:t> </a:t>
            </a:r>
            <a:r>
              <a:rPr lang="en-US" sz="2200" dirty="0" err="1"/>
              <a:t>respiratorios</a:t>
            </a:r>
            <a:r>
              <a:rPr lang="mr-IN" sz="2200" dirty="0"/>
              <a:t>…</a:t>
            </a:r>
            <a:r>
              <a:rPr lang="es-ES_tradnl" sz="2200" dirty="0"/>
              <a:t>)</a:t>
            </a:r>
            <a:r>
              <a:rPr lang="en-US" sz="2200" dirty="0"/>
              <a:t>  </a:t>
            </a:r>
            <a:endParaRPr lang="es-ES" sz="2200" dirty="0"/>
          </a:p>
        </p:txBody>
      </p:sp>
      <p:cxnSp>
        <p:nvCxnSpPr>
          <p:cNvPr id="7" name="Conector recto de flecha 6"/>
          <p:cNvCxnSpPr/>
          <p:nvPr/>
        </p:nvCxnSpPr>
        <p:spPr>
          <a:xfrm>
            <a:off x="7792338" y="2544328"/>
            <a:ext cx="0" cy="48035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4724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7488" y="541896"/>
            <a:ext cx="8745537" cy="1357312"/>
          </a:xfrm>
          <a:solidFill>
            <a:srgbClr val="FFCC33">
              <a:alpha val="71000"/>
            </a:srgbClr>
          </a:solidFill>
          <a:ln w="57150">
            <a:noFill/>
          </a:ln>
          <a:extLst/>
        </p:spPr>
        <p:style>
          <a:lnRef idx="2">
            <a:schemeClr val="accent2"/>
          </a:lnRef>
          <a:fillRef idx="1">
            <a:schemeClr val="lt1"/>
          </a:fillRef>
          <a:effectRef idx="0">
            <a:schemeClr val="accent2"/>
          </a:effectRef>
          <a:fontRef idx="minor">
            <a:schemeClr val="dk1"/>
          </a:fontRef>
        </p:style>
        <p:txBody>
          <a:bodyPr/>
          <a:lstStyle/>
          <a:p>
            <a:pPr eaLnBrk="1" hangingPunct="1">
              <a:defRPr/>
            </a:pPr>
            <a:r>
              <a:rPr lang="es-ES" sz="3600" dirty="0">
                <a:solidFill>
                  <a:schemeClr val="tx2">
                    <a:lumMod val="75000"/>
                  </a:schemeClr>
                </a:solidFill>
              </a:rPr>
              <a:t>La insuficiencia cardiaca aguda es una causa frecuente de sobreuso de antibioterapia</a:t>
            </a:r>
          </a:p>
        </p:txBody>
      </p:sp>
      <p:pic>
        <p:nvPicPr>
          <p:cNvPr id="22530" name="Imagen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2962275"/>
            <a:ext cx="3810000" cy="3170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1" name="Imagen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54550" y="2938463"/>
            <a:ext cx="4251325" cy="3211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Anillo 6"/>
          <p:cNvSpPr/>
          <p:nvPr/>
        </p:nvSpPr>
        <p:spPr>
          <a:xfrm>
            <a:off x="2286000" y="4518025"/>
            <a:ext cx="581025" cy="579438"/>
          </a:xfrm>
          <a:prstGeom prst="donut">
            <a:avLst>
              <a:gd name="adj" fmla="val 9375"/>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solidFill>
                <a:schemeClr val="tx1"/>
              </a:solidFill>
            </a:endParaRPr>
          </a:p>
        </p:txBody>
      </p:sp>
      <p:sp>
        <p:nvSpPr>
          <p:cNvPr id="8" name="Anillo 7"/>
          <p:cNvSpPr/>
          <p:nvPr/>
        </p:nvSpPr>
        <p:spPr>
          <a:xfrm>
            <a:off x="6719888" y="4535488"/>
            <a:ext cx="581025" cy="581025"/>
          </a:xfrm>
          <a:prstGeom prst="donut">
            <a:avLst>
              <a:gd name="adj" fmla="val 9375"/>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solidFill>
                <a:schemeClr val="tx1"/>
              </a:solidFill>
            </a:endParaRPr>
          </a:p>
        </p:txBody>
      </p:sp>
      <p:sp>
        <p:nvSpPr>
          <p:cNvPr id="22534" name="CuadroTexto 8"/>
          <p:cNvSpPr txBox="1">
            <a:spLocks noChangeArrowheads="1"/>
          </p:cNvSpPr>
          <p:nvPr/>
        </p:nvSpPr>
        <p:spPr bwMode="auto">
          <a:xfrm>
            <a:off x="1125538" y="6211888"/>
            <a:ext cx="66040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s-ES" sz="1800"/>
              <a:t>Dharmarajan. PlosOne 2013; 8(10): e78222</a:t>
            </a:r>
          </a:p>
        </p:txBody>
      </p:sp>
      <p:sp>
        <p:nvSpPr>
          <p:cNvPr id="10" name="CuadroTexto 9"/>
          <p:cNvSpPr txBox="1"/>
          <p:nvPr/>
        </p:nvSpPr>
        <p:spPr>
          <a:xfrm>
            <a:off x="852488" y="2334461"/>
            <a:ext cx="7366000" cy="461665"/>
          </a:xfrm>
          <a:prstGeom prst="rect">
            <a:avLst/>
          </a:prstGeom>
          <a:noFill/>
        </p:spPr>
        <p:txBody>
          <a:bodyPr>
            <a:spAutoFit/>
          </a:bodyPr>
          <a:lstStyle/>
          <a:p>
            <a:pPr algn="ctr">
              <a:defRPr/>
            </a:pPr>
            <a:r>
              <a:rPr lang="es-ES" sz="2400" dirty="0">
                <a:solidFill>
                  <a:schemeClr val="tx1">
                    <a:lumMod val="85000"/>
                    <a:lumOff val="15000"/>
                  </a:schemeClr>
                </a:solidFill>
              </a:rPr>
              <a:t>Estudio ecológico 370 hospitales USA. 2009-2010.</a:t>
            </a:r>
          </a:p>
        </p:txBody>
      </p:sp>
    </p:spTree>
    <p:extLst>
      <p:ext uri="{BB962C8B-B14F-4D97-AF65-F5344CB8AC3E}">
        <p14:creationId xmlns:p14="http://schemas.microsoft.com/office/powerpoint/2010/main" val="3470504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rot="21005137">
            <a:off x="595313" y="5451475"/>
            <a:ext cx="1279525" cy="614363"/>
          </a:xfrm>
          <a:prstGeom prst="rect">
            <a:avLst/>
          </a:prstGeom>
          <a:solidFill>
            <a:srgbClr val="F9D13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24" name="Rectangle 23"/>
          <p:cNvSpPr/>
          <p:nvPr/>
        </p:nvSpPr>
        <p:spPr>
          <a:xfrm rot="21005137">
            <a:off x="595313" y="4583113"/>
            <a:ext cx="1279525" cy="614362"/>
          </a:xfrm>
          <a:prstGeom prst="rect">
            <a:avLst/>
          </a:prstGeom>
          <a:solidFill>
            <a:srgbClr val="F9D13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22" name="Rectangle 21"/>
          <p:cNvSpPr/>
          <p:nvPr/>
        </p:nvSpPr>
        <p:spPr>
          <a:xfrm rot="21005137">
            <a:off x="595313" y="3616325"/>
            <a:ext cx="1279525" cy="612775"/>
          </a:xfrm>
          <a:prstGeom prst="rect">
            <a:avLst/>
          </a:prstGeom>
          <a:solidFill>
            <a:srgbClr val="F9D13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19" name="Rectangle 18"/>
          <p:cNvSpPr/>
          <p:nvPr/>
        </p:nvSpPr>
        <p:spPr>
          <a:xfrm rot="21005137">
            <a:off x="595313" y="1789113"/>
            <a:ext cx="1279525" cy="614362"/>
          </a:xfrm>
          <a:prstGeom prst="rect">
            <a:avLst/>
          </a:prstGeom>
          <a:solidFill>
            <a:srgbClr val="F9D13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20" name="Rectangle 19"/>
          <p:cNvSpPr/>
          <p:nvPr/>
        </p:nvSpPr>
        <p:spPr>
          <a:xfrm rot="21005137">
            <a:off x="595313" y="2746375"/>
            <a:ext cx="1279525" cy="612775"/>
          </a:xfrm>
          <a:prstGeom prst="rect">
            <a:avLst/>
          </a:prstGeom>
          <a:solidFill>
            <a:srgbClr val="F9D13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3" name="Rectangle 2"/>
          <p:cNvSpPr/>
          <p:nvPr/>
        </p:nvSpPr>
        <p:spPr>
          <a:xfrm>
            <a:off x="1524000" y="1789113"/>
            <a:ext cx="6602413" cy="676275"/>
          </a:xfrm>
          <a:prstGeom prst="rect">
            <a:avLst/>
          </a:prstGeom>
          <a:solidFill>
            <a:srgbClr val="F9CD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84138" fontAlgn="auto">
              <a:spcBef>
                <a:spcPts val="0"/>
              </a:spcBef>
              <a:spcAft>
                <a:spcPts val="0"/>
              </a:spcAft>
              <a:defRPr/>
            </a:pPr>
            <a:r>
              <a:rPr lang="es-ES_tradnl" sz="2600" dirty="0">
                <a:solidFill>
                  <a:schemeClr val="tx1"/>
                </a:solidFill>
                <a:latin typeface="Avenir Next Condensed Demi Bold"/>
                <a:cs typeface="Avenir Next Condensed Demi Bold"/>
              </a:rPr>
              <a:t>Un buen diagnóstico es la base del éxito.</a:t>
            </a:r>
          </a:p>
        </p:txBody>
      </p:sp>
      <p:sp>
        <p:nvSpPr>
          <p:cNvPr id="13" name="Rectangle 12"/>
          <p:cNvSpPr/>
          <p:nvPr/>
        </p:nvSpPr>
        <p:spPr>
          <a:xfrm>
            <a:off x="1524000" y="2686050"/>
            <a:ext cx="6815138" cy="677863"/>
          </a:xfrm>
          <a:prstGeom prst="rect">
            <a:avLst/>
          </a:prstGeom>
          <a:solidFill>
            <a:srgbClr val="F9CD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84138" fontAlgn="auto">
              <a:spcBef>
                <a:spcPts val="0"/>
              </a:spcBef>
              <a:spcAft>
                <a:spcPts val="0"/>
              </a:spcAft>
              <a:defRPr/>
            </a:pPr>
            <a:r>
              <a:rPr lang="es-ES_tradnl" sz="2600" dirty="0">
                <a:solidFill>
                  <a:schemeClr val="tx1"/>
                </a:solidFill>
                <a:latin typeface="Avenir Next Condensed Demi Bold"/>
                <a:cs typeface="Avenir Next Condensed Demi Bold"/>
              </a:rPr>
              <a:t>Evalúa la gravedad para dirigir tu actuación.</a:t>
            </a:r>
          </a:p>
        </p:txBody>
      </p:sp>
      <p:sp>
        <p:nvSpPr>
          <p:cNvPr id="14" name="Rectangle 13"/>
          <p:cNvSpPr/>
          <p:nvPr/>
        </p:nvSpPr>
        <p:spPr>
          <a:xfrm>
            <a:off x="1524000" y="3613150"/>
            <a:ext cx="7137216" cy="677863"/>
          </a:xfrm>
          <a:prstGeom prst="rect">
            <a:avLst/>
          </a:prstGeom>
          <a:solidFill>
            <a:srgbClr val="F9CD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84138" fontAlgn="auto">
              <a:spcBef>
                <a:spcPts val="0"/>
              </a:spcBef>
              <a:spcAft>
                <a:spcPts val="0"/>
              </a:spcAft>
              <a:defRPr/>
            </a:pPr>
            <a:r>
              <a:rPr lang="es-ES_tradnl" sz="2600" dirty="0">
                <a:solidFill>
                  <a:schemeClr val="tx1"/>
                </a:solidFill>
                <a:latin typeface="Avenir Next Condensed Demi Bold"/>
                <a:cs typeface="Avenir Next Condensed Demi Bold"/>
              </a:rPr>
              <a:t>Monoterapia con β-lactámico es el estándar en la NAC.</a:t>
            </a:r>
          </a:p>
        </p:txBody>
      </p:sp>
      <p:sp>
        <p:nvSpPr>
          <p:cNvPr id="15" name="Rectangle 14"/>
          <p:cNvSpPr/>
          <p:nvPr/>
        </p:nvSpPr>
        <p:spPr>
          <a:xfrm>
            <a:off x="1524000" y="4514850"/>
            <a:ext cx="5630863" cy="677863"/>
          </a:xfrm>
          <a:prstGeom prst="rect">
            <a:avLst/>
          </a:prstGeom>
          <a:solidFill>
            <a:srgbClr val="F9CD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84138" fontAlgn="auto">
              <a:spcBef>
                <a:spcPts val="0"/>
              </a:spcBef>
              <a:spcAft>
                <a:spcPts val="0"/>
              </a:spcAft>
              <a:defRPr/>
            </a:pPr>
            <a:r>
              <a:rPr lang="es-ES_tradnl" sz="2600" dirty="0">
                <a:solidFill>
                  <a:schemeClr val="tx1"/>
                </a:solidFill>
                <a:latin typeface="Avenir Next Condensed Demi Bold"/>
                <a:cs typeface="Avenir Next Condensed Demi Bold"/>
              </a:rPr>
              <a:t>Trata 5 días vigilando la evolución.</a:t>
            </a:r>
          </a:p>
        </p:txBody>
      </p:sp>
      <p:sp>
        <p:nvSpPr>
          <p:cNvPr id="16" name="Rectangle 15"/>
          <p:cNvSpPr/>
          <p:nvPr/>
        </p:nvSpPr>
        <p:spPr>
          <a:xfrm>
            <a:off x="1524000" y="5429250"/>
            <a:ext cx="4690533" cy="677863"/>
          </a:xfrm>
          <a:prstGeom prst="rect">
            <a:avLst/>
          </a:prstGeom>
          <a:solidFill>
            <a:srgbClr val="F9CD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84138" fontAlgn="auto">
              <a:spcBef>
                <a:spcPts val="0"/>
              </a:spcBef>
              <a:spcAft>
                <a:spcPts val="0"/>
              </a:spcAft>
              <a:defRPr/>
            </a:pPr>
            <a:r>
              <a:rPr lang="es-ES_tradnl" sz="2600" dirty="0">
                <a:solidFill>
                  <a:schemeClr val="tx1"/>
                </a:solidFill>
                <a:latin typeface="Avenir Next Condensed Demi Bold"/>
                <a:cs typeface="Avenir Next Condensed Demi Bold"/>
              </a:rPr>
              <a:t>Protege de futuras infecciones.</a:t>
            </a:r>
          </a:p>
        </p:txBody>
      </p:sp>
      <p:sp>
        <p:nvSpPr>
          <p:cNvPr id="17" name="Text Box 4"/>
          <p:cNvSpPr txBox="1">
            <a:spLocks noChangeArrowheads="1"/>
          </p:cNvSpPr>
          <p:nvPr/>
        </p:nvSpPr>
        <p:spPr bwMode="auto">
          <a:xfrm>
            <a:off x="409581" y="692150"/>
            <a:ext cx="8465478"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fontAlgn="auto">
              <a:spcBef>
                <a:spcPct val="50000"/>
              </a:spcBef>
              <a:spcAft>
                <a:spcPts val="0"/>
              </a:spcAft>
              <a:defRPr/>
            </a:pPr>
            <a:r>
              <a:rPr lang="es-ES" sz="4000" b="1" dirty="0">
                <a:latin typeface="Avenir Next Condensed Demi Bold"/>
                <a:cs typeface="Avenir Next Condensed Demi Bold"/>
              </a:rPr>
              <a:t>Tratar infecciones respiratorias con 5 claves</a:t>
            </a:r>
            <a:r>
              <a:rPr lang="es-ES" sz="4000" b="1" dirty="0">
                <a:latin typeface="Avenir Next Condensed Demi Bold"/>
                <a:ea typeface="+mn-ea"/>
                <a:cs typeface="Avenir Next Condensed Demi Bold"/>
              </a:rPr>
              <a:t> </a:t>
            </a:r>
            <a:endParaRPr lang="es-ES" sz="3600" b="1" dirty="0">
              <a:latin typeface="Avenir Next Condensed Demi Bold"/>
              <a:ea typeface="+mn-ea"/>
              <a:cs typeface="Avenir Next Condensed Demi Bold"/>
            </a:endParaRPr>
          </a:p>
        </p:txBody>
      </p:sp>
      <p:sp>
        <p:nvSpPr>
          <p:cNvPr id="28" name="Text Box 4"/>
          <p:cNvSpPr txBox="1">
            <a:spLocks noChangeArrowheads="1"/>
          </p:cNvSpPr>
          <p:nvPr/>
        </p:nvSpPr>
        <p:spPr bwMode="auto">
          <a:xfrm>
            <a:off x="785813" y="1812925"/>
            <a:ext cx="7872412" cy="585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s-ES" sz="3200" b="1" dirty="0">
                <a:latin typeface="Avenir Next Condensed Demi Bold"/>
                <a:ea typeface="+mn-ea"/>
                <a:cs typeface="Avenir Next Condensed Demi Bold"/>
              </a:rPr>
              <a:t>1.</a:t>
            </a:r>
          </a:p>
        </p:txBody>
      </p:sp>
      <p:sp>
        <p:nvSpPr>
          <p:cNvPr id="29" name="Text Box 4"/>
          <p:cNvSpPr txBox="1">
            <a:spLocks noChangeArrowheads="1"/>
          </p:cNvSpPr>
          <p:nvPr/>
        </p:nvSpPr>
        <p:spPr bwMode="auto">
          <a:xfrm>
            <a:off x="788803" y="2757198"/>
            <a:ext cx="7872412" cy="585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s-ES" sz="3200" b="1" dirty="0">
                <a:latin typeface="Avenir Next Condensed Demi Bold"/>
                <a:cs typeface="Avenir Next Condensed Demi Bold"/>
              </a:rPr>
              <a:t>2</a:t>
            </a:r>
            <a:r>
              <a:rPr lang="es-ES" sz="3200" b="1" dirty="0">
                <a:latin typeface="Avenir Next Condensed Demi Bold"/>
                <a:ea typeface="+mn-ea"/>
                <a:cs typeface="Avenir Next Condensed Demi Bold"/>
              </a:rPr>
              <a:t>.</a:t>
            </a:r>
          </a:p>
        </p:txBody>
      </p:sp>
      <p:sp>
        <p:nvSpPr>
          <p:cNvPr id="32" name="Text Box 4"/>
          <p:cNvSpPr txBox="1">
            <a:spLocks noChangeArrowheads="1"/>
          </p:cNvSpPr>
          <p:nvPr/>
        </p:nvSpPr>
        <p:spPr bwMode="auto">
          <a:xfrm>
            <a:off x="785813" y="4606925"/>
            <a:ext cx="7872412" cy="585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s-ES" sz="3200" b="1" dirty="0">
                <a:latin typeface="Avenir Next Condensed Demi Bold"/>
                <a:ea typeface="+mn-ea"/>
                <a:cs typeface="Avenir Next Condensed Demi Bold"/>
              </a:rPr>
              <a:t>4.</a:t>
            </a:r>
          </a:p>
        </p:txBody>
      </p:sp>
      <p:sp>
        <p:nvSpPr>
          <p:cNvPr id="33" name="Text Box 4"/>
          <p:cNvSpPr txBox="1">
            <a:spLocks noChangeArrowheads="1"/>
          </p:cNvSpPr>
          <p:nvPr/>
        </p:nvSpPr>
        <p:spPr bwMode="auto">
          <a:xfrm>
            <a:off x="785813" y="5475288"/>
            <a:ext cx="5750454" cy="58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fontAlgn="auto">
              <a:spcBef>
                <a:spcPct val="50000"/>
              </a:spcBef>
              <a:spcAft>
                <a:spcPts val="0"/>
              </a:spcAft>
              <a:defRPr/>
            </a:pPr>
            <a:r>
              <a:rPr lang="es-ES" sz="3200" b="1" dirty="0">
                <a:latin typeface="Avenir Next Condensed Demi Bold"/>
                <a:ea typeface="+mn-ea"/>
                <a:cs typeface="Avenir Next Condensed Demi Bold"/>
              </a:rPr>
              <a:t>5.</a:t>
            </a:r>
          </a:p>
        </p:txBody>
      </p:sp>
      <p:sp>
        <p:nvSpPr>
          <p:cNvPr id="34" name="Text Box 4"/>
          <p:cNvSpPr txBox="1">
            <a:spLocks noChangeArrowheads="1"/>
          </p:cNvSpPr>
          <p:nvPr/>
        </p:nvSpPr>
        <p:spPr bwMode="auto">
          <a:xfrm>
            <a:off x="785813" y="3640138"/>
            <a:ext cx="7872412" cy="58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s-ES" sz="3200" b="1" dirty="0">
                <a:latin typeface="Avenir Next Condensed Demi Bold"/>
                <a:ea typeface="+mn-ea"/>
                <a:cs typeface="Avenir Next Condensed Demi Bold"/>
              </a:rPr>
              <a:t>3.</a:t>
            </a:r>
          </a:p>
        </p:txBody>
      </p:sp>
      <p:sp>
        <p:nvSpPr>
          <p:cNvPr id="18" name="Rectángulo 17"/>
          <p:cNvSpPr/>
          <p:nvPr/>
        </p:nvSpPr>
        <p:spPr>
          <a:xfrm>
            <a:off x="224118" y="1480165"/>
            <a:ext cx="8650941" cy="1028875"/>
          </a:xfrm>
          <a:prstGeom prst="rect">
            <a:avLst/>
          </a:prstGeom>
          <a:solidFill>
            <a:srgbClr val="FFFFFF">
              <a:alpha val="64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1" name="Rectángulo 20"/>
          <p:cNvSpPr/>
          <p:nvPr/>
        </p:nvSpPr>
        <p:spPr>
          <a:xfrm>
            <a:off x="224118" y="3464726"/>
            <a:ext cx="8650941" cy="3034685"/>
          </a:xfrm>
          <a:prstGeom prst="rect">
            <a:avLst/>
          </a:prstGeom>
          <a:solidFill>
            <a:srgbClr val="FFFFFF">
              <a:alpha val="64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31970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664920" y="240819"/>
            <a:ext cx="8373057" cy="6529145"/>
          </a:xfrm>
          <a:prstGeom prst="rect">
            <a:avLst/>
          </a:prstGeom>
        </p:spPr>
      </p:pic>
      <p:sp>
        <p:nvSpPr>
          <p:cNvPr id="6" name="CuadroTexto 5"/>
          <p:cNvSpPr txBox="1"/>
          <p:nvPr/>
        </p:nvSpPr>
        <p:spPr>
          <a:xfrm>
            <a:off x="4887518" y="6512764"/>
            <a:ext cx="4067573" cy="369332"/>
          </a:xfrm>
          <a:prstGeom prst="rect">
            <a:avLst/>
          </a:prstGeom>
          <a:noFill/>
        </p:spPr>
        <p:txBody>
          <a:bodyPr wrap="square" rtlCol="0">
            <a:spAutoFit/>
          </a:bodyPr>
          <a:lstStyle/>
          <a:p>
            <a:pPr algn="r"/>
            <a:r>
              <a:rPr lang="es-ES" dirty="0"/>
              <a:t>Basado en: Fine </a:t>
            </a:r>
            <a:r>
              <a:rPr lang="es-ES" i="1" dirty="0"/>
              <a:t>et al.</a:t>
            </a:r>
            <a:r>
              <a:rPr lang="es-ES" dirty="0"/>
              <a:t> NEJM 1997</a:t>
            </a:r>
          </a:p>
        </p:txBody>
      </p:sp>
      <p:sp>
        <p:nvSpPr>
          <p:cNvPr id="7" name="AutoShape 6"/>
          <p:cNvSpPr>
            <a:spLocks noChangeArrowheads="1"/>
          </p:cNvSpPr>
          <p:nvPr/>
        </p:nvSpPr>
        <p:spPr bwMode="auto">
          <a:xfrm>
            <a:off x="263525" y="211138"/>
            <a:ext cx="1351275" cy="463098"/>
          </a:xfrm>
          <a:prstGeom prst="roundRect">
            <a:avLst>
              <a:gd name="adj" fmla="val 16667"/>
            </a:avLst>
          </a:prstGeom>
          <a:solidFill>
            <a:srgbClr val="FFCC66"/>
          </a:solidFill>
          <a:ln>
            <a:solidFill>
              <a:srgbClr val="FFCC33"/>
            </a:solidFill>
            <a:headEnd/>
            <a:tailEnd/>
          </a:ln>
          <a:extLst/>
        </p:spPr>
        <p:style>
          <a:lnRef idx="2">
            <a:schemeClr val="accent2">
              <a:shade val="50000"/>
            </a:schemeClr>
          </a:lnRef>
          <a:fillRef idx="1">
            <a:schemeClr val="accent2"/>
          </a:fillRef>
          <a:effectRef idx="0">
            <a:schemeClr val="accent2"/>
          </a:effectRef>
          <a:fontRef idx="minor">
            <a:schemeClr val="lt1"/>
          </a:fontRef>
        </p:style>
        <p:txBody>
          <a:bodyPr lIns="90000" tIns="45000" rIns="90000" bIns="45000" anchor="ctr"/>
          <a:lstStyle/>
          <a:p>
            <a:pPr algn="ctr" fontAlgn="auto">
              <a:spcBef>
                <a:spcPts val="0"/>
              </a:spcBef>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s-ES" sz="2400" b="1" dirty="0">
                <a:solidFill>
                  <a:srgbClr val="000000"/>
                </a:solidFill>
                <a:latin typeface="Arial"/>
                <a:cs typeface="Arial"/>
              </a:rPr>
              <a:t>PSI</a:t>
            </a:r>
          </a:p>
        </p:txBody>
      </p:sp>
      <p:sp>
        <p:nvSpPr>
          <p:cNvPr id="8" name="Rectángulo redondeado 7"/>
          <p:cNvSpPr/>
          <p:nvPr/>
        </p:nvSpPr>
        <p:spPr>
          <a:xfrm>
            <a:off x="1034726" y="783995"/>
            <a:ext cx="3182567" cy="5985969"/>
          </a:xfrm>
          <a:prstGeom prst="roundRect">
            <a:avLst>
              <a:gd name="adj" fmla="val 7800"/>
            </a:avLst>
          </a:prstGeom>
          <a:noFill/>
          <a:ln w="57150"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CuadroTexto 9"/>
          <p:cNvSpPr txBox="1"/>
          <p:nvPr/>
        </p:nvSpPr>
        <p:spPr>
          <a:xfrm>
            <a:off x="3260955" y="5888433"/>
            <a:ext cx="1626563" cy="646331"/>
          </a:xfrm>
          <a:prstGeom prst="rect">
            <a:avLst/>
          </a:prstGeom>
          <a:solidFill>
            <a:schemeClr val="accent2">
              <a:lumMod val="40000"/>
              <a:lumOff val="60000"/>
            </a:schemeClr>
          </a:solidFill>
          <a:ln w="28575" cmpd="sng">
            <a:solidFill>
              <a:srgbClr val="953735"/>
            </a:solidFill>
          </a:ln>
        </p:spPr>
        <p:txBody>
          <a:bodyPr wrap="square" rtlCol="0">
            <a:spAutoFit/>
          </a:bodyPr>
          <a:lstStyle/>
          <a:p>
            <a:r>
              <a:rPr lang="es-ES" dirty="0"/>
              <a:t>0% mortalidad</a:t>
            </a:r>
          </a:p>
          <a:p>
            <a:r>
              <a:rPr lang="es-ES" dirty="0"/>
              <a:t>5% ingreso</a:t>
            </a:r>
          </a:p>
        </p:txBody>
      </p:sp>
    </p:spTree>
    <p:extLst>
      <p:ext uri="{BB962C8B-B14F-4D97-AF65-F5344CB8AC3E}">
        <p14:creationId xmlns:p14="http://schemas.microsoft.com/office/powerpoint/2010/main" val="3108560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0" y="1461000"/>
            <a:ext cx="9144000" cy="4856953"/>
          </a:xfrm>
          <a:prstGeom prst="rect">
            <a:avLst/>
          </a:prstGeom>
        </p:spPr>
      </p:pic>
      <p:sp>
        <p:nvSpPr>
          <p:cNvPr id="6" name="AutoShape 6"/>
          <p:cNvSpPr>
            <a:spLocks noChangeArrowheads="1"/>
          </p:cNvSpPr>
          <p:nvPr/>
        </p:nvSpPr>
        <p:spPr bwMode="auto">
          <a:xfrm>
            <a:off x="263525" y="211138"/>
            <a:ext cx="8493125" cy="690562"/>
          </a:xfrm>
          <a:prstGeom prst="roundRect">
            <a:avLst>
              <a:gd name="adj" fmla="val 16667"/>
            </a:avLst>
          </a:prstGeom>
          <a:solidFill>
            <a:srgbClr val="FFCC66"/>
          </a:solidFill>
          <a:ln>
            <a:solidFill>
              <a:srgbClr val="FFCC33"/>
            </a:solidFill>
            <a:headEnd/>
            <a:tailEnd/>
          </a:ln>
          <a:extLst/>
        </p:spPr>
        <p:style>
          <a:lnRef idx="2">
            <a:schemeClr val="accent2">
              <a:shade val="50000"/>
            </a:schemeClr>
          </a:lnRef>
          <a:fillRef idx="1">
            <a:schemeClr val="accent2"/>
          </a:fillRef>
          <a:effectRef idx="0">
            <a:schemeClr val="accent2"/>
          </a:effectRef>
          <a:fontRef idx="minor">
            <a:schemeClr val="lt1"/>
          </a:fontRef>
        </p:style>
        <p:txBody>
          <a:bodyPr lIns="90000" tIns="45000" rIns="90000" bIns="45000" anchor="ctr"/>
          <a:lstStyle/>
          <a:p>
            <a:pPr algn="ctr" fontAlgn="auto">
              <a:spcBef>
                <a:spcPts val="0"/>
              </a:spcBef>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s-ES" sz="2400" b="1" dirty="0">
                <a:solidFill>
                  <a:srgbClr val="000000"/>
                </a:solidFill>
                <a:latin typeface="Arial"/>
                <a:cs typeface="Arial"/>
              </a:rPr>
              <a:t>CURB-65/CRB-65</a:t>
            </a:r>
          </a:p>
        </p:txBody>
      </p:sp>
    </p:spTree>
    <p:extLst>
      <p:ext uri="{BB962C8B-B14F-4D97-AF65-F5344CB8AC3E}">
        <p14:creationId xmlns:p14="http://schemas.microsoft.com/office/powerpoint/2010/main" val="2804199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rot="21005137">
            <a:off x="595313" y="5451475"/>
            <a:ext cx="1279525" cy="614363"/>
          </a:xfrm>
          <a:prstGeom prst="rect">
            <a:avLst/>
          </a:prstGeom>
          <a:solidFill>
            <a:srgbClr val="F9D13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24" name="Rectangle 23"/>
          <p:cNvSpPr/>
          <p:nvPr/>
        </p:nvSpPr>
        <p:spPr>
          <a:xfrm rot="21005137">
            <a:off x="595313" y="4583113"/>
            <a:ext cx="1279525" cy="614362"/>
          </a:xfrm>
          <a:prstGeom prst="rect">
            <a:avLst/>
          </a:prstGeom>
          <a:solidFill>
            <a:srgbClr val="F9D13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22" name="Rectangle 21"/>
          <p:cNvSpPr/>
          <p:nvPr/>
        </p:nvSpPr>
        <p:spPr>
          <a:xfrm rot="21005137">
            <a:off x="595313" y="3616325"/>
            <a:ext cx="1279525" cy="612775"/>
          </a:xfrm>
          <a:prstGeom prst="rect">
            <a:avLst/>
          </a:prstGeom>
          <a:solidFill>
            <a:srgbClr val="F9D13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19" name="Rectangle 18"/>
          <p:cNvSpPr/>
          <p:nvPr/>
        </p:nvSpPr>
        <p:spPr>
          <a:xfrm rot="21005137">
            <a:off x="595313" y="1789113"/>
            <a:ext cx="1279525" cy="614362"/>
          </a:xfrm>
          <a:prstGeom prst="rect">
            <a:avLst/>
          </a:prstGeom>
          <a:solidFill>
            <a:srgbClr val="F9D13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20" name="Rectangle 19"/>
          <p:cNvSpPr/>
          <p:nvPr/>
        </p:nvSpPr>
        <p:spPr>
          <a:xfrm rot="21005137">
            <a:off x="595313" y="2746375"/>
            <a:ext cx="1279525" cy="612775"/>
          </a:xfrm>
          <a:prstGeom prst="rect">
            <a:avLst/>
          </a:prstGeom>
          <a:solidFill>
            <a:srgbClr val="F9D13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3" name="Rectangle 2"/>
          <p:cNvSpPr/>
          <p:nvPr/>
        </p:nvSpPr>
        <p:spPr>
          <a:xfrm>
            <a:off x="1524000" y="1789113"/>
            <a:ext cx="6602413" cy="676275"/>
          </a:xfrm>
          <a:prstGeom prst="rect">
            <a:avLst/>
          </a:prstGeom>
          <a:solidFill>
            <a:srgbClr val="F9CD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84138" fontAlgn="auto">
              <a:spcBef>
                <a:spcPts val="0"/>
              </a:spcBef>
              <a:spcAft>
                <a:spcPts val="0"/>
              </a:spcAft>
              <a:defRPr/>
            </a:pPr>
            <a:r>
              <a:rPr lang="es-ES_tradnl" sz="2600" dirty="0">
                <a:solidFill>
                  <a:schemeClr val="tx1"/>
                </a:solidFill>
                <a:latin typeface="Avenir Next Condensed Demi Bold"/>
                <a:cs typeface="Avenir Next Condensed Demi Bold"/>
              </a:rPr>
              <a:t>Un buen diagnóstico es la base del éxito.</a:t>
            </a:r>
          </a:p>
        </p:txBody>
      </p:sp>
      <p:sp>
        <p:nvSpPr>
          <p:cNvPr id="13" name="Rectangle 12"/>
          <p:cNvSpPr/>
          <p:nvPr/>
        </p:nvSpPr>
        <p:spPr>
          <a:xfrm>
            <a:off x="1524000" y="2686050"/>
            <a:ext cx="6815138" cy="677863"/>
          </a:xfrm>
          <a:prstGeom prst="rect">
            <a:avLst/>
          </a:prstGeom>
          <a:solidFill>
            <a:srgbClr val="F9CD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84138" fontAlgn="auto">
              <a:spcBef>
                <a:spcPts val="0"/>
              </a:spcBef>
              <a:spcAft>
                <a:spcPts val="0"/>
              </a:spcAft>
              <a:defRPr/>
            </a:pPr>
            <a:r>
              <a:rPr lang="es-ES_tradnl" sz="2600" dirty="0">
                <a:solidFill>
                  <a:schemeClr val="tx1"/>
                </a:solidFill>
                <a:latin typeface="Avenir Next Condensed Demi Bold"/>
                <a:cs typeface="Avenir Next Condensed Demi Bold"/>
              </a:rPr>
              <a:t>Evalúa la gravedad para dirigir tu actuación.</a:t>
            </a:r>
          </a:p>
        </p:txBody>
      </p:sp>
      <p:sp>
        <p:nvSpPr>
          <p:cNvPr id="14" name="Rectangle 13"/>
          <p:cNvSpPr/>
          <p:nvPr/>
        </p:nvSpPr>
        <p:spPr>
          <a:xfrm>
            <a:off x="1524000" y="3613150"/>
            <a:ext cx="7137216" cy="677863"/>
          </a:xfrm>
          <a:prstGeom prst="rect">
            <a:avLst/>
          </a:prstGeom>
          <a:solidFill>
            <a:srgbClr val="F9CD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84138" fontAlgn="auto">
              <a:spcBef>
                <a:spcPts val="0"/>
              </a:spcBef>
              <a:spcAft>
                <a:spcPts val="0"/>
              </a:spcAft>
              <a:defRPr/>
            </a:pPr>
            <a:r>
              <a:rPr lang="es-ES_tradnl" sz="2600" dirty="0">
                <a:solidFill>
                  <a:schemeClr val="tx1"/>
                </a:solidFill>
                <a:latin typeface="Avenir Next Condensed Demi Bold"/>
                <a:cs typeface="Avenir Next Condensed Demi Bold"/>
              </a:rPr>
              <a:t>Monoterapia con β-lactámico es el estándar en la NAC.</a:t>
            </a:r>
          </a:p>
        </p:txBody>
      </p:sp>
      <p:sp>
        <p:nvSpPr>
          <p:cNvPr id="15" name="Rectangle 14"/>
          <p:cNvSpPr/>
          <p:nvPr/>
        </p:nvSpPr>
        <p:spPr>
          <a:xfrm>
            <a:off x="1524000" y="4514850"/>
            <a:ext cx="5630863" cy="677863"/>
          </a:xfrm>
          <a:prstGeom prst="rect">
            <a:avLst/>
          </a:prstGeom>
          <a:solidFill>
            <a:srgbClr val="F9CD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84138" fontAlgn="auto">
              <a:spcBef>
                <a:spcPts val="0"/>
              </a:spcBef>
              <a:spcAft>
                <a:spcPts val="0"/>
              </a:spcAft>
              <a:defRPr/>
            </a:pPr>
            <a:r>
              <a:rPr lang="es-ES_tradnl" sz="2600" dirty="0">
                <a:solidFill>
                  <a:schemeClr val="tx1"/>
                </a:solidFill>
                <a:latin typeface="Avenir Next Condensed Demi Bold"/>
                <a:cs typeface="Avenir Next Condensed Demi Bold"/>
              </a:rPr>
              <a:t>Trata 5 días vigilando la evolución.</a:t>
            </a:r>
          </a:p>
        </p:txBody>
      </p:sp>
      <p:sp>
        <p:nvSpPr>
          <p:cNvPr id="16" name="Rectangle 15"/>
          <p:cNvSpPr/>
          <p:nvPr/>
        </p:nvSpPr>
        <p:spPr>
          <a:xfrm>
            <a:off x="1524000" y="5429250"/>
            <a:ext cx="4690533" cy="677863"/>
          </a:xfrm>
          <a:prstGeom prst="rect">
            <a:avLst/>
          </a:prstGeom>
          <a:solidFill>
            <a:srgbClr val="F9CD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84138" fontAlgn="auto">
              <a:spcBef>
                <a:spcPts val="0"/>
              </a:spcBef>
              <a:spcAft>
                <a:spcPts val="0"/>
              </a:spcAft>
              <a:defRPr/>
            </a:pPr>
            <a:r>
              <a:rPr lang="es-ES_tradnl" sz="2600" dirty="0">
                <a:solidFill>
                  <a:schemeClr val="tx1"/>
                </a:solidFill>
                <a:latin typeface="Avenir Next Condensed Demi Bold"/>
                <a:cs typeface="Avenir Next Condensed Demi Bold"/>
              </a:rPr>
              <a:t>Protege de futuras infecciones.</a:t>
            </a:r>
          </a:p>
        </p:txBody>
      </p:sp>
      <p:sp>
        <p:nvSpPr>
          <p:cNvPr id="17" name="Text Box 4"/>
          <p:cNvSpPr txBox="1">
            <a:spLocks noChangeArrowheads="1"/>
          </p:cNvSpPr>
          <p:nvPr/>
        </p:nvSpPr>
        <p:spPr bwMode="auto">
          <a:xfrm>
            <a:off x="409581" y="692150"/>
            <a:ext cx="8465478"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fontAlgn="auto">
              <a:spcBef>
                <a:spcPct val="50000"/>
              </a:spcBef>
              <a:spcAft>
                <a:spcPts val="0"/>
              </a:spcAft>
              <a:defRPr/>
            </a:pPr>
            <a:r>
              <a:rPr lang="es-ES" sz="4000" b="1" dirty="0">
                <a:latin typeface="Avenir Next Condensed Demi Bold"/>
                <a:cs typeface="Avenir Next Condensed Demi Bold"/>
              </a:rPr>
              <a:t>Tratar infecciones respiratorias con 5 claves</a:t>
            </a:r>
            <a:r>
              <a:rPr lang="es-ES" sz="4000" b="1" dirty="0">
                <a:latin typeface="Avenir Next Condensed Demi Bold"/>
                <a:ea typeface="+mn-ea"/>
                <a:cs typeface="Avenir Next Condensed Demi Bold"/>
              </a:rPr>
              <a:t> </a:t>
            </a:r>
            <a:endParaRPr lang="es-ES" sz="3600" b="1" dirty="0">
              <a:latin typeface="Avenir Next Condensed Demi Bold"/>
              <a:ea typeface="+mn-ea"/>
              <a:cs typeface="Avenir Next Condensed Demi Bold"/>
            </a:endParaRPr>
          </a:p>
        </p:txBody>
      </p:sp>
      <p:sp>
        <p:nvSpPr>
          <p:cNvPr id="28" name="Text Box 4"/>
          <p:cNvSpPr txBox="1">
            <a:spLocks noChangeArrowheads="1"/>
          </p:cNvSpPr>
          <p:nvPr/>
        </p:nvSpPr>
        <p:spPr bwMode="auto">
          <a:xfrm>
            <a:off x="785813" y="1812925"/>
            <a:ext cx="7872412" cy="585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s-ES" sz="3200" b="1" dirty="0">
                <a:latin typeface="Avenir Next Condensed Demi Bold"/>
                <a:ea typeface="+mn-ea"/>
                <a:cs typeface="Avenir Next Condensed Demi Bold"/>
              </a:rPr>
              <a:t>1.</a:t>
            </a:r>
          </a:p>
        </p:txBody>
      </p:sp>
      <p:sp>
        <p:nvSpPr>
          <p:cNvPr id="29" name="Text Box 4"/>
          <p:cNvSpPr txBox="1">
            <a:spLocks noChangeArrowheads="1"/>
          </p:cNvSpPr>
          <p:nvPr/>
        </p:nvSpPr>
        <p:spPr bwMode="auto">
          <a:xfrm>
            <a:off x="788803" y="2757198"/>
            <a:ext cx="7872412" cy="585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s-ES" sz="3200" b="1" dirty="0">
                <a:latin typeface="Avenir Next Condensed Demi Bold"/>
                <a:cs typeface="Avenir Next Condensed Demi Bold"/>
              </a:rPr>
              <a:t>2</a:t>
            </a:r>
            <a:r>
              <a:rPr lang="es-ES" sz="3200" b="1" dirty="0">
                <a:latin typeface="Avenir Next Condensed Demi Bold"/>
                <a:ea typeface="+mn-ea"/>
                <a:cs typeface="Avenir Next Condensed Demi Bold"/>
              </a:rPr>
              <a:t>.</a:t>
            </a:r>
          </a:p>
        </p:txBody>
      </p:sp>
      <p:sp>
        <p:nvSpPr>
          <p:cNvPr id="32" name="Text Box 4"/>
          <p:cNvSpPr txBox="1">
            <a:spLocks noChangeArrowheads="1"/>
          </p:cNvSpPr>
          <p:nvPr/>
        </p:nvSpPr>
        <p:spPr bwMode="auto">
          <a:xfrm>
            <a:off x="785813" y="4606925"/>
            <a:ext cx="7872412" cy="585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s-ES" sz="3200" b="1" dirty="0">
                <a:latin typeface="Avenir Next Condensed Demi Bold"/>
                <a:ea typeface="+mn-ea"/>
                <a:cs typeface="Avenir Next Condensed Demi Bold"/>
              </a:rPr>
              <a:t>4.</a:t>
            </a:r>
          </a:p>
        </p:txBody>
      </p:sp>
      <p:sp>
        <p:nvSpPr>
          <p:cNvPr id="33" name="Text Box 4"/>
          <p:cNvSpPr txBox="1">
            <a:spLocks noChangeArrowheads="1"/>
          </p:cNvSpPr>
          <p:nvPr/>
        </p:nvSpPr>
        <p:spPr bwMode="auto">
          <a:xfrm>
            <a:off x="785813" y="5475288"/>
            <a:ext cx="5750454" cy="58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fontAlgn="auto">
              <a:spcBef>
                <a:spcPct val="50000"/>
              </a:spcBef>
              <a:spcAft>
                <a:spcPts val="0"/>
              </a:spcAft>
              <a:defRPr/>
            </a:pPr>
            <a:r>
              <a:rPr lang="es-ES" sz="3200" b="1" dirty="0">
                <a:latin typeface="Avenir Next Condensed Demi Bold"/>
                <a:ea typeface="+mn-ea"/>
                <a:cs typeface="Avenir Next Condensed Demi Bold"/>
              </a:rPr>
              <a:t>5.</a:t>
            </a:r>
          </a:p>
        </p:txBody>
      </p:sp>
      <p:sp>
        <p:nvSpPr>
          <p:cNvPr id="34" name="Text Box 4"/>
          <p:cNvSpPr txBox="1">
            <a:spLocks noChangeArrowheads="1"/>
          </p:cNvSpPr>
          <p:nvPr/>
        </p:nvSpPr>
        <p:spPr bwMode="auto">
          <a:xfrm>
            <a:off x="785813" y="3640138"/>
            <a:ext cx="7872412" cy="58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s-ES" sz="3200" b="1" dirty="0">
                <a:latin typeface="Avenir Next Condensed Demi Bold"/>
                <a:ea typeface="+mn-ea"/>
                <a:cs typeface="Avenir Next Condensed Demi Bold"/>
              </a:rPr>
              <a:t>3.</a:t>
            </a:r>
          </a:p>
        </p:txBody>
      </p:sp>
      <p:sp>
        <p:nvSpPr>
          <p:cNvPr id="18" name="Rectángulo 17"/>
          <p:cNvSpPr/>
          <p:nvPr/>
        </p:nvSpPr>
        <p:spPr>
          <a:xfrm>
            <a:off x="224118" y="4334677"/>
            <a:ext cx="8650941" cy="2164734"/>
          </a:xfrm>
          <a:prstGeom prst="rect">
            <a:avLst/>
          </a:prstGeom>
          <a:solidFill>
            <a:srgbClr val="FFFFFF">
              <a:alpha val="64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1" name="Rectángulo 20"/>
          <p:cNvSpPr/>
          <p:nvPr/>
        </p:nvSpPr>
        <p:spPr>
          <a:xfrm>
            <a:off x="224118" y="1480165"/>
            <a:ext cx="8650941" cy="1984562"/>
          </a:xfrm>
          <a:prstGeom prst="rect">
            <a:avLst/>
          </a:prstGeom>
          <a:solidFill>
            <a:srgbClr val="FFFFFF">
              <a:alpha val="64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224856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1909463"/>
            <a:ext cx="9359568" cy="4687581"/>
          </a:xfrm>
          <a:prstGeom prst="rect">
            <a:avLst/>
          </a:prstGeom>
        </p:spPr>
      </p:pic>
      <p:sp>
        <p:nvSpPr>
          <p:cNvPr id="5" name="AutoShape 6"/>
          <p:cNvSpPr>
            <a:spLocks noChangeArrowheads="1"/>
          </p:cNvSpPr>
          <p:nvPr/>
        </p:nvSpPr>
        <p:spPr bwMode="auto">
          <a:xfrm>
            <a:off x="263525" y="527468"/>
            <a:ext cx="8493125" cy="690562"/>
          </a:xfrm>
          <a:prstGeom prst="roundRect">
            <a:avLst>
              <a:gd name="adj" fmla="val 16667"/>
            </a:avLst>
          </a:prstGeom>
          <a:solidFill>
            <a:srgbClr val="FFCC66"/>
          </a:solidFill>
          <a:ln>
            <a:solidFill>
              <a:srgbClr val="FFCC33"/>
            </a:solidFill>
            <a:headEnd/>
            <a:tailEnd/>
          </a:ln>
          <a:extLst/>
        </p:spPr>
        <p:style>
          <a:lnRef idx="2">
            <a:schemeClr val="accent2">
              <a:shade val="50000"/>
            </a:schemeClr>
          </a:lnRef>
          <a:fillRef idx="1">
            <a:schemeClr val="accent2"/>
          </a:fillRef>
          <a:effectRef idx="0">
            <a:schemeClr val="accent2"/>
          </a:effectRef>
          <a:fontRef idx="minor">
            <a:schemeClr val="lt1"/>
          </a:fontRef>
        </p:style>
        <p:txBody>
          <a:bodyPr lIns="90000" tIns="45000" rIns="90000" bIns="45000" anchor="ctr"/>
          <a:lstStyle/>
          <a:p>
            <a:pPr algn="ctr" fontAlgn="auto">
              <a:spcBef>
                <a:spcPts val="0"/>
              </a:spcBef>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s-ES_tradnl" sz="2800" dirty="0">
                <a:solidFill>
                  <a:schemeClr val="tx1"/>
                </a:solidFill>
                <a:latin typeface="Avenir Next Condensed Demi Bold"/>
                <a:cs typeface="Avenir Next Condensed Demi Bold"/>
              </a:rPr>
              <a:t>Monoterapia con β-lactámico es el estándar en la NAC</a:t>
            </a:r>
            <a:endParaRPr lang="es-ES" sz="2800" b="1" dirty="0">
              <a:solidFill>
                <a:srgbClr val="000000"/>
              </a:solidFill>
              <a:latin typeface="Arial"/>
              <a:cs typeface="Arial"/>
            </a:endParaRPr>
          </a:p>
        </p:txBody>
      </p:sp>
      <p:pic>
        <p:nvPicPr>
          <p:cNvPr id="6" name="Imagen 5"/>
          <p:cNvPicPr>
            <a:picLocks noChangeAspect="1"/>
          </p:cNvPicPr>
          <p:nvPr/>
        </p:nvPicPr>
        <p:blipFill>
          <a:blip r:embed="rId4"/>
          <a:stretch>
            <a:fillRect/>
          </a:stretch>
        </p:blipFill>
        <p:spPr>
          <a:xfrm>
            <a:off x="0" y="1807409"/>
            <a:ext cx="9144000" cy="387804"/>
          </a:xfrm>
          <a:prstGeom prst="rect">
            <a:avLst/>
          </a:prstGeom>
        </p:spPr>
      </p:pic>
    </p:spTree>
    <p:extLst>
      <p:ext uri="{BB962C8B-B14F-4D97-AF65-F5344CB8AC3E}">
        <p14:creationId xmlns:p14="http://schemas.microsoft.com/office/powerpoint/2010/main" val="3663247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32117" y="635005"/>
            <a:ext cx="7814235" cy="1303851"/>
          </a:xfrm>
          <a:prstGeom prst="rect">
            <a:avLst/>
          </a:prstGeom>
        </p:spPr>
      </p:pic>
      <p:sp>
        <p:nvSpPr>
          <p:cNvPr id="5" name="CuadroTexto 4"/>
          <p:cNvSpPr txBox="1"/>
          <p:nvPr/>
        </p:nvSpPr>
        <p:spPr>
          <a:xfrm>
            <a:off x="776940" y="1819328"/>
            <a:ext cx="4646707" cy="369332"/>
          </a:xfrm>
          <a:prstGeom prst="rect">
            <a:avLst/>
          </a:prstGeom>
          <a:noFill/>
        </p:spPr>
        <p:txBody>
          <a:bodyPr wrap="square" rtlCol="0">
            <a:spAutoFit/>
          </a:bodyPr>
          <a:lstStyle/>
          <a:p>
            <a:r>
              <a:rPr lang="es-ES" dirty="0"/>
              <a:t>Fleming-</a:t>
            </a:r>
            <a:r>
              <a:rPr lang="es-ES" dirty="0" err="1"/>
              <a:t>Dutra</a:t>
            </a:r>
            <a:r>
              <a:rPr lang="es-ES" dirty="0"/>
              <a:t> </a:t>
            </a:r>
            <a:r>
              <a:rPr lang="es-ES" i="1" dirty="0"/>
              <a:t>et al</a:t>
            </a:r>
            <a:r>
              <a:rPr lang="es-ES" dirty="0"/>
              <a:t>. JAMA 2016</a:t>
            </a:r>
          </a:p>
        </p:txBody>
      </p:sp>
      <p:sp>
        <p:nvSpPr>
          <p:cNvPr id="7" name="Rectángulo 6"/>
          <p:cNvSpPr/>
          <p:nvPr/>
        </p:nvSpPr>
        <p:spPr>
          <a:xfrm>
            <a:off x="554735" y="525573"/>
            <a:ext cx="7991617" cy="1766510"/>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8" name="Tabla 7"/>
          <p:cNvGraphicFramePr>
            <a:graphicFrameLocks noGrp="1"/>
          </p:cNvGraphicFramePr>
          <p:nvPr>
            <p:extLst>
              <p:ext uri="{D42A27DB-BD31-4B8C-83A1-F6EECF244321}">
                <p14:modId xmlns:p14="http://schemas.microsoft.com/office/powerpoint/2010/main" val="2214884208"/>
              </p:ext>
            </p:extLst>
          </p:nvPr>
        </p:nvGraphicFramePr>
        <p:xfrm>
          <a:off x="1363419" y="3543087"/>
          <a:ext cx="6096000" cy="2225040"/>
        </p:xfrm>
        <a:graphic>
          <a:graphicData uri="http://schemas.openxmlformats.org/drawingml/2006/table">
            <a:tbl>
              <a:tblPr firstRow="1" bandRow="1">
                <a:tableStyleId>{2D5ABB26-0587-4C30-8999-92F81FD0307C}</a:tableStyleId>
              </a:tblPr>
              <a:tblGrid>
                <a:gridCol w="2621912">
                  <a:extLst>
                    <a:ext uri="{9D8B030D-6E8A-4147-A177-3AD203B41FA5}">
                      <a16:colId xmlns:a16="http://schemas.microsoft.com/office/drawing/2014/main" val="20000"/>
                    </a:ext>
                  </a:extLst>
                </a:gridCol>
                <a:gridCol w="1442088">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s-ES" b="1" dirty="0"/>
                        <a:t>Diagnóstico</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a:r>
                        <a:rPr lang="es-ES" b="1" dirty="0"/>
                        <a:t>N</a:t>
                      </a:r>
                    </a:p>
                  </a:txBody>
                  <a:tcPr>
                    <a:lnT w="12700" cap="flat" cmpd="sng" algn="ctr">
                      <a:solidFill>
                        <a:scrgbClr r="0" g="0" b="0"/>
                      </a:solidFill>
                      <a:prstDash val="solid"/>
                      <a:round/>
                      <a:headEnd type="none" w="med" len="med"/>
                      <a:tailEnd type="none" w="med" len="med"/>
                    </a:lnT>
                  </a:tcPr>
                </a:tc>
                <a:tc>
                  <a:txBody>
                    <a:bodyPr/>
                    <a:lstStyle/>
                    <a:p>
                      <a:pPr algn="ctr"/>
                      <a:r>
                        <a:rPr lang="es-ES" b="1" dirty="0"/>
                        <a:t>Antibioterapia</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pPr lvl="1"/>
                      <a:r>
                        <a:rPr lang="es-ES" dirty="0"/>
                        <a:t>Infección de VRS</a:t>
                      </a:r>
                    </a:p>
                  </a:txBody>
                  <a:tcPr>
                    <a:lnL w="12700" cap="flat" cmpd="sng" algn="ctr">
                      <a:solidFill>
                        <a:scrgbClr r="0" g="0" b="0"/>
                      </a:solidFill>
                      <a:prstDash val="solid"/>
                      <a:round/>
                      <a:headEnd type="none" w="med" len="med"/>
                      <a:tailEnd type="none" w="med" len="med"/>
                    </a:lnL>
                  </a:tcPr>
                </a:tc>
                <a:tc>
                  <a:txBody>
                    <a:bodyPr/>
                    <a:lstStyle/>
                    <a:p>
                      <a:pPr algn="ctr"/>
                      <a:r>
                        <a:rPr lang="es-ES" dirty="0"/>
                        <a:t>3214</a:t>
                      </a:r>
                    </a:p>
                  </a:txBody>
                  <a:tcPr/>
                </a:tc>
                <a:tc>
                  <a:txBody>
                    <a:bodyPr/>
                    <a:lstStyle/>
                    <a:p>
                      <a:pPr algn="ctr"/>
                      <a:r>
                        <a:rPr lang="es-ES" dirty="0"/>
                        <a:t>29,6%</a:t>
                      </a:r>
                    </a:p>
                  </a:txBody>
                  <a:tcPr>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pPr lvl="1"/>
                      <a:r>
                        <a:rPr lang="es-ES" dirty="0"/>
                        <a:t>Bronquitis aguda</a:t>
                      </a:r>
                    </a:p>
                  </a:txBody>
                  <a:tcPr>
                    <a:lnL w="12700" cap="flat" cmpd="sng" algn="ctr">
                      <a:solidFill>
                        <a:scrgbClr r="0" g="0" b="0"/>
                      </a:solidFill>
                      <a:prstDash val="solid"/>
                      <a:round/>
                      <a:headEnd type="none" w="med" len="med"/>
                      <a:tailEnd type="none" w="med" len="med"/>
                    </a:lnL>
                  </a:tcPr>
                </a:tc>
                <a:tc>
                  <a:txBody>
                    <a:bodyPr/>
                    <a:lstStyle/>
                    <a:p>
                      <a:pPr algn="ctr"/>
                      <a:r>
                        <a:rPr lang="es-ES" dirty="0"/>
                        <a:t>1505</a:t>
                      </a:r>
                    </a:p>
                  </a:txBody>
                  <a:tcPr/>
                </a:tc>
                <a:tc>
                  <a:txBody>
                    <a:bodyPr/>
                    <a:lstStyle/>
                    <a:p>
                      <a:pPr algn="ctr"/>
                      <a:r>
                        <a:rPr lang="es-ES" dirty="0"/>
                        <a:t>64,5%</a:t>
                      </a:r>
                    </a:p>
                  </a:txBody>
                  <a:tcPr>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pPr lvl="1"/>
                      <a:r>
                        <a:rPr lang="es-ES" dirty="0"/>
                        <a:t>Neumonía</a:t>
                      </a:r>
                    </a:p>
                  </a:txBody>
                  <a:tcPr>
                    <a:lnL w="12700" cap="flat" cmpd="sng" algn="ctr">
                      <a:solidFill>
                        <a:scrgbClr r="0" g="0" b="0"/>
                      </a:solidFill>
                      <a:prstDash val="solid"/>
                      <a:round/>
                      <a:headEnd type="none" w="med" len="med"/>
                      <a:tailEnd type="none" w="med" len="med"/>
                    </a:lnL>
                  </a:tcPr>
                </a:tc>
                <a:tc>
                  <a:txBody>
                    <a:bodyPr/>
                    <a:lstStyle/>
                    <a:p>
                      <a:pPr algn="ctr"/>
                      <a:r>
                        <a:rPr lang="es-ES" dirty="0"/>
                        <a:t>826</a:t>
                      </a:r>
                    </a:p>
                  </a:txBody>
                  <a:tcPr/>
                </a:tc>
                <a:tc>
                  <a:txBody>
                    <a:bodyPr/>
                    <a:lstStyle/>
                    <a:p>
                      <a:pPr algn="ctr"/>
                      <a:r>
                        <a:rPr lang="es-ES" dirty="0"/>
                        <a:t>61,3%</a:t>
                      </a:r>
                    </a:p>
                  </a:txBody>
                  <a:tcPr>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lvl="1"/>
                      <a:r>
                        <a:rPr lang="es-ES" dirty="0"/>
                        <a:t>Otras</a:t>
                      </a:r>
                    </a:p>
                  </a:txBody>
                  <a:tcPr>
                    <a:lnL w="12700" cap="flat" cmpd="sng" algn="ctr">
                      <a:solidFill>
                        <a:scrgbClr r="0" g="0" b="0"/>
                      </a:solidFill>
                      <a:prstDash val="solid"/>
                      <a:round/>
                      <a:headEnd type="none" w="med" len="med"/>
                      <a:tailEnd type="none" w="med" len="med"/>
                    </a:lnL>
                  </a:tcPr>
                </a:tc>
                <a:tc>
                  <a:txBody>
                    <a:bodyPr/>
                    <a:lstStyle/>
                    <a:p>
                      <a:pPr algn="ctr"/>
                      <a:r>
                        <a:rPr lang="es-ES" dirty="0"/>
                        <a:t>2598</a:t>
                      </a:r>
                    </a:p>
                  </a:txBody>
                  <a:tcPr/>
                </a:tc>
                <a:tc>
                  <a:txBody>
                    <a:bodyPr/>
                    <a:lstStyle/>
                    <a:p>
                      <a:pPr algn="ctr"/>
                      <a:r>
                        <a:rPr lang="es-ES" dirty="0"/>
                        <a:t>16,8%</a:t>
                      </a:r>
                    </a:p>
                  </a:txBody>
                  <a:tcPr>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4"/>
                  </a:ext>
                </a:extLst>
              </a:tr>
              <a:tr h="370840">
                <a:tc>
                  <a:txBody>
                    <a:bodyPr/>
                    <a:lstStyle/>
                    <a:p>
                      <a:r>
                        <a:rPr lang="es-ES" b="1" dirty="0"/>
                        <a:t>TOTAL</a:t>
                      </a:r>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a:r>
                        <a:rPr lang="es-ES" b="1" dirty="0"/>
                        <a:t>8143</a:t>
                      </a:r>
                    </a:p>
                  </a:txBody>
                  <a:tcPr>
                    <a:lnB w="12700" cap="flat" cmpd="sng" algn="ctr">
                      <a:solidFill>
                        <a:scrgbClr r="0" g="0" b="0"/>
                      </a:solidFill>
                      <a:prstDash val="solid"/>
                      <a:round/>
                      <a:headEnd type="none" w="med" len="med"/>
                      <a:tailEnd type="none" w="med" len="med"/>
                    </a:lnB>
                  </a:tcPr>
                </a:tc>
                <a:tc>
                  <a:txBody>
                    <a:bodyPr/>
                    <a:lstStyle/>
                    <a:p>
                      <a:pPr algn="ctr"/>
                      <a:r>
                        <a:rPr lang="es-ES" b="1" dirty="0"/>
                        <a:t>35%</a:t>
                      </a: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9" name="CuadroTexto 8"/>
          <p:cNvSpPr txBox="1"/>
          <p:nvPr/>
        </p:nvSpPr>
        <p:spPr>
          <a:xfrm>
            <a:off x="557969" y="2610942"/>
            <a:ext cx="8244800" cy="3785652"/>
          </a:xfrm>
          <a:prstGeom prst="rect">
            <a:avLst/>
          </a:prstGeom>
          <a:noFill/>
        </p:spPr>
        <p:txBody>
          <a:bodyPr wrap="square" rtlCol="0">
            <a:spAutoFit/>
          </a:bodyPr>
          <a:lstStyle/>
          <a:p>
            <a:pPr marL="285750" indent="-285750">
              <a:buFont typeface="Wingdings" charset="2"/>
              <a:buChar char="ü"/>
            </a:pPr>
            <a:r>
              <a:rPr lang="es-ES" sz="2000" dirty="0"/>
              <a:t>De 184.000 visitas a AP -&gt; 12,6% prescripciones de antibiótico.</a:t>
            </a:r>
          </a:p>
          <a:p>
            <a:pPr marL="285750" indent="-285750">
              <a:buFont typeface="Wingdings" charset="2"/>
              <a:buChar char="ü"/>
            </a:pPr>
            <a:r>
              <a:rPr lang="es-ES" sz="2000" dirty="0"/>
              <a:t>Uno de cada tres pacientes con infección respiratoria recibió antibióticos:</a:t>
            </a:r>
          </a:p>
          <a:p>
            <a:pPr marL="285750" indent="-285750">
              <a:buFont typeface="Wingdings" charset="2"/>
              <a:buChar char="ü"/>
            </a:pPr>
            <a:endParaRPr lang="es-ES" sz="2000" dirty="0"/>
          </a:p>
          <a:p>
            <a:pPr marL="285750" indent="-285750">
              <a:buFont typeface="Wingdings" charset="2"/>
              <a:buChar char="ü"/>
            </a:pPr>
            <a:endParaRPr lang="es-ES" sz="2000" dirty="0"/>
          </a:p>
          <a:p>
            <a:pPr marL="285750" indent="-285750">
              <a:buFont typeface="Wingdings" charset="2"/>
              <a:buChar char="ü"/>
            </a:pPr>
            <a:endParaRPr lang="es-ES" sz="2000" dirty="0"/>
          </a:p>
          <a:p>
            <a:pPr marL="285750" indent="-285750">
              <a:buFont typeface="Wingdings" charset="2"/>
              <a:buChar char="ü"/>
            </a:pPr>
            <a:endParaRPr lang="es-ES" sz="2000" dirty="0"/>
          </a:p>
          <a:p>
            <a:pPr marL="285750" indent="-285750">
              <a:buFont typeface="Wingdings" charset="2"/>
              <a:buChar char="ü"/>
            </a:pPr>
            <a:endParaRPr lang="es-ES" sz="2000" dirty="0"/>
          </a:p>
          <a:p>
            <a:pPr marL="285750" indent="-285750">
              <a:buFont typeface="Wingdings" charset="2"/>
              <a:buChar char="ü"/>
            </a:pPr>
            <a:endParaRPr lang="es-ES" sz="2000" dirty="0"/>
          </a:p>
          <a:p>
            <a:pPr marL="285750" indent="-285750">
              <a:buFont typeface="Wingdings" charset="2"/>
              <a:buChar char="ü"/>
            </a:pPr>
            <a:endParaRPr lang="es-ES" sz="2000" dirty="0"/>
          </a:p>
          <a:p>
            <a:pPr marL="285750" indent="-285750">
              <a:buFont typeface="Wingdings" charset="2"/>
              <a:buChar char="ü"/>
            </a:pPr>
            <a:endParaRPr lang="es-ES" sz="2000" dirty="0"/>
          </a:p>
          <a:p>
            <a:pPr marL="285750" indent="-285750">
              <a:buFont typeface="Wingdings" charset="2"/>
              <a:buChar char="ü"/>
            </a:pPr>
            <a:endParaRPr lang="es-ES" sz="2000" dirty="0"/>
          </a:p>
          <a:p>
            <a:pPr marL="285750" indent="-285750">
              <a:buFont typeface="Wingdings" charset="2"/>
              <a:buChar char="ü"/>
            </a:pPr>
            <a:r>
              <a:rPr lang="es-ES" sz="2000" dirty="0"/>
              <a:t>Se estimó que el 50% de estas prescripciones era inapropiada. </a:t>
            </a:r>
          </a:p>
        </p:txBody>
      </p:sp>
    </p:spTree>
    <p:extLst>
      <p:ext uri="{BB962C8B-B14F-4D97-AF65-F5344CB8AC3E}">
        <p14:creationId xmlns:p14="http://schemas.microsoft.com/office/powerpoint/2010/main" val="1053856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3556000" y="2245414"/>
            <a:ext cx="5416585" cy="3708200"/>
          </a:xfrm>
          <a:prstGeom prst="rect">
            <a:avLst/>
          </a:prstGeom>
          <a:ln w="28575" cmpd="sng">
            <a:solidFill>
              <a:schemeClr val="tx1"/>
            </a:solidFill>
          </a:ln>
        </p:spPr>
      </p:pic>
      <p:sp>
        <p:nvSpPr>
          <p:cNvPr id="7" name="Rectángulo 6"/>
          <p:cNvSpPr/>
          <p:nvPr/>
        </p:nvSpPr>
        <p:spPr>
          <a:xfrm>
            <a:off x="3571875" y="2284203"/>
            <a:ext cx="195608" cy="3593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CuadroTexto 8"/>
          <p:cNvSpPr txBox="1"/>
          <p:nvPr/>
        </p:nvSpPr>
        <p:spPr>
          <a:xfrm>
            <a:off x="6905625" y="6429864"/>
            <a:ext cx="2066960" cy="369332"/>
          </a:xfrm>
          <a:prstGeom prst="rect">
            <a:avLst/>
          </a:prstGeom>
          <a:noFill/>
        </p:spPr>
        <p:txBody>
          <a:bodyPr wrap="square" rtlCol="0">
            <a:spAutoFit/>
          </a:bodyPr>
          <a:lstStyle/>
          <a:p>
            <a:pPr algn="r"/>
            <a:r>
              <a:rPr lang="es-ES" dirty="0" err="1"/>
              <a:t>Postma</a:t>
            </a:r>
            <a:r>
              <a:rPr lang="es-ES" dirty="0"/>
              <a:t> NEJM 2015</a:t>
            </a:r>
          </a:p>
        </p:txBody>
      </p:sp>
      <p:sp>
        <p:nvSpPr>
          <p:cNvPr id="12" name="CuadroTexto 8"/>
          <p:cNvSpPr txBox="1">
            <a:spLocks noChangeArrowheads="1"/>
          </p:cNvSpPr>
          <p:nvPr/>
        </p:nvSpPr>
        <p:spPr bwMode="auto">
          <a:xfrm>
            <a:off x="266700" y="2247900"/>
            <a:ext cx="3824288" cy="378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s-ES" sz="2000" dirty="0"/>
              <a:t>- Neumonía comunitaria </a:t>
            </a:r>
          </a:p>
          <a:p>
            <a:pPr eaLnBrk="1" hangingPunct="1"/>
            <a:r>
              <a:rPr lang="es-ES" sz="2000" dirty="0"/>
              <a:t>- Hospital (no UCI), sin otro</a:t>
            </a:r>
          </a:p>
          <a:p>
            <a:pPr eaLnBrk="1" hangingPunct="1"/>
            <a:r>
              <a:rPr lang="es-ES" sz="2000" dirty="0"/>
              <a:t>criterio de exclusión por </a:t>
            </a:r>
          </a:p>
          <a:p>
            <a:pPr eaLnBrk="1" hangingPunct="1"/>
            <a:r>
              <a:rPr lang="es-ES" sz="2000" dirty="0"/>
              <a:t>gravedad</a:t>
            </a:r>
          </a:p>
          <a:p>
            <a:pPr eaLnBrk="1" hangingPunct="1"/>
            <a:r>
              <a:rPr lang="es-ES" sz="2000" dirty="0"/>
              <a:t> </a:t>
            </a:r>
          </a:p>
          <a:p>
            <a:pPr eaLnBrk="1" hangingPunct="1"/>
            <a:r>
              <a:rPr lang="es-ES" sz="2000" dirty="0"/>
              <a:t>ECA en </a:t>
            </a:r>
            <a:r>
              <a:rPr lang="es-ES" sz="2000" i="1" dirty="0" err="1"/>
              <a:t>clusters</a:t>
            </a:r>
            <a:endParaRPr lang="es-ES" sz="2000" dirty="0"/>
          </a:p>
          <a:p>
            <a:pPr eaLnBrk="1" hangingPunct="1"/>
            <a:r>
              <a:rPr lang="es-ES" sz="2000" dirty="0"/>
              <a:t>	N= 656 B-</a:t>
            </a:r>
            <a:r>
              <a:rPr lang="es-ES" sz="2000" dirty="0" err="1"/>
              <a:t>lactámico</a:t>
            </a:r>
            <a:endParaRPr lang="es-ES" sz="2000" dirty="0"/>
          </a:p>
          <a:p>
            <a:pPr eaLnBrk="1" hangingPunct="1"/>
            <a:r>
              <a:rPr lang="es-ES" sz="2000" dirty="0"/>
              <a:t>	N= 739 B-L + </a:t>
            </a:r>
            <a:r>
              <a:rPr lang="es-ES" sz="2000" dirty="0" err="1"/>
              <a:t>macrólido</a:t>
            </a:r>
            <a:endParaRPr lang="es-ES" sz="2000" dirty="0"/>
          </a:p>
          <a:p>
            <a:pPr eaLnBrk="1" hangingPunct="1"/>
            <a:r>
              <a:rPr lang="es-ES" sz="2000" dirty="0"/>
              <a:t>	N= 888 </a:t>
            </a:r>
            <a:r>
              <a:rPr lang="es-ES" sz="2000" dirty="0" err="1"/>
              <a:t>Fluorquinolona</a:t>
            </a:r>
            <a:endParaRPr lang="es-ES" sz="2000" dirty="0"/>
          </a:p>
          <a:p>
            <a:pPr eaLnBrk="1" hangingPunct="1"/>
            <a:endParaRPr lang="es-ES" sz="2000" dirty="0"/>
          </a:p>
          <a:p>
            <a:pPr eaLnBrk="1" hangingPunct="1"/>
            <a:r>
              <a:rPr lang="es-ES" sz="2000" dirty="0"/>
              <a:t>Análisis de no inferioridad</a:t>
            </a:r>
          </a:p>
          <a:p>
            <a:pPr eaLnBrk="1" hangingPunct="1"/>
            <a:endParaRPr lang="es-ES" sz="2000" dirty="0"/>
          </a:p>
        </p:txBody>
      </p:sp>
      <p:sp>
        <p:nvSpPr>
          <p:cNvPr id="13" name="AutoShape 6"/>
          <p:cNvSpPr>
            <a:spLocks noChangeArrowheads="1"/>
          </p:cNvSpPr>
          <p:nvPr/>
        </p:nvSpPr>
        <p:spPr bwMode="auto">
          <a:xfrm>
            <a:off x="263525" y="527468"/>
            <a:ext cx="8493125" cy="690562"/>
          </a:xfrm>
          <a:prstGeom prst="roundRect">
            <a:avLst>
              <a:gd name="adj" fmla="val 16667"/>
            </a:avLst>
          </a:prstGeom>
          <a:solidFill>
            <a:srgbClr val="FFCC66"/>
          </a:solidFill>
          <a:ln>
            <a:solidFill>
              <a:srgbClr val="FFCC33"/>
            </a:solidFill>
            <a:headEnd/>
            <a:tailEnd/>
          </a:ln>
          <a:extLst/>
        </p:spPr>
        <p:style>
          <a:lnRef idx="2">
            <a:schemeClr val="accent2">
              <a:shade val="50000"/>
            </a:schemeClr>
          </a:lnRef>
          <a:fillRef idx="1">
            <a:schemeClr val="accent2"/>
          </a:fillRef>
          <a:effectRef idx="0">
            <a:schemeClr val="accent2"/>
          </a:effectRef>
          <a:fontRef idx="minor">
            <a:schemeClr val="lt1"/>
          </a:fontRef>
        </p:style>
        <p:txBody>
          <a:bodyPr lIns="90000" tIns="45000" rIns="90000" bIns="45000" anchor="ctr"/>
          <a:lstStyle/>
          <a:p>
            <a:pPr algn="ctr" fontAlgn="auto">
              <a:spcBef>
                <a:spcPts val="0"/>
              </a:spcBef>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s-ES_tradnl" sz="2800" dirty="0">
                <a:solidFill>
                  <a:schemeClr val="tx1"/>
                </a:solidFill>
                <a:latin typeface="Avenir Next Condensed Demi Bold"/>
                <a:cs typeface="Avenir Next Condensed Demi Bold"/>
              </a:rPr>
              <a:t>Monoterapia con β-lactámico es el estándar en la NAC</a:t>
            </a:r>
            <a:endParaRPr lang="es-ES" sz="2800" b="1" dirty="0">
              <a:solidFill>
                <a:srgbClr val="000000"/>
              </a:solidFill>
              <a:latin typeface="Arial"/>
              <a:cs typeface="Arial"/>
            </a:endParaRPr>
          </a:p>
        </p:txBody>
      </p:sp>
    </p:spTree>
    <p:extLst>
      <p:ext uri="{BB962C8B-B14F-4D97-AF65-F5344CB8AC3E}">
        <p14:creationId xmlns:p14="http://schemas.microsoft.com/office/powerpoint/2010/main" val="1324903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1603165"/>
            <a:ext cx="9144000" cy="4649909"/>
          </a:xfrm>
          <a:prstGeom prst="rect">
            <a:avLst/>
          </a:prstGeom>
          <a:ln>
            <a:solidFill>
              <a:schemeClr val="tx1"/>
            </a:solidFill>
          </a:ln>
        </p:spPr>
      </p:pic>
      <p:sp>
        <p:nvSpPr>
          <p:cNvPr id="5" name="AutoShape 6"/>
          <p:cNvSpPr>
            <a:spLocks noChangeArrowheads="1"/>
          </p:cNvSpPr>
          <p:nvPr/>
        </p:nvSpPr>
        <p:spPr bwMode="auto">
          <a:xfrm>
            <a:off x="263525" y="527468"/>
            <a:ext cx="8493125" cy="690562"/>
          </a:xfrm>
          <a:prstGeom prst="roundRect">
            <a:avLst>
              <a:gd name="adj" fmla="val 16667"/>
            </a:avLst>
          </a:prstGeom>
          <a:solidFill>
            <a:srgbClr val="FFCC66"/>
          </a:solidFill>
          <a:ln>
            <a:solidFill>
              <a:srgbClr val="FFCC33"/>
            </a:solidFill>
            <a:headEnd/>
            <a:tailEnd/>
          </a:ln>
          <a:extLst/>
        </p:spPr>
        <p:style>
          <a:lnRef idx="2">
            <a:schemeClr val="accent2">
              <a:shade val="50000"/>
            </a:schemeClr>
          </a:lnRef>
          <a:fillRef idx="1">
            <a:schemeClr val="accent2"/>
          </a:fillRef>
          <a:effectRef idx="0">
            <a:schemeClr val="accent2"/>
          </a:effectRef>
          <a:fontRef idx="minor">
            <a:schemeClr val="lt1"/>
          </a:fontRef>
        </p:style>
        <p:txBody>
          <a:bodyPr lIns="90000" tIns="45000" rIns="90000" bIns="45000" anchor="ctr"/>
          <a:lstStyle/>
          <a:p>
            <a:pPr algn="ctr" fontAlgn="auto">
              <a:spcBef>
                <a:spcPts val="0"/>
              </a:spcBef>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s-ES_tradnl" sz="2800" dirty="0">
                <a:solidFill>
                  <a:schemeClr val="tx1"/>
                </a:solidFill>
                <a:latin typeface="Avenir Next Condensed Demi Bold"/>
                <a:cs typeface="Avenir Next Condensed Demi Bold"/>
              </a:rPr>
              <a:t>Monoterapia con β-lactámico es el estándar en la NAC</a:t>
            </a:r>
            <a:endParaRPr lang="es-ES" sz="2800" b="1" dirty="0">
              <a:solidFill>
                <a:srgbClr val="000000"/>
              </a:solidFill>
              <a:latin typeface="Arial"/>
              <a:cs typeface="Arial"/>
            </a:endParaRPr>
          </a:p>
        </p:txBody>
      </p:sp>
      <p:sp>
        <p:nvSpPr>
          <p:cNvPr id="6" name="CuadroTexto 5"/>
          <p:cNvSpPr txBox="1"/>
          <p:nvPr/>
        </p:nvSpPr>
        <p:spPr>
          <a:xfrm>
            <a:off x="4116716" y="6429864"/>
            <a:ext cx="4855869" cy="369332"/>
          </a:xfrm>
          <a:prstGeom prst="rect">
            <a:avLst/>
          </a:prstGeom>
          <a:noFill/>
        </p:spPr>
        <p:txBody>
          <a:bodyPr wrap="square" rtlCol="0">
            <a:spAutoFit/>
          </a:bodyPr>
          <a:lstStyle/>
          <a:p>
            <a:pPr algn="r"/>
            <a:r>
              <a:rPr lang="es-ES" dirty="0"/>
              <a:t>Guía terapéutica del Aljarafe. Actualización 2016.</a:t>
            </a:r>
          </a:p>
        </p:txBody>
      </p:sp>
    </p:spTree>
    <p:extLst>
      <p:ext uri="{BB962C8B-B14F-4D97-AF65-F5344CB8AC3E}">
        <p14:creationId xmlns:p14="http://schemas.microsoft.com/office/powerpoint/2010/main" val="1543136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740645" y="165100"/>
            <a:ext cx="5930900" cy="6527800"/>
          </a:xfrm>
          <a:prstGeom prst="rect">
            <a:avLst/>
          </a:prstGeom>
        </p:spPr>
      </p:pic>
      <p:sp>
        <p:nvSpPr>
          <p:cNvPr id="7" name="Rectángulo 6"/>
          <p:cNvSpPr/>
          <p:nvPr/>
        </p:nvSpPr>
        <p:spPr>
          <a:xfrm>
            <a:off x="2271059" y="2300940"/>
            <a:ext cx="1374588" cy="3436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8" name="Imagen 7"/>
          <p:cNvPicPr>
            <a:picLocks noChangeAspect="1"/>
          </p:cNvPicPr>
          <p:nvPr/>
        </p:nvPicPr>
        <p:blipFill>
          <a:blip r:embed="rId3"/>
          <a:stretch>
            <a:fillRect/>
          </a:stretch>
        </p:blipFill>
        <p:spPr>
          <a:xfrm>
            <a:off x="7026089" y="6324600"/>
            <a:ext cx="1892300" cy="368300"/>
          </a:xfrm>
          <a:prstGeom prst="rect">
            <a:avLst/>
          </a:prstGeom>
        </p:spPr>
      </p:pic>
    </p:spTree>
    <p:extLst>
      <p:ext uri="{BB962C8B-B14F-4D97-AF65-F5344CB8AC3E}">
        <p14:creationId xmlns:p14="http://schemas.microsoft.com/office/powerpoint/2010/main" val="181882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452558" y="317542"/>
            <a:ext cx="6595739" cy="6446289"/>
          </a:xfrm>
          <a:prstGeom prst="rect">
            <a:avLst/>
          </a:prstGeom>
        </p:spPr>
      </p:pic>
      <p:pic>
        <p:nvPicPr>
          <p:cNvPr id="6" name="Imagen 5"/>
          <p:cNvPicPr>
            <a:picLocks noChangeAspect="1"/>
          </p:cNvPicPr>
          <p:nvPr/>
        </p:nvPicPr>
        <p:blipFill>
          <a:blip r:embed="rId3"/>
          <a:stretch>
            <a:fillRect/>
          </a:stretch>
        </p:blipFill>
        <p:spPr>
          <a:xfrm>
            <a:off x="7236759" y="6335767"/>
            <a:ext cx="1892300" cy="368300"/>
          </a:xfrm>
          <a:prstGeom prst="rect">
            <a:avLst/>
          </a:prstGeom>
        </p:spPr>
      </p:pic>
      <p:sp>
        <p:nvSpPr>
          <p:cNvPr id="7" name="Rectángulo 6"/>
          <p:cNvSpPr/>
          <p:nvPr/>
        </p:nvSpPr>
        <p:spPr>
          <a:xfrm>
            <a:off x="5513293" y="1060822"/>
            <a:ext cx="1535003" cy="3436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8" name="Imagen 7"/>
          <p:cNvPicPr>
            <a:picLocks noChangeAspect="1"/>
          </p:cNvPicPr>
          <p:nvPr/>
        </p:nvPicPr>
        <p:blipFill>
          <a:blip r:embed="rId4"/>
          <a:stretch>
            <a:fillRect/>
          </a:stretch>
        </p:blipFill>
        <p:spPr>
          <a:xfrm>
            <a:off x="482597" y="163606"/>
            <a:ext cx="8166100" cy="1092200"/>
          </a:xfrm>
          <a:prstGeom prst="rect">
            <a:avLst/>
          </a:prstGeom>
        </p:spPr>
      </p:pic>
    </p:spTree>
    <p:extLst>
      <p:ext uri="{BB962C8B-B14F-4D97-AF65-F5344CB8AC3E}">
        <p14:creationId xmlns:p14="http://schemas.microsoft.com/office/powerpoint/2010/main" val="3155908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rot="21005137">
            <a:off x="595313" y="5451475"/>
            <a:ext cx="1279525" cy="614363"/>
          </a:xfrm>
          <a:prstGeom prst="rect">
            <a:avLst/>
          </a:prstGeom>
          <a:solidFill>
            <a:srgbClr val="F9D13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24" name="Rectangle 23"/>
          <p:cNvSpPr/>
          <p:nvPr/>
        </p:nvSpPr>
        <p:spPr>
          <a:xfrm rot="21005137">
            <a:off x="595313" y="4583113"/>
            <a:ext cx="1279525" cy="614362"/>
          </a:xfrm>
          <a:prstGeom prst="rect">
            <a:avLst/>
          </a:prstGeom>
          <a:solidFill>
            <a:srgbClr val="F9D13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22" name="Rectangle 21"/>
          <p:cNvSpPr/>
          <p:nvPr/>
        </p:nvSpPr>
        <p:spPr>
          <a:xfrm rot="21005137">
            <a:off x="595313" y="3616325"/>
            <a:ext cx="1279525" cy="612775"/>
          </a:xfrm>
          <a:prstGeom prst="rect">
            <a:avLst/>
          </a:prstGeom>
          <a:solidFill>
            <a:srgbClr val="F9D13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19" name="Rectangle 18"/>
          <p:cNvSpPr/>
          <p:nvPr/>
        </p:nvSpPr>
        <p:spPr>
          <a:xfrm rot="21005137">
            <a:off x="595313" y="1789113"/>
            <a:ext cx="1279525" cy="614362"/>
          </a:xfrm>
          <a:prstGeom prst="rect">
            <a:avLst/>
          </a:prstGeom>
          <a:solidFill>
            <a:srgbClr val="F9D13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20" name="Rectangle 19"/>
          <p:cNvSpPr/>
          <p:nvPr/>
        </p:nvSpPr>
        <p:spPr>
          <a:xfrm rot="21005137">
            <a:off x="595313" y="2746375"/>
            <a:ext cx="1279525" cy="612775"/>
          </a:xfrm>
          <a:prstGeom prst="rect">
            <a:avLst/>
          </a:prstGeom>
          <a:solidFill>
            <a:srgbClr val="F9D13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3" name="Rectangle 2"/>
          <p:cNvSpPr/>
          <p:nvPr/>
        </p:nvSpPr>
        <p:spPr>
          <a:xfrm>
            <a:off x="1524000" y="1789113"/>
            <a:ext cx="6602413" cy="676275"/>
          </a:xfrm>
          <a:prstGeom prst="rect">
            <a:avLst/>
          </a:prstGeom>
          <a:solidFill>
            <a:srgbClr val="F9CD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84138" fontAlgn="auto">
              <a:spcBef>
                <a:spcPts val="0"/>
              </a:spcBef>
              <a:spcAft>
                <a:spcPts val="0"/>
              </a:spcAft>
              <a:defRPr/>
            </a:pPr>
            <a:r>
              <a:rPr lang="es-ES_tradnl" sz="2600" dirty="0">
                <a:solidFill>
                  <a:schemeClr val="tx1"/>
                </a:solidFill>
                <a:latin typeface="Avenir Next Condensed Demi Bold"/>
                <a:cs typeface="Avenir Next Condensed Demi Bold"/>
              </a:rPr>
              <a:t>Un buen diagnóstico es la base del éxito.</a:t>
            </a:r>
          </a:p>
        </p:txBody>
      </p:sp>
      <p:sp>
        <p:nvSpPr>
          <p:cNvPr id="13" name="Rectangle 12"/>
          <p:cNvSpPr/>
          <p:nvPr/>
        </p:nvSpPr>
        <p:spPr>
          <a:xfrm>
            <a:off x="1524000" y="2686050"/>
            <a:ext cx="6815138" cy="677863"/>
          </a:xfrm>
          <a:prstGeom prst="rect">
            <a:avLst/>
          </a:prstGeom>
          <a:solidFill>
            <a:srgbClr val="F9CD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84138" fontAlgn="auto">
              <a:spcBef>
                <a:spcPts val="0"/>
              </a:spcBef>
              <a:spcAft>
                <a:spcPts val="0"/>
              </a:spcAft>
              <a:defRPr/>
            </a:pPr>
            <a:r>
              <a:rPr lang="es-ES_tradnl" sz="2600" dirty="0">
                <a:solidFill>
                  <a:schemeClr val="tx1"/>
                </a:solidFill>
                <a:latin typeface="Avenir Next Condensed Demi Bold"/>
                <a:cs typeface="Avenir Next Condensed Demi Bold"/>
              </a:rPr>
              <a:t>Evalúa la gravedad para dirigir tu actuación.</a:t>
            </a:r>
          </a:p>
        </p:txBody>
      </p:sp>
      <p:sp>
        <p:nvSpPr>
          <p:cNvPr id="14" name="Rectangle 13"/>
          <p:cNvSpPr/>
          <p:nvPr/>
        </p:nvSpPr>
        <p:spPr>
          <a:xfrm>
            <a:off x="1524000" y="3613150"/>
            <a:ext cx="7137216" cy="677863"/>
          </a:xfrm>
          <a:prstGeom prst="rect">
            <a:avLst/>
          </a:prstGeom>
          <a:solidFill>
            <a:srgbClr val="F9CD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84138" fontAlgn="auto">
              <a:spcBef>
                <a:spcPts val="0"/>
              </a:spcBef>
              <a:spcAft>
                <a:spcPts val="0"/>
              </a:spcAft>
              <a:defRPr/>
            </a:pPr>
            <a:r>
              <a:rPr lang="es-ES_tradnl" sz="2600" dirty="0">
                <a:solidFill>
                  <a:schemeClr val="tx1"/>
                </a:solidFill>
                <a:latin typeface="Avenir Next Condensed Demi Bold"/>
                <a:cs typeface="Avenir Next Condensed Demi Bold"/>
              </a:rPr>
              <a:t>Monoterapia con β-lactámico es el estándar en la NAC.</a:t>
            </a:r>
          </a:p>
        </p:txBody>
      </p:sp>
      <p:sp>
        <p:nvSpPr>
          <p:cNvPr id="15" name="Rectangle 14"/>
          <p:cNvSpPr/>
          <p:nvPr/>
        </p:nvSpPr>
        <p:spPr>
          <a:xfrm>
            <a:off x="1524000" y="4514850"/>
            <a:ext cx="5630863" cy="677863"/>
          </a:xfrm>
          <a:prstGeom prst="rect">
            <a:avLst/>
          </a:prstGeom>
          <a:solidFill>
            <a:srgbClr val="F9CD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84138" fontAlgn="auto">
              <a:spcBef>
                <a:spcPts val="0"/>
              </a:spcBef>
              <a:spcAft>
                <a:spcPts val="0"/>
              </a:spcAft>
              <a:defRPr/>
            </a:pPr>
            <a:r>
              <a:rPr lang="es-ES_tradnl" sz="2600" dirty="0">
                <a:solidFill>
                  <a:schemeClr val="tx1"/>
                </a:solidFill>
                <a:latin typeface="Avenir Next Condensed Demi Bold"/>
                <a:cs typeface="Avenir Next Condensed Demi Bold"/>
              </a:rPr>
              <a:t>Trata 5 días vigilando la evolución.</a:t>
            </a:r>
          </a:p>
        </p:txBody>
      </p:sp>
      <p:sp>
        <p:nvSpPr>
          <p:cNvPr id="16" name="Rectangle 15"/>
          <p:cNvSpPr/>
          <p:nvPr/>
        </p:nvSpPr>
        <p:spPr>
          <a:xfrm>
            <a:off x="1524000" y="5429250"/>
            <a:ext cx="4690533" cy="677863"/>
          </a:xfrm>
          <a:prstGeom prst="rect">
            <a:avLst/>
          </a:prstGeom>
          <a:solidFill>
            <a:srgbClr val="F9CD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84138" fontAlgn="auto">
              <a:spcBef>
                <a:spcPts val="0"/>
              </a:spcBef>
              <a:spcAft>
                <a:spcPts val="0"/>
              </a:spcAft>
              <a:defRPr/>
            </a:pPr>
            <a:r>
              <a:rPr lang="es-ES_tradnl" sz="2600" dirty="0">
                <a:solidFill>
                  <a:schemeClr val="tx1"/>
                </a:solidFill>
                <a:latin typeface="Avenir Next Condensed Demi Bold"/>
                <a:cs typeface="Avenir Next Condensed Demi Bold"/>
              </a:rPr>
              <a:t>Protege de futuras infecciones.</a:t>
            </a:r>
          </a:p>
        </p:txBody>
      </p:sp>
      <p:sp>
        <p:nvSpPr>
          <p:cNvPr id="17" name="Text Box 4"/>
          <p:cNvSpPr txBox="1">
            <a:spLocks noChangeArrowheads="1"/>
          </p:cNvSpPr>
          <p:nvPr/>
        </p:nvSpPr>
        <p:spPr bwMode="auto">
          <a:xfrm>
            <a:off x="409581" y="692150"/>
            <a:ext cx="8465478"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fontAlgn="auto">
              <a:spcBef>
                <a:spcPct val="50000"/>
              </a:spcBef>
              <a:spcAft>
                <a:spcPts val="0"/>
              </a:spcAft>
              <a:defRPr/>
            </a:pPr>
            <a:r>
              <a:rPr lang="es-ES" sz="4000" b="1" dirty="0">
                <a:latin typeface="Avenir Next Condensed Demi Bold"/>
                <a:cs typeface="Avenir Next Condensed Demi Bold"/>
              </a:rPr>
              <a:t>Tratar infecciones respiratorias con 5 claves</a:t>
            </a:r>
            <a:r>
              <a:rPr lang="es-ES" sz="4000" b="1" dirty="0">
                <a:latin typeface="Avenir Next Condensed Demi Bold"/>
                <a:ea typeface="+mn-ea"/>
                <a:cs typeface="Avenir Next Condensed Demi Bold"/>
              </a:rPr>
              <a:t> </a:t>
            </a:r>
            <a:endParaRPr lang="es-ES" sz="3600" b="1" dirty="0">
              <a:latin typeface="Avenir Next Condensed Demi Bold"/>
              <a:ea typeface="+mn-ea"/>
              <a:cs typeface="Avenir Next Condensed Demi Bold"/>
            </a:endParaRPr>
          </a:p>
        </p:txBody>
      </p:sp>
      <p:sp>
        <p:nvSpPr>
          <p:cNvPr id="28" name="Text Box 4"/>
          <p:cNvSpPr txBox="1">
            <a:spLocks noChangeArrowheads="1"/>
          </p:cNvSpPr>
          <p:nvPr/>
        </p:nvSpPr>
        <p:spPr bwMode="auto">
          <a:xfrm>
            <a:off x="785813" y="1812925"/>
            <a:ext cx="7872412" cy="585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s-ES" sz="3200" b="1" dirty="0">
                <a:latin typeface="Avenir Next Condensed Demi Bold"/>
                <a:ea typeface="+mn-ea"/>
                <a:cs typeface="Avenir Next Condensed Demi Bold"/>
              </a:rPr>
              <a:t>1.</a:t>
            </a:r>
          </a:p>
        </p:txBody>
      </p:sp>
      <p:sp>
        <p:nvSpPr>
          <p:cNvPr id="29" name="Text Box 4"/>
          <p:cNvSpPr txBox="1">
            <a:spLocks noChangeArrowheads="1"/>
          </p:cNvSpPr>
          <p:nvPr/>
        </p:nvSpPr>
        <p:spPr bwMode="auto">
          <a:xfrm>
            <a:off x="788803" y="2757198"/>
            <a:ext cx="7872412" cy="585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s-ES" sz="3200" b="1" dirty="0">
                <a:latin typeface="Avenir Next Condensed Demi Bold"/>
                <a:cs typeface="Avenir Next Condensed Demi Bold"/>
              </a:rPr>
              <a:t>2</a:t>
            </a:r>
            <a:r>
              <a:rPr lang="es-ES" sz="3200" b="1" dirty="0">
                <a:latin typeface="Avenir Next Condensed Demi Bold"/>
                <a:ea typeface="+mn-ea"/>
                <a:cs typeface="Avenir Next Condensed Demi Bold"/>
              </a:rPr>
              <a:t>.</a:t>
            </a:r>
          </a:p>
        </p:txBody>
      </p:sp>
      <p:sp>
        <p:nvSpPr>
          <p:cNvPr id="32" name="Text Box 4"/>
          <p:cNvSpPr txBox="1">
            <a:spLocks noChangeArrowheads="1"/>
          </p:cNvSpPr>
          <p:nvPr/>
        </p:nvSpPr>
        <p:spPr bwMode="auto">
          <a:xfrm>
            <a:off x="785813" y="4606925"/>
            <a:ext cx="7872412" cy="585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s-ES" sz="3200" b="1" dirty="0">
                <a:latin typeface="Avenir Next Condensed Demi Bold"/>
                <a:ea typeface="+mn-ea"/>
                <a:cs typeface="Avenir Next Condensed Demi Bold"/>
              </a:rPr>
              <a:t>4.</a:t>
            </a:r>
          </a:p>
        </p:txBody>
      </p:sp>
      <p:sp>
        <p:nvSpPr>
          <p:cNvPr id="33" name="Text Box 4"/>
          <p:cNvSpPr txBox="1">
            <a:spLocks noChangeArrowheads="1"/>
          </p:cNvSpPr>
          <p:nvPr/>
        </p:nvSpPr>
        <p:spPr bwMode="auto">
          <a:xfrm>
            <a:off x="785813" y="5475288"/>
            <a:ext cx="5750454" cy="58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fontAlgn="auto">
              <a:spcBef>
                <a:spcPct val="50000"/>
              </a:spcBef>
              <a:spcAft>
                <a:spcPts val="0"/>
              </a:spcAft>
              <a:defRPr/>
            </a:pPr>
            <a:r>
              <a:rPr lang="es-ES" sz="3200" b="1" dirty="0">
                <a:latin typeface="Avenir Next Condensed Demi Bold"/>
                <a:ea typeface="+mn-ea"/>
                <a:cs typeface="Avenir Next Condensed Demi Bold"/>
              </a:rPr>
              <a:t>5.</a:t>
            </a:r>
          </a:p>
        </p:txBody>
      </p:sp>
      <p:sp>
        <p:nvSpPr>
          <p:cNvPr id="34" name="Text Box 4"/>
          <p:cNvSpPr txBox="1">
            <a:spLocks noChangeArrowheads="1"/>
          </p:cNvSpPr>
          <p:nvPr/>
        </p:nvSpPr>
        <p:spPr bwMode="auto">
          <a:xfrm>
            <a:off x="785813" y="3640138"/>
            <a:ext cx="7872412" cy="58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s-ES" sz="3200" b="1" dirty="0">
                <a:latin typeface="Avenir Next Condensed Demi Bold"/>
                <a:ea typeface="+mn-ea"/>
                <a:cs typeface="Avenir Next Condensed Demi Bold"/>
              </a:rPr>
              <a:t>3.</a:t>
            </a:r>
          </a:p>
        </p:txBody>
      </p:sp>
      <p:sp>
        <p:nvSpPr>
          <p:cNvPr id="23" name="Rectángulo 22"/>
          <p:cNvSpPr/>
          <p:nvPr/>
        </p:nvSpPr>
        <p:spPr>
          <a:xfrm>
            <a:off x="224118" y="1480165"/>
            <a:ext cx="8650941" cy="2854512"/>
          </a:xfrm>
          <a:prstGeom prst="rect">
            <a:avLst/>
          </a:prstGeom>
          <a:solidFill>
            <a:srgbClr val="FFFFFF">
              <a:alpha val="64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5" name="Rectángulo 24"/>
          <p:cNvSpPr/>
          <p:nvPr/>
        </p:nvSpPr>
        <p:spPr>
          <a:xfrm>
            <a:off x="224118" y="5303039"/>
            <a:ext cx="8650941" cy="1196371"/>
          </a:xfrm>
          <a:prstGeom prst="rect">
            <a:avLst/>
          </a:prstGeom>
          <a:solidFill>
            <a:srgbClr val="FFFFFF">
              <a:alpha val="64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89565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p:cNvSpPr>
            <a:spLocks noChangeArrowheads="1"/>
          </p:cNvSpPr>
          <p:nvPr/>
        </p:nvSpPr>
        <p:spPr bwMode="auto">
          <a:xfrm>
            <a:off x="263525" y="211138"/>
            <a:ext cx="8493125" cy="690562"/>
          </a:xfrm>
          <a:prstGeom prst="roundRect">
            <a:avLst>
              <a:gd name="adj" fmla="val 16667"/>
            </a:avLst>
          </a:prstGeom>
          <a:solidFill>
            <a:srgbClr val="FFCC66"/>
          </a:solidFill>
          <a:ln>
            <a:solidFill>
              <a:srgbClr val="FFCC33"/>
            </a:solidFill>
            <a:headEnd/>
            <a:tailEnd/>
          </a:ln>
          <a:extLst/>
        </p:spPr>
        <p:style>
          <a:lnRef idx="2">
            <a:schemeClr val="accent2">
              <a:shade val="50000"/>
            </a:schemeClr>
          </a:lnRef>
          <a:fillRef idx="1">
            <a:schemeClr val="accent2"/>
          </a:fillRef>
          <a:effectRef idx="0">
            <a:schemeClr val="accent2"/>
          </a:effectRef>
          <a:fontRef idx="minor">
            <a:schemeClr val="lt1"/>
          </a:fontRef>
        </p:style>
        <p:txBody>
          <a:bodyPr lIns="90000" tIns="45000" rIns="90000" bIns="45000" anchor="ctr"/>
          <a:lstStyle/>
          <a:p>
            <a:pPr algn="ctr" fontAlgn="auto">
              <a:spcBef>
                <a:spcPts val="0"/>
              </a:spcBef>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s-ES" sz="2400" dirty="0">
                <a:solidFill>
                  <a:srgbClr val="000000"/>
                </a:solidFill>
                <a:latin typeface="Arial"/>
                <a:cs typeface="Arial"/>
              </a:rPr>
              <a:t>¿</a:t>
            </a:r>
            <a:r>
              <a:rPr lang="es-ES" sz="2400" b="1" dirty="0">
                <a:solidFill>
                  <a:srgbClr val="000000"/>
                </a:solidFill>
                <a:latin typeface="Arial"/>
                <a:cs typeface="Arial"/>
              </a:rPr>
              <a:t>Cuánto tiempo se trata la neumonía</a:t>
            </a:r>
            <a:r>
              <a:rPr lang="es-ES" sz="2400" dirty="0">
                <a:solidFill>
                  <a:srgbClr val="000000"/>
                </a:solidFill>
                <a:latin typeface="Arial"/>
                <a:cs typeface="Arial"/>
              </a:rPr>
              <a:t>?</a:t>
            </a:r>
          </a:p>
        </p:txBody>
      </p:sp>
      <p:pic>
        <p:nvPicPr>
          <p:cNvPr id="24578" name="Picture 5" descr="Captura de pantalla 2013-05-20 a la(s) 20.21.06.png"/>
          <p:cNvPicPr>
            <a:picLocks noChangeAspect="1"/>
          </p:cNvPicPr>
          <p:nvPr/>
        </p:nvPicPr>
        <p:blipFill>
          <a:blip r:embed="rId2">
            <a:extLst>
              <a:ext uri="{28A0092B-C50C-407E-A947-70E740481C1C}">
                <a14:useLocalDpi xmlns:a14="http://schemas.microsoft.com/office/drawing/2010/main" val="0"/>
              </a:ext>
            </a:extLst>
          </a:blip>
          <a:srcRect t="17635" b="6975"/>
          <a:stretch>
            <a:fillRect/>
          </a:stretch>
        </p:blipFill>
        <p:spPr bwMode="auto">
          <a:xfrm>
            <a:off x="3141663" y="1216025"/>
            <a:ext cx="6002337" cy="5307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0355" name="Picture 7" descr="Captura de pantalla 2013-05-20 a la(s) 20.21.06.png"/>
          <p:cNvPicPr>
            <a:picLocks noChangeAspect="1"/>
          </p:cNvPicPr>
          <p:nvPr/>
        </p:nvPicPr>
        <p:blipFill>
          <a:blip r:embed="rId2">
            <a:extLst>
              <a:ext uri="{28A0092B-C50C-407E-A947-70E740481C1C}">
                <a14:useLocalDpi xmlns:a14="http://schemas.microsoft.com/office/drawing/2010/main" val="0"/>
              </a:ext>
            </a:extLst>
          </a:blip>
          <a:srcRect l="20769" t="93025" r="24075" b="1591"/>
          <a:stretch>
            <a:fillRect/>
          </a:stretch>
        </p:blipFill>
        <p:spPr bwMode="auto">
          <a:xfrm>
            <a:off x="115888" y="1771650"/>
            <a:ext cx="3025775" cy="315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80" name="TextBox 8"/>
          <p:cNvSpPr txBox="1">
            <a:spLocks noChangeArrowheads="1"/>
          </p:cNvSpPr>
          <p:nvPr/>
        </p:nvSpPr>
        <p:spPr bwMode="auto">
          <a:xfrm>
            <a:off x="263525" y="2286000"/>
            <a:ext cx="2878138" cy="39703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Aft>
                <a:spcPts val="1200"/>
              </a:spcAft>
              <a:buFont typeface="Wingdings" charset="0"/>
              <a:buChar char="§"/>
            </a:pPr>
            <a:r>
              <a:rPr lang="en-US" sz="1800" b="1" dirty="0">
                <a:latin typeface="Arial" charset="0"/>
                <a:cs typeface="Arial" charset="0"/>
              </a:rPr>
              <a:t>Meta - </a:t>
            </a:r>
            <a:r>
              <a:rPr lang="en-US" sz="1800" b="1" dirty="0" err="1">
                <a:latin typeface="Arial" charset="0"/>
                <a:cs typeface="Arial" charset="0"/>
              </a:rPr>
              <a:t>análisis</a:t>
            </a:r>
            <a:r>
              <a:rPr lang="en-US" sz="1800" b="1" dirty="0">
                <a:latin typeface="Arial" charset="0"/>
                <a:cs typeface="Arial" charset="0"/>
              </a:rPr>
              <a:t>.</a:t>
            </a:r>
          </a:p>
          <a:p>
            <a:pPr eaLnBrk="1" hangingPunct="1">
              <a:spcAft>
                <a:spcPts val="1200"/>
              </a:spcAft>
              <a:buFont typeface="Wingdings" charset="0"/>
              <a:buChar char="§"/>
            </a:pPr>
            <a:r>
              <a:rPr lang="en-US" sz="1800" b="1" dirty="0">
                <a:latin typeface="Arial" charset="0"/>
                <a:cs typeface="Arial" charset="0"/>
              </a:rPr>
              <a:t>N=2.796 </a:t>
            </a:r>
            <a:r>
              <a:rPr lang="en-US" sz="1800" b="1" dirty="0" err="1">
                <a:latin typeface="Arial" charset="0"/>
                <a:cs typeface="Arial" charset="0"/>
              </a:rPr>
              <a:t>adultos</a:t>
            </a:r>
            <a:r>
              <a:rPr lang="en-US" sz="1800" dirty="0">
                <a:latin typeface="Arial" charset="0"/>
                <a:cs typeface="Arial" charset="0"/>
              </a:rPr>
              <a:t> de 15 </a:t>
            </a:r>
            <a:r>
              <a:rPr lang="en-US" sz="1800" dirty="0" err="1">
                <a:latin typeface="Arial" charset="0"/>
                <a:cs typeface="Arial" charset="0"/>
              </a:rPr>
              <a:t>ensayos</a:t>
            </a:r>
            <a:r>
              <a:rPr lang="en-US" sz="1800" dirty="0">
                <a:latin typeface="Arial" charset="0"/>
                <a:cs typeface="Arial" charset="0"/>
              </a:rPr>
              <a:t> </a:t>
            </a:r>
            <a:r>
              <a:rPr lang="en-US" sz="1800" dirty="0" err="1">
                <a:latin typeface="Arial" charset="0"/>
                <a:cs typeface="Arial" charset="0"/>
              </a:rPr>
              <a:t>clínicos</a:t>
            </a:r>
            <a:r>
              <a:rPr lang="en-US" sz="1800" dirty="0">
                <a:latin typeface="Arial" charset="0"/>
                <a:cs typeface="Arial" charset="0"/>
              </a:rPr>
              <a:t>, la </a:t>
            </a:r>
            <a:r>
              <a:rPr lang="en-US" sz="1800" dirty="0" err="1">
                <a:latin typeface="Arial" charset="0"/>
                <a:cs typeface="Arial" charset="0"/>
              </a:rPr>
              <a:t>mayoría</a:t>
            </a:r>
            <a:r>
              <a:rPr lang="en-US" sz="1800" dirty="0">
                <a:latin typeface="Arial" charset="0"/>
                <a:cs typeface="Arial" charset="0"/>
              </a:rPr>
              <a:t> de </a:t>
            </a:r>
            <a:r>
              <a:rPr lang="en-US" sz="1800" dirty="0" err="1">
                <a:latin typeface="Arial" charset="0"/>
                <a:cs typeface="Arial" charset="0"/>
              </a:rPr>
              <a:t>buena</a:t>
            </a:r>
            <a:r>
              <a:rPr lang="en-US" sz="1800" dirty="0">
                <a:latin typeface="Arial" charset="0"/>
                <a:cs typeface="Arial" charset="0"/>
              </a:rPr>
              <a:t> </a:t>
            </a:r>
            <a:r>
              <a:rPr lang="en-US" sz="1800" dirty="0" err="1">
                <a:latin typeface="Arial" charset="0"/>
                <a:cs typeface="Arial" charset="0"/>
              </a:rPr>
              <a:t>calidad</a:t>
            </a:r>
            <a:r>
              <a:rPr lang="en-US" sz="1800" dirty="0">
                <a:latin typeface="Arial" charset="0"/>
                <a:cs typeface="Arial" charset="0"/>
              </a:rPr>
              <a:t> </a:t>
            </a:r>
            <a:r>
              <a:rPr lang="en-US" sz="1400" dirty="0">
                <a:latin typeface="Arial" charset="0"/>
                <a:cs typeface="Arial" charset="0"/>
              </a:rPr>
              <a:t>(</a:t>
            </a:r>
            <a:r>
              <a:rPr lang="en-US" sz="1400" dirty="0" err="1">
                <a:latin typeface="Arial" charset="0"/>
                <a:cs typeface="Arial" charset="0"/>
              </a:rPr>
              <a:t>Jadad</a:t>
            </a:r>
            <a:r>
              <a:rPr lang="en-US" sz="1400" dirty="0">
                <a:latin typeface="Arial" charset="0"/>
                <a:cs typeface="Arial" charset="0"/>
              </a:rPr>
              <a:t> </a:t>
            </a:r>
            <a:r>
              <a:rPr lang="es-ES" sz="1400" b="0" i="0" dirty="0">
                <a:latin typeface="ＭＳ ゴシック"/>
                <a:ea typeface="ＭＳ ゴシック"/>
                <a:cs typeface="ＭＳ ゴシック"/>
              </a:rPr>
              <a:t>≥</a:t>
            </a:r>
            <a:r>
              <a:rPr lang="en-US" sz="1400" dirty="0">
                <a:latin typeface="Arial" charset="0"/>
                <a:cs typeface="Arial" charset="0"/>
              </a:rPr>
              <a:t>3)</a:t>
            </a:r>
            <a:r>
              <a:rPr lang="en-US" sz="1800" dirty="0">
                <a:latin typeface="Arial" charset="0"/>
                <a:cs typeface="Arial" charset="0"/>
              </a:rPr>
              <a:t>.</a:t>
            </a:r>
          </a:p>
          <a:p>
            <a:pPr eaLnBrk="1" hangingPunct="1">
              <a:spcAft>
                <a:spcPts val="1200"/>
              </a:spcAft>
              <a:buFont typeface="Wingdings" charset="0"/>
              <a:buChar char="§"/>
            </a:pPr>
            <a:r>
              <a:rPr lang="en-US" sz="1800" b="1" dirty="0" err="1">
                <a:latin typeface="Arial" charset="0"/>
                <a:cs typeface="Arial" charset="0"/>
              </a:rPr>
              <a:t>Tratamientos</a:t>
            </a:r>
            <a:r>
              <a:rPr lang="en-US" sz="1800" b="1" dirty="0">
                <a:latin typeface="Arial" charset="0"/>
                <a:cs typeface="Arial" charset="0"/>
              </a:rPr>
              <a:t> </a:t>
            </a:r>
            <a:r>
              <a:rPr lang="en-US" sz="1800" b="1" dirty="0" err="1">
                <a:latin typeface="Arial" charset="0"/>
                <a:cs typeface="Arial" charset="0"/>
              </a:rPr>
              <a:t>cortos</a:t>
            </a:r>
            <a:r>
              <a:rPr lang="en-US" sz="1800" b="1" dirty="0">
                <a:latin typeface="Arial" charset="0"/>
                <a:cs typeface="Arial" charset="0"/>
              </a:rPr>
              <a:t> </a:t>
            </a:r>
            <a:r>
              <a:rPr lang="en-US" sz="1800" dirty="0">
                <a:latin typeface="Arial" charset="0"/>
                <a:cs typeface="Arial" charset="0"/>
              </a:rPr>
              <a:t>(3-7d) </a:t>
            </a:r>
            <a:r>
              <a:rPr lang="en-US" sz="1800" i="1" dirty="0">
                <a:latin typeface="Arial" charset="0"/>
                <a:cs typeface="Arial" charset="0"/>
              </a:rPr>
              <a:t>vs.</a:t>
            </a:r>
            <a:r>
              <a:rPr lang="en-US" sz="1800" dirty="0">
                <a:latin typeface="Arial" charset="0"/>
                <a:cs typeface="Arial" charset="0"/>
              </a:rPr>
              <a:t> </a:t>
            </a:r>
            <a:r>
              <a:rPr lang="en-US" sz="1800" b="1" dirty="0" err="1">
                <a:latin typeface="Arial" charset="0"/>
                <a:cs typeface="Arial" charset="0"/>
              </a:rPr>
              <a:t>prolongados</a:t>
            </a:r>
            <a:r>
              <a:rPr lang="en-US" sz="1800" dirty="0">
                <a:latin typeface="Arial" charset="0"/>
                <a:cs typeface="Arial" charset="0"/>
              </a:rPr>
              <a:t> (10-14d).</a:t>
            </a:r>
          </a:p>
          <a:p>
            <a:pPr eaLnBrk="1" hangingPunct="1">
              <a:spcAft>
                <a:spcPts val="1200"/>
              </a:spcAft>
              <a:buFont typeface="Wingdings" charset="0"/>
              <a:buChar char="§"/>
            </a:pPr>
            <a:r>
              <a:rPr lang="en-US" sz="1800" b="1" dirty="0">
                <a:latin typeface="Arial" charset="0"/>
                <a:cs typeface="Arial" charset="0"/>
              </a:rPr>
              <a:t>No </a:t>
            </a:r>
            <a:r>
              <a:rPr lang="en-US" sz="1800" b="1" dirty="0" err="1">
                <a:latin typeface="Arial" charset="0"/>
                <a:cs typeface="Arial" charset="0"/>
              </a:rPr>
              <a:t>hubo</a:t>
            </a:r>
            <a:r>
              <a:rPr lang="en-US" sz="1800" b="1" dirty="0">
                <a:latin typeface="Arial" charset="0"/>
                <a:cs typeface="Arial" charset="0"/>
              </a:rPr>
              <a:t> </a:t>
            </a:r>
            <a:r>
              <a:rPr lang="en-US" sz="1800" b="1" dirty="0" err="1">
                <a:latin typeface="Arial" charset="0"/>
                <a:cs typeface="Arial" charset="0"/>
              </a:rPr>
              <a:t>diferencias</a:t>
            </a:r>
            <a:r>
              <a:rPr lang="en-US" sz="1800" b="1" dirty="0">
                <a:latin typeface="Arial" charset="0"/>
                <a:cs typeface="Arial" charset="0"/>
              </a:rPr>
              <a:t> </a:t>
            </a:r>
            <a:r>
              <a:rPr lang="en-US" sz="1800" dirty="0">
                <a:latin typeface="Arial" charset="0"/>
                <a:cs typeface="Arial" charset="0"/>
              </a:rPr>
              <a:t>en </a:t>
            </a:r>
            <a:r>
              <a:rPr lang="en-US" sz="1800" dirty="0" err="1">
                <a:latin typeface="Arial" charset="0"/>
                <a:cs typeface="Arial" charset="0"/>
              </a:rPr>
              <a:t>curación</a:t>
            </a:r>
            <a:r>
              <a:rPr lang="en-US" sz="1800" dirty="0">
                <a:latin typeface="Arial" charset="0"/>
                <a:cs typeface="Arial" charset="0"/>
              </a:rPr>
              <a:t> </a:t>
            </a:r>
            <a:r>
              <a:rPr lang="en-US" sz="1800" dirty="0" err="1">
                <a:latin typeface="Arial" charset="0"/>
                <a:cs typeface="Arial" charset="0"/>
              </a:rPr>
              <a:t>clínica</a:t>
            </a:r>
            <a:r>
              <a:rPr lang="en-US" sz="1800" dirty="0">
                <a:latin typeface="Arial" charset="0"/>
                <a:cs typeface="Arial" charset="0"/>
              </a:rPr>
              <a:t>, </a:t>
            </a:r>
            <a:r>
              <a:rPr lang="en-US" sz="1800" dirty="0" err="1">
                <a:latin typeface="Arial" charset="0"/>
                <a:cs typeface="Arial" charset="0"/>
              </a:rPr>
              <a:t>microbiológica</a:t>
            </a:r>
            <a:r>
              <a:rPr lang="en-US" sz="1800" dirty="0">
                <a:latin typeface="Arial" charset="0"/>
                <a:cs typeface="Arial" charset="0"/>
              </a:rPr>
              <a:t>, </a:t>
            </a:r>
            <a:r>
              <a:rPr lang="en-US" sz="1800" dirty="0" err="1">
                <a:latin typeface="Arial" charset="0"/>
                <a:cs typeface="Arial" charset="0"/>
              </a:rPr>
              <a:t>ni</a:t>
            </a:r>
            <a:r>
              <a:rPr lang="en-US" sz="1800" dirty="0">
                <a:latin typeface="Arial" charset="0"/>
                <a:cs typeface="Arial" charset="0"/>
              </a:rPr>
              <a:t> en </a:t>
            </a:r>
            <a:r>
              <a:rPr lang="en-US" sz="1800" dirty="0" err="1">
                <a:latin typeface="Arial" charset="0"/>
                <a:cs typeface="Arial" charset="0"/>
              </a:rPr>
              <a:t>mortalidad</a:t>
            </a:r>
            <a:r>
              <a:rPr lang="en-US" sz="1800" dirty="0">
                <a:latin typeface="Arial" charset="0"/>
                <a:cs typeface="Arial" charset="0"/>
              </a:rPr>
              <a:t>.</a:t>
            </a:r>
          </a:p>
        </p:txBody>
      </p:sp>
    </p:spTree>
    <p:extLst>
      <p:ext uri="{BB962C8B-B14F-4D97-AF65-F5344CB8AC3E}">
        <p14:creationId xmlns:p14="http://schemas.microsoft.com/office/powerpoint/2010/main" val="397552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8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p:cNvSpPr>
            <a:spLocks noChangeArrowheads="1"/>
          </p:cNvSpPr>
          <p:nvPr/>
        </p:nvSpPr>
        <p:spPr bwMode="auto">
          <a:xfrm>
            <a:off x="263525" y="211138"/>
            <a:ext cx="8493125" cy="690562"/>
          </a:xfrm>
          <a:prstGeom prst="roundRect">
            <a:avLst>
              <a:gd name="adj" fmla="val 16667"/>
            </a:avLst>
          </a:prstGeom>
          <a:solidFill>
            <a:srgbClr val="FFCC66"/>
          </a:solidFill>
          <a:ln>
            <a:solidFill>
              <a:srgbClr val="FFCC33"/>
            </a:solidFill>
            <a:headEnd/>
            <a:tailEnd/>
          </a:ln>
          <a:extLst/>
        </p:spPr>
        <p:style>
          <a:lnRef idx="2">
            <a:schemeClr val="accent2">
              <a:shade val="50000"/>
            </a:schemeClr>
          </a:lnRef>
          <a:fillRef idx="1">
            <a:schemeClr val="accent2"/>
          </a:fillRef>
          <a:effectRef idx="0">
            <a:schemeClr val="accent2"/>
          </a:effectRef>
          <a:fontRef idx="minor">
            <a:schemeClr val="lt1"/>
          </a:fontRef>
        </p:style>
        <p:txBody>
          <a:bodyPr lIns="90000" tIns="45000" rIns="90000" bIns="45000" anchor="ctr"/>
          <a:lstStyle/>
          <a:p>
            <a:pPr algn="ctr" fontAlgn="auto">
              <a:spcBef>
                <a:spcPts val="0"/>
              </a:spcBef>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s-ES" sz="2400" dirty="0">
                <a:solidFill>
                  <a:srgbClr val="000000"/>
                </a:solidFill>
                <a:latin typeface="Arial"/>
                <a:cs typeface="Arial"/>
              </a:rPr>
              <a:t>¿</a:t>
            </a:r>
            <a:r>
              <a:rPr lang="es-ES" sz="2400" b="1" dirty="0">
                <a:solidFill>
                  <a:srgbClr val="000000"/>
                </a:solidFill>
                <a:latin typeface="Arial"/>
                <a:cs typeface="Arial"/>
              </a:rPr>
              <a:t>Cuánto tiempo se trata la neumonía</a:t>
            </a:r>
            <a:r>
              <a:rPr lang="es-ES" sz="2400" dirty="0">
                <a:solidFill>
                  <a:srgbClr val="000000"/>
                </a:solidFill>
                <a:latin typeface="Arial"/>
                <a:cs typeface="Arial"/>
              </a:rPr>
              <a:t>?</a:t>
            </a:r>
          </a:p>
        </p:txBody>
      </p:sp>
      <p:sp>
        <p:nvSpPr>
          <p:cNvPr id="6" name="TextBox 6"/>
          <p:cNvSpPr txBox="1">
            <a:spLocks noChangeArrowheads="1"/>
          </p:cNvSpPr>
          <p:nvPr/>
        </p:nvSpPr>
        <p:spPr bwMode="auto">
          <a:xfrm>
            <a:off x="362606" y="1583185"/>
            <a:ext cx="8350250" cy="19913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just" eaLnBrk="1" hangingPunct="1">
              <a:lnSpc>
                <a:spcPct val="90000"/>
              </a:lnSpc>
              <a:spcAft>
                <a:spcPts val="600"/>
              </a:spcAft>
            </a:pPr>
            <a:r>
              <a:rPr lang="es-ES_tradnl" dirty="0">
                <a:latin typeface="Avenir Next Condensed Medium" charset="0"/>
                <a:cs typeface="Avenir Next Condensed Medium" charset="0"/>
              </a:rPr>
              <a:t>Es seguro finalizar el tratamiento de la neumonía (AI) si:</a:t>
            </a:r>
          </a:p>
          <a:p>
            <a:pPr algn="just" eaLnBrk="1" hangingPunct="1">
              <a:lnSpc>
                <a:spcPct val="90000"/>
              </a:lnSpc>
              <a:spcAft>
                <a:spcPts val="600"/>
              </a:spcAft>
            </a:pPr>
            <a:r>
              <a:rPr lang="es-ES_tradnl" dirty="0">
                <a:latin typeface="Zapf Dingbats" charset="0"/>
                <a:cs typeface="Zapf Dingbats" charset="0"/>
                <a:sym typeface="Zapf Dingbats" charset="0"/>
              </a:rPr>
              <a:t>✓</a:t>
            </a:r>
            <a:r>
              <a:rPr lang="es-ES_tradnl" dirty="0">
                <a:latin typeface="Avenir Next Condensed Medium" charset="0"/>
                <a:cs typeface="Avenir Next Condensed Medium" charset="0"/>
              </a:rPr>
              <a:t>Se han cumplido </a:t>
            </a:r>
            <a:r>
              <a:rPr lang="es-ES_tradnl" b="1" dirty="0">
                <a:latin typeface="Avenir Next Condensed Medium" charset="0"/>
                <a:cs typeface="Avenir Next Condensed Medium" charset="0"/>
              </a:rPr>
              <a:t>5 días</a:t>
            </a:r>
          </a:p>
          <a:p>
            <a:pPr algn="just" eaLnBrk="1" hangingPunct="1">
              <a:lnSpc>
                <a:spcPct val="90000"/>
              </a:lnSpc>
              <a:spcAft>
                <a:spcPts val="600"/>
              </a:spcAft>
            </a:pPr>
            <a:r>
              <a:rPr lang="es-ES_tradnl" dirty="0">
                <a:latin typeface="Zapf Dingbats" charset="0"/>
                <a:cs typeface="Zapf Dingbats" charset="0"/>
                <a:sym typeface="Zapf Dingbats" charset="0"/>
              </a:rPr>
              <a:t>✓</a:t>
            </a:r>
            <a:r>
              <a:rPr lang="es-ES_tradnl" b="1" dirty="0">
                <a:latin typeface="Avenir Next Condensed Medium" charset="0"/>
                <a:cs typeface="Avenir Next Condensed Medium" charset="0"/>
              </a:rPr>
              <a:t>Apirexia ≥ 48 horas </a:t>
            </a:r>
            <a:r>
              <a:rPr lang="es-ES_tradnl" dirty="0">
                <a:latin typeface="Avenir Next Condensed Medium" charset="0"/>
                <a:cs typeface="Avenir Next Condensed Medium" charset="0"/>
              </a:rPr>
              <a:t>y estabilidad clínica</a:t>
            </a:r>
          </a:p>
          <a:p>
            <a:pPr algn="just" eaLnBrk="1" hangingPunct="1">
              <a:lnSpc>
                <a:spcPct val="90000"/>
              </a:lnSpc>
              <a:spcAft>
                <a:spcPts val="600"/>
              </a:spcAft>
            </a:pPr>
            <a:r>
              <a:rPr lang="es-ES_tradnl" dirty="0">
                <a:latin typeface="Zapf Dingbats" charset="0"/>
                <a:cs typeface="Zapf Dingbats" charset="0"/>
                <a:sym typeface="Zapf Dingbats" charset="0"/>
              </a:rPr>
              <a:t>✓</a:t>
            </a:r>
            <a:r>
              <a:rPr lang="es-ES_tradnl" dirty="0">
                <a:latin typeface="Avenir Next Condensed Medium" charset="0"/>
                <a:cs typeface="Avenir Next Condensed Medium" charset="0"/>
              </a:rPr>
              <a:t>No otras complicaciones (derrame complicado, neumonía necrotizante, endocarditis...)</a:t>
            </a:r>
          </a:p>
        </p:txBody>
      </p:sp>
      <p:sp>
        <p:nvSpPr>
          <p:cNvPr id="2" name="CuadroTexto 1"/>
          <p:cNvSpPr txBox="1"/>
          <p:nvPr/>
        </p:nvSpPr>
        <p:spPr>
          <a:xfrm>
            <a:off x="5939181" y="6379876"/>
            <a:ext cx="2817469" cy="369332"/>
          </a:xfrm>
          <a:prstGeom prst="rect">
            <a:avLst/>
          </a:prstGeom>
          <a:noFill/>
        </p:spPr>
        <p:txBody>
          <a:bodyPr wrap="square" rtlCol="0">
            <a:spAutoFit/>
          </a:bodyPr>
          <a:lstStyle/>
          <a:p>
            <a:pPr algn="r"/>
            <a:r>
              <a:rPr lang="es-ES" dirty="0" err="1"/>
              <a:t>Mandell</a:t>
            </a:r>
            <a:r>
              <a:rPr lang="es-ES" dirty="0"/>
              <a:t> </a:t>
            </a:r>
            <a:r>
              <a:rPr lang="es-ES" dirty="0" err="1"/>
              <a:t>Clin</a:t>
            </a:r>
            <a:r>
              <a:rPr lang="es-ES" dirty="0"/>
              <a:t> </a:t>
            </a:r>
            <a:r>
              <a:rPr lang="es-ES" dirty="0" err="1"/>
              <a:t>Infect</a:t>
            </a:r>
            <a:r>
              <a:rPr lang="es-ES" dirty="0"/>
              <a:t> </a:t>
            </a:r>
            <a:r>
              <a:rPr lang="es-ES" dirty="0" err="1"/>
              <a:t>Dis</a:t>
            </a:r>
            <a:r>
              <a:rPr lang="es-ES" dirty="0"/>
              <a:t> 2007</a:t>
            </a:r>
          </a:p>
        </p:txBody>
      </p:sp>
    </p:spTree>
    <p:extLst>
      <p:ext uri="{BB962C8B-B14F-4D97-AF65-F5344CB8AC3E}">
        <p14:creationId xmlns:p14="http://schemas.microsoft.com/office/powerpoint/2010/main" val="3584534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p:cNvSpPr>
            <a:spLocks noChangeArrowheads="1"/>
          </p:cNvSpPr>
          <p:nvPr/>
        </p:nvSpPr>
        <p:spPr bwMode="auto">
          <a:xfrm>
            <a:off x="263525" y="211138"/>
            <a:ext cx="8493125" cy="690562"/>
          </a:xfrm>
          <a:prstGeom prst="roundRect">
            <a:avLst>
              <a:gd name="adj" fmla="val 16667"/>
            </a:avLst>
          </a:prstGeom>
          <a:solidFill>
            <a:srgbClr val="FFCC66"/>
          </a:solidFill>
          <a:ln>
            <a:solidFill>
              <a:srgbClr val="FFCC33"/>
            </a:solidFill>
            <a:headEnd/>
            <a:tailEnd/>
          </a:ln>
          <a:extLst/>
        </p:spPr>
        <p:style>
          <a:lnRef idx="2">
            <a:schemeClr val="accent2">
              <a:shade val="50000"/>
            </a:schemeClr>
          </a:lnRef>
          <a:fillRef idx="1">
            <a:schemeClr val="accent2"/>
          </a:fillRef>
          <a:effectRef idx="0">
            <a:schemeClr val="accent2"/>
          </a:effectRef>
          <a:fontRef idx="minor">
            <a:schemeClr val="lt1"/>
          </a:fontRef>
        </p:style>
        <p:txBody>
          <a:bodyPr lIns="90000" tIns="45000" rIns="90000" bIns="45000" anchor="ctr"/>
          <a:lstStyle/>
          <a:p>
            <a:pPr algn="ctr" fontAlgn="auto">
              <a:spcBef>
                <a:spcPts val="0"/>
              </a:spcBef>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s-ES" sz="2400" dirty="0">
                <a:solidFill>
                  <a:srgbClr val="000000"/>
                </a:solidFill>
                <a:latin typeface="Arial"/>
                <a:cs typeface="Arial"/>
              </a:rPr>
              <a:t>¿</a:t>
            </a:r>
            <a:r>
              <a:rPr lang="es-ES" sz="2400" b="1" dirty="0">
                <a:solidFill>
                  <a:srgbClr val="000000"/>
                </a:solidFill>
                <a:latin typeface="Arial"/>
                <a:cs typeface="Arial"/>
              </a:rPr>
              <a:t>Cuánto tiempo se trata la neumonía</a:t>
            </a:r>
            <a:r>
              <a:rPr lang="es-ES" sz="2400" dirty="0">
                <a:solidFill>
                  <a:srgbClr val="000000"/>
                </a:solidFill>
                <a:latin typeface="Arial"/>
                <a:cs typeface="Arial"/>
              </a:rPr>
              <a:t>?</a:t>
            </a:r>
          </a:p>
        </p:txBody>
      </p:sp>
      <p:sp>
        <p:nvSpPr>
          <p:cNvPr id="6" name="TextBox 6"/>
          <p:cNvSpPr txBox="1">
            <a:spLocks noChangeArrowheads="1"/>
          </p:cNvSpPr>
          <p:nvPr/>
        </p:nvSpPr>
        <p:spPr bwMode="auto">
          <a:xfrm>
            <a:off x="362606" y="1583185"/>
            <a:ext cx="8350250" cy="19913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just" eaLnBrk="1" hangingPunct="1">
              <a:lnSpc>
                <a:spcPct val="90000"/>
              </a:lnSpc>
              <a:spcAft>
                <a:spcPts val="600"/>
              </a:spcAft>
            </a:pPr>
            <a:r>
              <a:rPr lang="es-ES_tradnl" dirty="0">
                <a:latin typeface="Avenir Next Condensed Medium" charset="0"/>
                <a:cs typeface="Avenir Next Condensed Medium" charset="0"/>
              </a:rPr>
              <a:t>Es seguro finalizar el tratamiento de la neumonía (AI) si:</a:t>
            </a:r>
          </a:p>
          <a:p>
            <a:pPr algn="just" eaLnBrk="1" hangingPunct="1">
              <a:lnSpc>
                <a:spcPct val="90000"/>
              </a:lnSpc>
              <a:spcAft>
                <a:spcPts val="600"/>
              </a:spcAft>
            </a:pPr>
            <a:r>
              <a:rPr lang="es-ES_tradnl" dirty="0">
                <a:latin typeface="Zapf Dingbats" charset="0"/>
                <a:cs typeface="Zapf Dingbats" charset="0"/>
                <a:sym typeface="Zapf Dingbats" charset="0"/>
              </a:rPr>
              <a:t>✓</a:t>
            </a:r>
            <a:r>
              <a:rPr lang="es-ES_tradnl" dirty="0">
                <a:latin typeface="Avenir Next Condensed Medium" charset="0"/>
                <a:cs typeface="Avenir Next Condensed Medium" charset="0"/>
              </a:rPr>
              <a:t>Se han cumplido </a:t>
            </a:r>
            <a:r>
              <a:rPr lang="es-ES_tradnl" b="1" dirty="0">
                <a:latin typeface="Avenir Next Condensed Medium" charset="0"/>
                <a:cs typeface="Avenir Next Condensed Medium" charset="0"/>
              </a:rPr>
              <a:t>5 días</a:t>
            </a:r>
          </a:p>
          <a:p>
            <a:pPr algn="just" eaLnBrk="1" hangingPunct="1">
              <a:lnSpc>
                <a:spcPct val="90000"/>
              </a:lnSpc>
              <a:spcAft>
                <a:spcPts val="600"/>
              </a:spcAft>
            </a:pPr>
            <a:r>
              <a:rPr lang="es-ES_tradnl" dirty="0">
                <a:latin typeface="Zapf Dingbats" charset="0"/>
                <a:cs typeface="Zapf Dingbats" charset="0"/>
                <a:sym typeface="Zapf Dingbats" charset="0"/>
              </a:rPr>
              <a:t>✓</a:t>
            </a:r>
            <a:r>
              <a:rPr lang="es-ES_tradnl" b="1" dirty="0">
                <a:latin typeface="Avenir Next Condensed Medium" charset="0"/>
                <a:cs typeface="Avenir Next Condensed Medium" charset="0"/>
              </a:rPr>
              <a:t>Apirexia ≥ 48 horas </a:t>
            </a:r>
            <a:r>
              <a:rPr lang="es-ES_tradnl" dirty="0">
                <a:latin typeface="Avenir Next Condensed Medium" charset="0"/>
                <a:cs typeface="Avenir Next Condensed Medium" charset="0"/>
              </a:rPr>
              <a:t>y estabilidad clínica</a:t>
            </a:r>
          </a:p>
          <a:p>
            <a:pPr algn="just" eaLnBrk="1" hangingPunct="1">
              <a:lnSpc>
                <a:spcPct val="90000"/>
              </a:lnSpc>
              <a:spcAft>
                <a:spcPts val="600"/>
              </a:spcAft>
            </a:pPr>
            <a:r>
              <a:rPr lang="es-ES_tradnl" dirty="0">
                <a:latin typeface="Zapf Dingbats" charset="0"/>
                <a:cs typeface="Zapf Dingbats" charset="0"/>
                <a:sym typeface="Zapf Dingbats" charset="0"/>
              </a:rPr>
              <a:t>✓</a:t>
            </a:r>
            <a:r>
              <a:rPr lang="es-ES_tradnl" dirty="0">
                <a:latin typeface="Avenir Next Condensed Medium" charset="0"/>
                <a:cs typeface="Avenir Next Condensed Medium" charset="0"/>
              </a:rPr>
              <a:t>No otras complicaciones (derrame complicado, neumonía necrotizante, endocarditis...)</a:t>
            </a:r>
          </a:p>
        </p:txBody>
      </p:sp>
      <p:sp>
        <p:nvSpPr>
          <p:cNvPr id="25" name="TextBox 6"/>
          <p:cNvSpPr txBox="1">
            <a:spLocks noChangeArrowheads="1"/>
          </p:cNvSpPr>
          <p:nvPr/>
        </p:nvSpPr>
        <p:spPr bwMode="auto">
          <a:xfrm>
            <a:off x="1712065" y="4159061"/>
            <a:ext cx="6842529" cy="2169825"/>
          </a:xfrm>
          <a:prstGeom prst="rect">
            <a:avLst/>
          </a:prstGeom>
          <a:noFill/>
          <a:ln w="28575" cmpd="sng">
            <a:solidFill>
              <a:schemeClr val="accent2">
                <a:lumMod val="75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342900" indent="-342900" algn="just" eaLnBrk="1" hangingPunct="1">
              <a:lnSpc>
                <a:spcPct val="90000"/>
              </a:lnSpc>
              <a:spcAft>
                <a:spcPts val="600"/>
              </a:spcAft>
              <a:buFont typeface="Wingdings" charset="2"/>
              <a:buChar char="ü"/>
            </a:pPr>
            <a:r>
              <a:rPr lang="es-ES_tradnl" dirty="0">
                <a:latin typeface="Avenir Next Condensed Medium" charset="0"/>
                <a:cs typeface="Avenir Next Condensed Medium" charset="0"/>
              </a:rPr>
              <a:t>Es importante la </a:t>
            </a:r>
            <a:r>
              <a:rPr lang="es-ES_tradnl" b="1" dirty="0">
                <a:latin typeface="Avenir Next Condensed Medium" charset="0"/>
                <a:cs typeface="Avenir Next Condensed Medium" charset="0"/>
              </a:rPr>
              <a:t>revisión clínica </a:t>
            </a:r>
            <a:r>
              <a:rPr lang="es-ES_tradnl" dirty="0">
                <a:latin typeface="Avenir Next Condensed Medium" charset="0"/>
                <a:cs typeface="Avenir Next Condensed Medium" charset="0"/>
              </a:rPr>
              <a:t>del paciente tras 48-72 horas de tratamiento</a:t>
            </a:r>
          </a:p>
          <a:p>
            <a:pPr marL="342900" indent="-342900" algn="just" eaLnBrk="1" hangingPunct="1">
              <a:lnSpc>
                <a:spcPct val="90000"/>
              </a:lnSpc>
              <a:spcAft>
                <a:spcPts val="600"/>
              </a:spcAft>
              <a:buFont typeface="Wingdings" charset="2"/>
              <a:buChar char="ü"/>
            </a:pPr>
            <a:r>
              <a:rPr lang="es-ES_tradnl" dirty="0">
                <a:latin typeface="Avenir Next Condensed Medium" charset="0"/>
                <a:cs typeface="Avenir Next Condensed Medium" charset="0"/>
              </a:rPr>
              <a:t>No es necesario el </a:t>
            </a:r>
            <a:r>
              <a:rPr lang="es-ES_tradnl" b="1" dirty="0">
                <a:latin typeface="Avenir Next Condensed Medium" charset="0"/>
                <a:cs typeface="Avenir Next Condensed Medium" charset="0"/>
              </a:rPr>
              <a:t>control radiológico </a:t>
            </a:r>
            <a:r>
              <a:rPr lang="es-ES_tradnl" dirty="0">
                <a:latin typeface="Avenir Next Condensed Medium" charset="0"/>
                <a:cs typeface="Avenir Next Condensed Medium" charset="0"/>
              </a:rPr>
              <a:t>para finalizar el tratamiento, sí en caso de mala evolución (fiebre persistente, disnea, aumento del dolor) y a las 2-4 semanas del fin de la antibioterapia</a:t>
            </a:r>
          </a:p>
        </p:txBody>
      </p:sp>
      <p:sp>
        <p:nvSpPr>
          <p:cNvPr id="27" name="Flecha curva 26"/>
          <p:cNvSpPr/>
          <p:nvPr/>
        </p:nvSpPr>
        <p:spPr>
          <a:xfrm rot="10800000" flipH="1">
            <a:off x="263525" y="2846855"/>
            <a:ext cx="1342286" cy="2131491"/>
          </a:xfrm>
          <a:prstGeom prst="bentArrow">
            <a:avLst>
              <a:gd name="adj1" fmla="val 11166"/>
              <a:gd name="adj2" fmla="val 8547"/>
              <a:gd name="adj3" fmla="val 15323"/>
              <a:gd name="adj4" fmla="val 42460"/>
            </a:avLst>
          </a:prstGeom>
          <a:solidFill>
            <a:schemeClr val="accent2">
              <a:lumMod val="40000"/>
              <a:lumOff val="60000"/>
            </a:schemeClr>
          </a:solidFill>
          <a:ln>
            <a:solidFill>
              <a:srgbClr val="95373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28" name="Rectángulo redondeado 27"/>
          <p:cNvSpPr/>
          <p:nvPr/>
        </p:nvSpPr>
        <p:spPr>
          <a:xfrm>
            <a:off x="263525" y="2365079"/>
            <a:ext cx="5021054" cy="481776"/>
          </a:xfrm>
          <a:prstGeom prst="roundRect">
            <a:avLst/>
          </a:prstGeom>
          <a:noFill/>
          <a:ln w="28575" cmpd="sng">
            <a:solidFill>
              <a:srgbClr val="95373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9" name="CuadroTexto 28"/>
          <p:cNvSpPr txBox="1"/>
          <p:nvPr/>
        </p:nvSpPr>
        <p:spPr>
          <a:xfrm>
            <a:off x="5939181" y="6379876"/>
            <a:ext cx="2817469" cy="369332"/>
          </a:xfrm>
          <a:prstGeom prst="rect">
            <a:avLst/>
          </a:prstGeom>
          <a:noFill/>
        </p:spPr>
        <p:txBody>
          <a:bodyPr wrap="square" rtlCol="0">
            <a:spAutoFit/>
          </a:bodyPr>
          <a:lstStyle/>
          <a:p>
            <a:pPr algn="r"/>
            <a:r>
              <a:rPr lang="es-ES" dirty="0" err="1"/>
              <a:t>Mandell</a:t>
            </a:r>
            <a:r>
              <a:rPr lang="es-ES" dirty="0"/>
              <a:t> </a:t>
            </a:r>
            <a:r>
              <a:rPr lang="es-ES" dirty="0" err="1"/>
              <a:t>Clin</a:t>
            </a:r>
            <a:r>
              <a:rPr lang="es-ES" dirty="0"/>
              <a:t> </a:t>
            </a:r>
            <a:r>
              <a:rPr lang="es-ES" dirty="0" err="1"/>
              <a:t>Infect</a:t>
            </a:r>
            <a:r>
              <a:rPr lang="es-ES" dirty="0"/>
              <a:t> </a:t>
            </a:r>
            <a:r>
              <a:rPr lang="es-ES" dirty="0" err="1"/>
              <a:t>Dis</a:t>
            </a:r>
            <a:r>
              <a:rPr lang="es-ES" dirty="0"/>
              <a:t> 2007</a:t>
            </a:r>
          </a:p>
        </p:txBody>
      </p:sp>
    </p:spTree>
    <p:extLst>
      <p:ext uri="{BB962C8B-B14F-4D97-AF65-F5344CB8AC3E}">
        <p14:creationId xmlns:p14="http://schemas.microsoft.com/office/powerpoint/2010/main" val="4257133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p:cNvSpPr>
            <a:spLocks noChangeArrowheads="1"/>
          </p:cNvSpPr>
          <p:nvPr/>
        </p:nvSpPr>
        <p:spPr bwMode="auto">
          <a:xfrm>
            <a:off x="263525" y="211138"/>
            <a:ext cx="8493125" cy="690562"/>
          </a:xfrm>
          <a:prstGeom prst="roundRect">
            <a:avLst>
              <a:gd name="adj" fmla="val 16667"/>
            </a:avLst>
          </a:prstGeom>
          <a:solidFill>
            <a:srgbClr val="FFCC66"/>
          </a:solidFill>
          <a:ln>
            <a:solidFill>
              <a:srgbClr val="FFCC33"/>
            </a:solidFill>
            <a:headEnd/>
            <a:tailEnd/>
          </a:ln>
          <a:extLst/>
        </p:spPr>
        <p:style>
          <a:lnRef idx="2">
            <a:schemeClr val="accent2">
              <a:shade val="50000"/>
            </a:schemeClr>
          </a:lnRef>
          <a:fillRef idx="1">
            <a:schemeClr val="accent2"/>
          </a:fillRef>
          <a:effectRef idx="0">
            <a:schemeClr val="accent2"/>
          </a:effectRef>
          <a:fontRef idx="minor">
            <a:schemeClr val="lt1"/>
          </a:fontRef>
        </p:style>
        <p:txBody>
          <a:bodyPr lIns="90000" tIns="45000" rIns="90000" bIns="45000" anchor="ctr"/>
          <a:lstStyle/>
          <a:p>
            <a:pPr algn="ctr" fontAlgn="auto">
              <a:spcBef>
                <a:spcPts val="0"/>
              </a:spcBef>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s-ES" sz="2400" dirty="0">
                <a:solidFill>
                  <a:srgbClr val="000000"/>
                </a:solidFill>
                <a:latin typeface="Arial"/>
                <a:cs typeface="Arial"/>
              </a:rPr>
              <a:t>¿Cuánto tiempo se trata la </a:t>
            </a:r>
            <a:r>
              <a:rPr lang="es-ES" sz="2400" b="1" dirty="0">
                <a:solidFill>
                  <a:srgbClr val="000000"/>
                </a:solidFill>
                <a:latin typeface="Arial"/>
                <a:cs typeface="Arial"/>
              </a:rPr>
              <a:t>agudización de EPOC</a:t>
            </a:r>
            <a:r>
              <a:rPr lang="es-ES" sz="2400" dirty="0">
                <a:solidFill>
                  <a:srgbClr val="000000"/>
                </a:solidFill>
                <a:latin typeface="Arial"/>
                <a:cs typeface="Arial"/>
              </a:rPr>
              <a:t>?</a:t>
            </a:r>
          </a:p>
        </p:txBody>
      </p:sp>
      <p:pic>
        <p:nvPicPr>
          <p:cNvPr id="3" name="Imagen 2"/>
          <p:cNvPicPr>
            <a:picLocks noChangeAspect="1"/>
          </p:cNvPicPr>
          <p:nvPr/>
        </p:nvPicPr>
        <p:blipFill>
          <a:blip r:embed="rId2"/>
          <a:stretch>
            <a:fillRect/>
          </a:stretch>
        </p:blipFill>
        <p:spPr>
          <a:xfrm>
            <a:off x="583942" y="1150437"/>
            <a:ext cx="8034530" cy="4960092"/>
          </a:xfrm>
          <a:prstGeom prst="rect">
            <a:avLst/>
          </a:prstGeom>
        </p:spPr>
      </p:pic>
      <p:sp>
        <p:nvSpPr>
          <p:cNvPr id="7" name="CuadroTexto 6"/>
          <p:cNvSpPr txBox="1"/>
          <p:nvPr/>
        </p:nvSpPr>
        <p:spPr>
          <a:xfrm>
            <a:off x="5005294" y="6170707"/>
            <a:ext cx="4019177" cy="646331"/>
          </a:xfrm>
          <a:prstGeom prst="rect">
            <a:avLst/>
          </a:prstGeom>
          <a:noFill/>
        </p:spPr>
        <p:txBody>
          <a:bodyPr wrap="square" rtlCol="0">
            <a:spAutoFit/>
          </a:bodyPr>
          <a:lstStyle/>
          <a:p>
            <a:pPr algn="r"/>
            <a:r>
              <a:rPr lang="es-ES" dirty="0"/>
              <a:t>GOLD 2017</a:t>
            </a:r>
          </a:p>
          <a:p>
            <a:pPr algn="r"/>
            <a:r>
              <a:rPr lang="es-ES" dirty="0" err="1"/>
              <a:t>Woodhead</a:t>
            </a:r>
            <a:r>
              <a:rPr lang="es-ES" dirty="0"/>
              <a:t> </a:t>
            </a:r>
            <a:r>
              <a:rPr lang="es-ES" dirty="0" err="1"/>
              <a:t>Clin</a:t>
            </a:r>
            <a:r>
              <a:rPr lang="es-ES" dirty="0"/>
              <a:t> </a:t>
            </a:r>
            <a:r>
              <a:rPr lang="es-ES" dirty="0" err="1"/>
              <a:t>MicrobiolInfect</a:t>
            </a:r>
            <a:r>
              <a:rPr lang="es-ES" dirty="0"/>
              <a:t> 2011</a:t>
            </a:r>
          </a:p>
        </p:txBody>
      </p:sp>
    </p:spTree>
    <p:extLst>
      <p:ext uri="{BB962C8B-B14F-4D97-AF65-F5344CB8AC3E}">
        <p14:creationId xmlns:p14="http://schemas.microsoft.com/office/powerpoint/2010/main" val="2209709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rot="21005137">
            <a:off x="595313" y="5451475"/>
            <a:ext cx="1279525" cy="614363"/>
          </a:xfrm>
          <a:prstGeom prst="rect">
            <a:avLst/>
          </a:prstGeom>
          <a:solidFill>
            <a:srgbClr val="F9D13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24" name="Rectangle 23"/>
          <p:cNvSpPr/>
          <p:nvPr/>
        </p:nvSpPr>
        <p:spPr>
          <a:xfrm rot="21005137">
            <a:off x="595313" y="4583113"/>
            <a:ext cx="1279525" cy="614362"/>
          </a:xfrm>
          <a:prstGeom prst="rect">
            <a:avLst/>
          </a:prstGeom>
          <a:solidFill>
            <a:srgbClr val="F9D13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22" name="Rectangle 21"/>
          <p:cNvSpPr/>
          <p:nvPr/>
        </p:nvSpPr>
        <p:spPr>
          <a:xfrm rot="21005137">
            <a:off x="595313" y="3616325"/>
            <a:ext cx="1279525" cy="612775"/>
          </a:xfrm>
          <a:prstGeom prst="rect">
            <a:avLst/>
          </a:prstGeom>
          <a:solidFill>
            <a:srgbClr val="F9D13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19" name="Rectangle 18"/>
          <p:cNvSpPr/>
          <p:nvPr/>
        </p:nvSpPr>
        <p:spPr>
          <a:xfrm rot="21005137">
            <a:off x="595313" y="1789113"/>
            <a:ext cx="1279525" cy="614362"/>
          </a:xfrm>
          <a:prstGeom prst="rect">
            <a:avLst/>
          </a:prstGeom>
          <a:solidFill>
            <a:srgbClr val="F9D13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20" name="Rectangle 19"/>
          <p:cNvSpPr/>
          <p:nvPr/>
        </p:nvSpPr>
        <p:spPr>
          <a:xfrm rot="21005137">
            <a:off x="595313" y="2746375"/>
            <a:ext cx="1279525" cy="612775"/>
          </a:xfrm>
          <a:prstGeom prst="rect">
            <a:avLst/>
          </a:prstGeom>
          <a:solidFill>
            <a:srgbClr val="F9D13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3" name="Rectangle 2"/>
          <p:cNvSpPr/>
          <p:nvPr/>
        </p:nvSpPr>
        <p:spPr>
          <a:xfrm>
            <a:off x="1524000" y="1789113"/>
            <a:ext cx="6602413" cy="676275"/>
          </a:xfrm>
          <a:prstGeom prst="rect">
            <a:avLst/>
          </a:prstGeom>
          <a:solidFill>
            <a:srgbClr val="F9CD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84138" fontAlgn="auto">
              <a:spcBef>
                <a:spcPts val="0"/>
              </a:spcBef>
              <a:spcAft>
                <a:spcPts val="0"/>
              </a:spcAft>
              <a:defRPr/>
            </a:pPr>
            <a:r>
              <a:rPr lang="es-ES_tradnl" sz="2600" dirty="0">
                <a:solidFill>
                  <a:schemeClr val="tx1"/>
                </a:solidFill>
                <a:latin typeface="Avenir Next Condensed Demi Bold"/>
                <a:cs typeface="Avenir Next Condensed Demi Bold"/>
              </a:rPr>
              <a:t>Un buen diagnóstico es la base del éxito.</a:t>
            </a:r>
          </a:p>
        </p:txBody>
      </p:sp>
      <p:sp>
        <p:nvSpPr>
          <p:cNvPr id="13" name="Rectangle 12"/>
          <p:cNvSpPr/>
          <p:nvPr/>
        </p:nvSpPr>
        <p:spPr>
          <a:xfrm>
            <a:off x="1524000" y="2686050"/>
            <a:ext cx="6815138" cy="677863"/>
          </a:xfrm>
          <a:prstGeom prst="rect">
            <a:avLst/>
          </a:prstGeom>
          <a:solidFill>
            <a:srgbClr val="F9CD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84138" fontAlgn="auto">
              <a:spcBef>
                <a:spcPts val="0"/>
              </a:spcBef>
              <a:spcAft>
                <a:spcPts val="0"/>
              </a:spcAft>
              <a:defRPr/>
            </a:pPr>
            <a:r>
              <a:rPr lang="es-ES_tradnl" sz="2600" dirty="0">
                <a:solidFill>
                  <a:schemeClr val="tx1"/>
                </a:solidFill>
                <a:latin typeface="Avenir Next Condensed Demi Bold"/>
                <a:cs typeface="Avenir Next Condensed Demi Bold"/>
              </a:rPr>
              <a:t>Evalúa la gravedad para dirigir tu actuación.</a:t>
            </a:r>
          </a:p>
        </p:txBody>
      </p:sp>
      <p:sp>
        <p:nvSpPr>
          <p:cNvPr id="14" name="Rectangle 13"/>
          <p:cNvSpPr/>
          <p:nvPr/>
        </p:nvSpPr>
        <p:spPr>
          <a:xfrm>
            <a:off x="1524000" y="3613150"/>
            <a:ext cx="7137216" cy="677863"/>
          </a:xfrm>
          <a:prstGeom prst="rect">
            <a:avLst/>
          </a:prstGeom>
          <a:solidFill>
            <a:srgbClr val="F9CD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84138" fontAlgn="auto">
              <a:spcBef>
                <a:spcPts val="0"/>
              </a:spcBef>
              <a:spcAft>
                <a:spcPts val="0"/>
              </a:spcAft>
              <a:defRPr/>
            </a:pPr>
            <a:r>
              <a:rPr lang="es-ES_tradnl" sz="2600" dirty="0">
                <a:solidFill>
                  <a:schemeClr val="tx1"/>
                </a:solidFill>
                <a:latin typeface="Avenir Next Condensed Demi Bold"/>
                <a:cs typeface="Avenir Next Condensed Demi Bold"/>
              </a:rPr>
              <a:t>Monoterapia con β-lactámico es el estándar en la NAC.</a:t>
            </a:r>
          </a:p>
        </p:txBody>
      </p:sp>
      <p:sp>
        <p:nvSpPr>
          <p:cNvPr id="15" name="Rectangle 14"/>
          <p:cNvSpPr/>
          <p:nvPr/>
        </p:nvSpPr>
        <p:spPr>
          <a:xfrm>
            <a:off x="1524000" y="4514850"/>
            <a:ext cx="5630863" cy="677863"/>
          </a:xfrm>
          <a:prstGeom prst="rect">
            <a:avLst/>
          </a:prstGeom>
          <a:solidFill>
            <a:srgbClr val="F9CD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84138" fontAlgn="auto">
              <a:spcBef>
                <a:spcPts val="0"/>
              </a:spcBef>
              <a:spcAft>
                <a:spcPts val="0"/>
              </a:spcAft>
              <a:defRPr/>
            </a:pPr>
            <a:r>
              <a:rPr lang="es-ES_tradnl" sz="2600" dirty="0">
                <a:solidFill>
                  <a:schemeClr val="tx1"/>
                </a:solidFill>
                <a:latin typeface="Avenir Next Condensed Demi Bold"/>
                <a:cs typeface="Avenir Next Condensed Demi Bold"/>
              </a:rPr>
              <a:t>Trata 5 días vigilando la evolución.</a:t>
            </a:r>
          </a:p>
        </p:txBody>
      </p:sp>
      <p:sp>
        <p:nvSpPr>
          <p:cNvPr id="16" name="Rectangle 15"/>
          <p:cNvSpPr/>
          <p:nvPr/>
        </p:nvSpPr>
        <p:spPr>
          <a:xfrm>
            <a:off x="1524000" y="5429250"/>
            <a:ext cx="4690533" cy="677863"/>
          </a:xfrm>
          <a:prstGeom prst="rect">
            <a:avLst/>
          </a:prstGeom>
          <a:solidFill>
            <a:srgbClr val="F9CD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84138" fontAlgn="auto">
              <a:spcBef>
                <a:spcPts val="0"/>
              </a:spcBef>
              <a:spcAft>
                <a:spcPts val="0"/>
              </a:spcAft>
              <a:defRPr/>
            </a:pPr>
            <a:r>
              <a:rPr lang="es-ES_tradnl" sz="2600" dirty="0">
                <a:solidFill>
                  <a:schemeClr val="tx1"/>
                </a:solidFill>
                <a:latin typeface="Avenir Next Condensed Demi Bold"/>
                <a:cs typeface="Avenir Next Condensed Demi Bold"/>
              </a:rPr>
              <a:t>Protege de futuras infecciones.</a:t>
            </a:r>
          </a:p>
        </p:txBody>
      </p:sp>
      <p:sp>
        <p:nvSpPr>
          <p:cNvPr id="17" name="Text Box 4"/>
          <p:cNvSpPr txBox="1">
            <a:spLocks noChangeArrowheads="1"/>
          </p:cNvSpPr>
          <p:nvPr/>
        </p:nvSpPr>
        <p:spPr bwMode="auto">
          <a:xfrm>
            <a:off x="409581" y="692150"/>
            <a:ext cx="8465478"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fontAlgn="auto">
              <a:spcBef>
                <a:spcPct val="50000"/>
              </a:spcBef>
              <a:spcAft>
                <a:spcPts val="0"/>
              </a:spcAft>
              <a:defRPr/>
            </a:pPr>
            <a:r>
              <a:rPr lang="es-ES" sz="4000" b="1" dirty="0">
                <a:latin typeface="Avenir Next Condensed Demi Bold"/>
                <a:cs typeface="Avenir Next Condensed Demi Bold"/>
              </a:rPr>
              <a:t>Tratar infecciones respiratorias con 5 claves</a:t>
            </a:r>
            <a:r>
              <a:rPr lang="es-ES" sz="4000" b="1" dirty="0">
                <a:latin typeface="Avenir Next Condensed Demi Bold"/>
                <a:ea typeface="+mn-ea"/>
                <a:cs typeface="Avenir Next Condensed Demi Bold"/>
              </a:rPr>
              <a:t> </a:t>
            </a:r>
            <a:endParaRPr lang="es-ES" sz="3600" b="1" dirty="0">
              <a:latin typeface="Avenir Next Condensed Demi Bold"/>
              <a:ea typeface="+mn-ea"/>
              <a:cs typeface="Avenir Next Condensed Demi Bold"/>
            </a:endParaRPr>
          </a:p>
        </p:txBody>
      </p:sp>
      <p:sp>
        <p:nvSpPr>
          <p:cNvPr id="28" name="Text Box 4"/>
          <p:cNvSpPr txBox="1">
            <a:spLocks noChangeArrowheads="1"/>
          </p:cNvSpPr>
          <p:nvPr/>
        </p:nvSpPr>
        <p:spPr bwMode="auto">
          <a:xfrm>
            <a:off x="785813" y="1812925"/>
            <a:ext cx="7872412" cy="585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s-ES" sz="3200" b="1" dirty="0">
                <a:latin typeface="Avenir Next Condensed Demi Bold"/>
                <a:ea typeface="+mn-ea"/>
                <a:cs typeface="Avenir Next Condensed Demi Bold"/>
              </a:rPr>
              <a:t>1.</a:t>
            </a:r>
          </a:p>
        </p:txBody>
      </p:sp>
      <p:sp>
        <p:nvSpPr>
          <p:cNvPr id="29" name="Text Box 4"/>
          <p:cNvSpPr txBox="1">
            <a:spLocks noChangeArrowheads="1"/>
          </p:cNvSpPr>
          <p:nvPr/>
        </p:nvSpPr>
        <p:spPr bwMode="auto">
          <a:xfrm>
            <a:off x="788803" y="2757198"/>
            <a:ext cx="7872412" cy="585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s-ES" sz="3200" b="1" dirty="0">
                <a:latin typeface="Avenir Next Condensed Demi Bold"/>
                <a:cs typeface="Avenir Next Condensed Demi Bold"/>
              </a:rPr>
              <a:t>2</a:t>
            </a:r>
            <a:r>
              <a:rPr lang="es-ES" sz="3200" b="1" dirty="0">
                <a:latin typeface="Avenir Next Condensed Demi Bold"/>
                <a:ea typeface="+mn-ea"/>
                <a:cs typeface="Avenir Next Condensed Demi Bold"/>
              </a:rPr>
              <a:t>.</a:t>
            </a:r>
          </a:p>
        </p:txBody>
      </p:sp>
      <p:sp>
        <p:nvSpPr>
          <p:cNvPr id="32" name="Text Box 4"/>
          <p:cNvSpPr txBox="1">
            <a:spLocks noChangeArrowheads="1"/>
          </p:cNvSpPr>
          <p:nvPr/>
        </p:nvSpPr>
        <p:spPr bwMode="auto">
          <a:xfrm>
            <a:off x="785813" y="4606925"/>
            <a:ext cx="7872412" cy="585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s-ES" sz="3200" b="1" dirty="0">
                <a:latin typeface="Avenir Next Condensed Demi Bold"/>
                <a:ea typeface="+mn-ea"/>
                <a:cs typeface="Avenir Next Condensed Demi Bold"/>
              </a:rPr>
              <a:t>4.</a:t>
            </a:r>
          </a:p>
        </p:txBody>
      </p:sp>
      <p:sp>
        <p:nvSpPr>
          <p:cNvPr id="33" name="Text Box 4"/>
          <p:cNvSpPr txBox="1">
            <a:spLocks noChangeArrowheads="1"/>
          </p:cNvSpPr>
          <p:nvPr/>
        </p:nvSpPr>
        <p:spPr bwMode="auto">
          <a:xfrm>
            <a:off x="785813" y="5475288"/>
            <a:ext cx="5750454" cy="58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fontAlgn="auto">
              <a:spcBef>
                <a:spcPct val="50000"/>
              </a:spcBef>
              <a:spcAft>
                <a:spcPts val="0"/>
              </a:spcAft>
              <a:defRPr/>
            </a:pPr>
            <a:r>
              <a:rPr lang="es-ES" sz="3200" b="1" dirty="0">
                <a:latin typeface="Avenir Next Condensed Demi Bold"/>
                <a:ea typeface="+mn-ea"/>
                <a:cs typeface="Avenir Next Condensed Demi Bold"/>
              </a:rPr>
              <a:t>5.</a:t>
            </a:r>
          </a:p>
        </p:txBody>
      </p:sp>
      <p:sp>
        <p:nvSpPr>
          <p:cNvPr id="34" name="Text Box 4"/>
          <p:cNvSpPr txBox="1">
            <a:spLocks noChangeArrowheads="1"/>
          </p:cNvSpPr>
          <p:nvPr/>
        </p:nvSpPr>
        <p:spPr bwMode="auto">
          <a:xfrm>
            <a:off x="785813" y="3640138"/>
            <a:ext cx="7872412" cy="58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s-ES" sz="3200" b="1" dirty="0">
                <a:latin typeface="Avenir Next Condensed Demi Bold"/>
                <a:ea typeface="+mn-ea"/>
                <a:cs typeface="Avenir Next Condensed Demi Bold"/>
              </a:rPr>
              <a:t>3.</a:t>
            </a:r>
          </a:p>
        </p:txBody>
      </p:sp>
      <p:sp>
        <p:nvSpPr>
          <p:cNvPr id="21" name="Rectángulo 20"/>
          <p:cNvSpPr/>
          <p:nvPr/>
        </p:nvSpPr>
        <p:spPr>
          <a:xfrm>
            <a:off x="224118" y="1480164"/>
            <a:ext cx="8650941" cy="3865745"/>
          </a:xfrm>
          <a:prstGeom prst="rect">
            <a:avLst/>
          </a:prstGeom>
          <a:solidFill>
            <a:srgbClr val="FFFFFF">
              <a:alpha val="64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234106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5361" name="Group 7"/>
          <p:cNvGrpSpPr>
            <a:grpSpLocks/>
          </p:cNvGrpSpPr>
          <p:nvPr/>
        </p:nvGrpSpPr>
        <p:grpSpPr bwMode="auto">
          <a:xfrm flipV="1">
            <a:off x="-3094038" y="-33338"/>
            <a:ext cx="13604876" cy="11768138"/>
            <a:chOff x="-990805" y="-4910670"/>
            <a:chExt cx="13606140" cy="11768670"/>
          </a:xfrm>
        </p:grpSpPr>
        <p:sp>
          <p:nvSpPr>
            <p:cNvPr id="10" name="Rectangle 9"/>
            <p:cNvSpPr/>
            <p:nvPr/>
          </p:nvSpPr>
          <p:spPr>
            <a:xfrm>
              <a:off x="-990805" y="-311"/>
              <a:ext cx="6858638" cy="6858311"/>
            </a:xfrm>
            <a:prstGeom prst="rect">
              <a:avLst/>
            </a:prstGeom>
            <a:solidFill>
              <a:srgbClr val="F9D134">
                <a:alpha val="24000"/>
              </a:srgbClr>
            </a:solidFill>
            <a:ln>
              <a:solidFill>
                <a:srgbClr val="FFF86E"/>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11" name="Oval 10"/>
            <p:cNvSpPr/>
            <p:nvPr/>
          </p:nvSpPr>
          <p:spPr>
            <a:xfrm>
              <a:off x="-106485" y="-4910670"/>
              <a:ext cx="12721820" cy="1176867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grpSp>
      <p:sp>
        <p:nvSpPr>
          <p:cNvPr id="13" name="Text Box 4"/>
          <p:cNvSpPr txBox="1">
            <a:spLocks noChangeArrowheads="1"/>
          </p:cNvSpPr>
          <p:nvPr/>
        </p:nvSpPr>
        <p:spPr bwMode="auto">
          <a:xfrm>
            <a:off x="314325" y="309563"/>
            <a:ext cx="7872413" cy="523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s-ES" sz="2800" b="1" dirty="0">
                <a:latin typeface="Avenir Next Condensed Demi Bold"/>
                <a:ea typeface="+mn-ea"/>
                <a:cs typeface="Avenir Next Condensed Demi Bold"/>
              </a:rPr>
              <a:t>La amenaza de las resistencias bacterianas</a:t>
            </a:r>
          </a:p>
        </p:txBody>
      </p:sp>
      <p:pic>
        <p:nvPicPr>
          <p:cNvPr id="15363" name="Picture 16" descr="Captura de pantalla 2017-10-04 a las 19.4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984250"/>
            <a:ext cx="6657975" cy="5365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Rectangle 17"/>
          <p:cNvSpPr/>
          <p:nvPr/>
        </p:nvSpPr>
        <p:spPr>
          <a:xfrm>
            <a:off x="279400" y="4686300"/>
            <a:ext cx="3063875" cy="811213"/>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84138" algn="ctr" fontAlgn="auto">
              <a:spcBef>
                <a:spcPts val="0"/>
              </a:spcBef>
              <a:spcAft>
                <a:spcPts val="0"/>
              </a:spcAft>
              <a:defRPr/>
            </a:pPr>
            <a:r>
              <a:rPr lang="es-ES_tradnl" sz="2000" dirty="0">
                <a:latin typeface="Avenir Next Condensed Demi Bold"/>
                <a:cs typeface="Avenir Next Condensed Demi Bold"/>
              </a:rPr>
              <a:t>Para 2050, se estiman</a:t>
            </a:r>
          </a:p>
          <a:p>
            <a:pPr marL="84138" algn="ctr" fontAlgn="auto">
              <a:spcBef>
                <a:spcPts val="0"/>
              </a:spcBef>
              <a:spcAft>
                <a:spcPts val="0"/>
              </a:spcAft>
              <a:defRPr/>
            </a:pPr>
            <a:r>
              <a:rPr lang="es-ES_tradnl" sz="2000" dirty="0">
                <a:latin typeface="Avenir Next Condensed Demi Bold"/>
                <a:cs typeface="Avenir Next Condensed Demi Bold"/>
              </a:rPr>
              <a:t>10 millones de muertes/año</a:t>
            </a:r>
          </a:p>
        </p:txBody>
      </p:sp>
      <p:sp>
        <p:nvSpPr>
          <p:cNvPr id="14" name="Rectangle 13"/>
          <p:cNvSpPr/>
          <p:nvPr/>
        </p:nvSpPr>
        <p:spPr>
          <a:xfrm>
            <a:off x="279400" y="3756025"/>
            <a:ext cx="3063875" cy="7778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84138" algn="ctr" fontAlgn="auto">
              <a:spcBef>
                <a:spcPts val="0"/>
              </a:spcBef>
              <a:spcAft>
                <a:spcPts val="0"/>
              </a:spcAft>
              <a:defRPr/>
            </a:pPr>
            <a:r>
              <a:rPr lang="es-ES_tradnl" sz="2000" dirty="0">
                <a:latin typeface="Avenir Next Condensed Demi Bold"/>
                <a:cs typeface="Avenir Next Condensed Demi Bold"/>
              </a:rPr>
              <a:t>700.000 muertes/año por bacterias MDR</a:t>
            </a:r>
          </a:p>
        </p:txBody>
      </p:sp>
      <p:sp>
        <p:nvSpPr>
          <p:cNvPr id="19" name="Rectangle 18"/>
          <p:cNvSpPr/>
          <p:nvPr/>
        </p:nvSpPr>
        <p:spPr>
          <a:xfrm>
            <a:off x="279400" y="5649913"/>
            <a:ext cx="3063875" cy="81121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84138" algn="ctr" fontAlgn="auto">
              <a:spcBef>
                <a:spcPts val="0"/>
              </a:spcBef>
              <a:spcAft>
                <a:spcPts val="0"/>
              </a:spcAft>
              <a:defRPr/>
            </a:pPr>
            <a:r>
              <a:rPr lang="es-ES_tradnl" sz="2000" dirty="0">
                <a:latin typeface="Avenir Next Condensed Demi Bold"/>
                <a:cs typeface="Avenir Next Condensed Demi Bold"/>
              </a:rPr>
              <a:t>Ponen en riesgo el avance de la Medicina moderna</a:t>
            </a:r>
          </a:p>
        </p:txBody>
      </p:sp>
      <p:sp>
        <p:nvSpPr>
          <p:cNvPr id="15367" name="Rectangle 25"/>
          <p:cNvSpPr>
            <a:spLocks noChangeArrowheads="1"/>
          </p:cNvSpPr>
          <p:nvPr/>
        </p:nvSpPr>
        <p:spPr bwMode="auto">
          <a:xfrm>
            <a:off x="5467350" y="6475413"/>
            <a:ext cx="35258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r"/>
            <a:r>
              <a:rPr lang="en-US" sz="1400">
                <a:solidFill>
                  <a:srgbClr val="C0504D"/>
                </a:solidFill>
                <a:latin typeface="Avenir Next Condensed Demi Bold" charset="0"/>
                <a:cs typeface="Avenir Next Condensed Demi Bold" charset="0"/>
              </a:rPr>
              <a:t>2016 Review in Antimicrobial Resistance, O’Neil.</a:t>
            </a:r>
          </a:p>
        </p:txBody>
      </p:sp>
    </p:spTree>
    <p:extLst>
      <p:ext uri="{BB962C8B-B14F-4D97-AF65-F5344CB8AC3E}">
        <p14:creationId xmlns:p14="http://schemas.microsoft.com/office/powerpoint/2010/main" val="1292874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1548672" y="2136592"/>
            <a:ext cx="6075810" cy="4108821"/>
          </a:xfrm>
          <a:prstGeom prst="rect">
            <a:avLst/>
          </a:prstGeom>
          <a:ln w="28575" cmpd="sng">
            <a:solidFill>
              <a:schemeClr val="tx1"/>
            </a:solidFill>
          </a:ln>
        </p:spPr>
      </p:pic>
      <p:sp>
        <p:nvSpPr>
          <p:cNvPr id="8" name="CuadroTexto 7"/>
          <p:cNvSpPr txBox="1"/>
          <p:nvPr/>
        </p:nvSpPr>
        <p:spPr>
          <a:xfrm>
            <a:off x="6574118" y="6409765"/>
            <a:ext cx="2112682" cy="369332"/>
          </a:xfrm>
          <a:prstGeom prst="rect">
            <a:avLst/>
          </a:prstGeom>
          <a:noFill/>
        </p:spPr>
        <p:txBody>
          <a:bodyPr wrap="square" rtlCol="0">
            <a:spAutoFit/>
          </a:bodyPr>
          <a:lstStyle/>
          <a:p>
            <a:pPr algn="r"/>
            <a:r>
              <a:rPr lang="es-ES" dirty="0" err="1"/>
              <a:t>Kwong</a:t>
            </a:r>
            <a:r>
              <a:rPr lang="es-ES" dirty="0"/>
              <a:t> CID 2009</a:t>
            </a:r>
          </a:p>
        </p:txBody>
      </p:sp>
      <p:sp>
        <p:nvSpPr>
          <p:cNvPr id="9" name="AutoShape 6"/>
          <p:cNvSpPr>
            <a:spLocks noChangeArrowheads="1"/>
          </p:cNvSpPr>
          <p:nvPr/>
        </p:nvSpPr>
        <p:spPr bwMode="auto">
          <a:xfrm>
            <a:off x="263525" y="435253"/>
            <a:ext cx="8493125" cy="1268038"/>
          </a:xfrm>
          <a:prstGeom prst="roundRect">
            <a:avLst>
              <a:gd name="adj" fmla="val 16667"/>
            </a:avLst>
          </a:prstGeom>
          <a:solidFill>
            <a:srgbClr val="FFCC66"/>
          </a:solidFill>
          <a:ln>
            <a:solidFill>
              <a:srgbClr val="FFCC33"/>
            </a:solidFill>
            <a:headEnd/>
            <a:tailEnd/>
          </a:ln>
          <a:extLst/>
        </p:spPr>
        <p:style>
          <a:lnRef idx="2">
            <a:schemeClr val="accent2">
              <a:shade val="50000"/>
            </a:schemeClr>
          </a:lnRef>
          <a:fillRef idx="1">
            <a:schemeClr val="accent2"/>
          </a:fillRef>
          <a:effectRef idx="0">
            <a:schemeClr val="accent2"/>
          </a:effectRef>
          <a:fontRef idx="minor">
            <a:schemeClr val="lt1"/>
          </a:fontRef>
        </p:style>
        <p:txBody>
          <a:bodyPr lIns="90000" tIns="45000" rIns="90000" bIns="45000" anchor="ctr"/>
          <a:lstStyle/>
          <a:p>
            <a:pPr algn="ctr" fontAlgn="auto">
              <a:lnSpc>
                <a:spcPct val="110000"/>
              </a:lnSpc>
              <a:spcBef>
                <a:spcPts val="0"/>
              </a:spcBef>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s-ES" sz="2400" dirty="0">
                <a:solidFill>
                  <a:srgbClr val="000000"/>
                </a:solidFill>
                <a:latin typeface="Arial"/>
                <a:cs typeface="Arial"/>
              </a:rPr>
              <a:t>La </a:t>
            </a:r>
            <a:r>
              <a:rPr lang="es-ES" sz="2400" b="1" dirty="0">
                <a:solidFill>
                  <a:srgbClr val="000000"/>
                </a:solidFill>
                <a:latin typeface="Arial"/>
                <a:cs typeface="Arial"/>
              </a:rPr>
              <a:t>vacuna de la gripe </a:t>
            </a:r>
            <a:r>
              <a:rPr lang="es-ES" sz="2400" dirty="0">
                <a:solidFill>
                  <a:srgbClr val="000000"/>
                </a:solidFill>
                <a:latin typeface="Arial"/>
                <a:cs typeface="Arial"/>
              </a:rPr>
              <a:t>reduce el número de prescripciones de antibioterapia para infecciones respiratorias en AP</a:t>
            </a:r>
          </a:p>
        </p:txBody>
      </p:sp>
    </p:spTree>
    <p:extLst>
      <p:ext uri="{BB962C8B-B14F-4D97-AF65-F5344CB8AC3E}">
        <p14:creationId xmlns:p14="http://schemas.microsoft.com/office/powerpoint/2010/main" val="3673961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6"/>
          <p:cNvSpPr>
            <a:spLocks noChangeArrowheads="1"/>
          </p:cNvSpPr>
          <p:nvPr/>
        </p:nvSpPr>
        <p:spPr bwMode="auto">
          <a:xfrm>
            <a:off x="263525" y="435253"/>
            <a:ext cx="8493125" cy="1268038"/>
          </a:xfrm>
          <a:prstGeom prst="roundRect">
            <a:avLst>
              <a:gd name="adj" fmla="val 16667"/>
            </a:avLst>
          </a:prstGeom>
          <a:solidFill>
            <a:srgbClr val="FFCC66"/>
          </a:solidFill>
          <a:ln>
            <a:solidFill>
              <a:srgbClr val="FFCC33"/>
            </a:solidFill>
            <a:headEnd/>
            <a:tailEnd/>
          </a:ln>
          <a:extLst/>
        </p:spPr>
        <p:style>
          <a:lnRef idx="2">
            <a:schemeClr val="accent2">
              <a:shade val="50000"/>
            </a:schemeClr>
          </a:lnRef>
          <a:fillRef idx="1">
            <a:schemeClr val="accent2"/>
          </a:fillRef>
          <a:effectRef idx="0">
            <a:schemeClr val="accent2"/>
          </a:effectRef>
          <a:fontRef idx="minor">
            <a:schemeClr val="lt1"/>
          </a:fontRef>
        </p:style>
        <p:txBody>
          <a:bodyPr lIns="90000" tIns="45000" rIns="90000" bIns="45000" anchor="ctr"/>
          <a:lstStyle/>
          <a:p>
            <a:pPr algn="ctr" fontAlgn="auto">
              <a:lnSpc>
                <a:spcPct val="110000"/>
              </a:lnSpc>
              <a:spcBef>
                <a:spcPts val="0"/>
              </a:spcBef>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s-ES" sz="2400" dirty="0">
                <a:solidFill>
                  <a:srgbClr val="000000"/>
                </a:solidFill>
                <a:latin typeface="Arial"/>
                <a:cs typeface="Arial"/>
              </a:rPr>
              <a:t>La </a:t>
            </a:r>
            <a:r>
              <a:rPr lang="es-ES" sz="2400" b="1" dirty="0">
                <a:solidFill>
                  <a:srgbClr val="000000"/>
                </a:solidFill>
                <a:latin typeface="Arial"/>
                <a:cs typeface="Arial"/>
              </a:rPr>
              <a:t>vacuna de la gripe </a:t>
            </a:r>
            <a:r>
              <a:rPr lang="es-ES" sz="2400" dirty="0">
                <a:solidFill>
                  <a:srgbClr val="000000"/>
                </a:solidFill>
                <a:latin typeface="Arial"/>
                <a:cs typeface="Arial"/>
              </a:rPr>
              <a:t>reduce el número de prescripciones de antibioterapia para infecciones respiratorias en AP</a:t>
            </a:r>
          </a:p>
        </p:txBody>
      </p:sp>
      <p:pic>
        <p:nvPicPr>
          <p:cNvPr id="2" name="Imagen 1"/>
          <p:cNvPicPr>
            <a:picLocks noChangeAspect="1"/>
          </p:cNvPicPr>
          <p:nvPr/>
        </p:nvPicPr>
        <p:blipFill>
          <a:blip r:embed="rId3"/>
          <a:stretch>
            <a:fillRect/>
          </a:stretch>
        </p:blipFill>
        <p:spPr>
          <a:xfrm>
            <a:off x="263525" y="2383362"/>
            <a:ext cx="2514600" cy="1917700"/>
          </a:xfrm>
          <a:prstGeom prst="rect">
            <a:avLst/>
          </a:prstGeom>
        </p:spPr>
      </p:pic>
      <p:pic>
        <p:nvPicPr>
          <p:cNvPr id="3" name="Imagen 2"/>
          <p:cNvPicPr>
            <a:picLocks noChangeAspect="1"/>
          </p:cNvPicPr>
          <p:nvPr/>
        </p:nvPicPr>
        <p:blipFill>
          <a:blip r:embed="rId4"/>
          <a:stretch>
            <a:fillRect/>
          </a:stretch>
        </p:blipFill>
        <p:spPr>
          <a:xfrm>
            <a:off x="3052234" y="2319862"/>
            <a:ext cx="2565400" cy="1981200"/>
          </a:xfrm>
          <a:prstGeom prst="rect">
            <a:avLst/>
          </a:prstGeom>
        </p:spPr>
      </p:pic>
      <p:pic>
        <p:nvPicPr>
          <p:cNvPr id="4" name="Imagen 3"/>
          <p:cNvPicPr>
            <a:picLocks noChangeAspect="1"/>
          </p:cNvPicPr>
          <p:nvPr/>
        </p:nvPicPr>
        <p:blipFill>
          <a:blip r:embed="rId5"/>
          <a:stretch>
            <a:fillRect/>
          </a:stretch>
        </p:blipFill>
        <p:spPr>
          <a:xfrm>
            <a:off x="5871634" y="2345262"/>
            <a:ext cx="2565400" cy="1955800"/>
          </a:xfrm>
          <a:prstGeom prst="rect">
            <a:avLst/>
          </a:prstGeom>
        </p:spPr>
      </p:pic>
      <p:sp>
        <p:nvSpPr>
          <p:cNvPr id="5" name="CuadroTexto 4"/>
          <p:cNvSpPr txBox="1"/>
          <p:nvPr/>
        </p:nvSpPr>
        <p:spPr>
          <a:xfrm>
            <a:off x="457200" y="4885901"/>
            <a:ext cx="7738533" cy="830997"/>
          </a:xfrm>
          <a:prstGeom prst="rect">
            <a:avLst/>
          </a:prstGeom>
          <a:noFill/>
        </p:spPr>
        <p:txBody>
          <a:bodyPr wrap="square" rtlCol="0">
            <a:spAutoFit/>
          </a:bodyPr>
          <a:lstStyle/>
          <a:p>
            <a:pPr marL="285750" indent="-285750">
              <a:buFont typeface="Wingdings" charset="2"/>
              <a:buChar char="ü"/>
            </a:pPr>
            <a:r>
              <a:rPr lang="es-ES" sz="2400" dirty="0"/>
              <a:t>Profesionales sanitarios </a:t>
            </a:r>
          </a:p>
          <a:p>
            <a:pPr marL="285750" indent="-285750">
              <a:buFont typeface="Wingdings" charset="2"/>
              <a:buChar char="ü"/>
            </a:pPr>
            <a:r>
              <a:rPr lang="es-ES" sz="2400" dirty="0"/>
              <a:t>Personas en contacto estrecho con pacientes de riesgo</a:t>
            </a:r>
          </a:p>
        </p:txBody>
      </p:sp>
      <p:pic>
        <p:nvPicPr>
          <p:cNvPr id="6" name="Imagen 5"/>
          <p:cNvPicPr>
            <a:picLocks noChangeAspect="1"/>
          </p:cNvPicPr>
          <p:nvPr/>
        </p:nvPicPr>
        <p:blipFill>
          <a:blip r:embed="rId6"/>
          <a:stretch>
            <a:fillRect/>
          </a:stretch>
        </p:blipFill>
        <p:spPr>
          <a:xfrm>
            <a:off x="7979834" y="5869295"/>
            <a:ext cx="914400" cy="774700"/>
          </a:xfrm>
          <a:prstGeom prst="rect">
            <a:avLst/>
          </a:prstGeom>
        </p:spPr>
      </p:pic>
    </p:spTree>
    <p:extLst>
      <p:ext uri="{BB962C8B-B14F-4D97-AF65-F5344CB8AC3E}">
        <p14:creationId xmlns:p14="http://schemas.microsoft.com/office/powerpoint/2010/main" val="4042683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a:spLocks noChangeArrowheads="1"/>
          </p:cNvSpPr>
          <p:nvPr/>
        </p:nvSpPr>
        <p:spPr bwMode="auto">
          <a:xfrm>
            <a:off x="263525" y="435253"/>
            <a:ext cx="8493125" cy="1268038"/>
          </a:xfrm>
          <a:prstGeom prst="roundRect">
            <a:avLst>
              <a:gd name="adj" fmla="val 16667"/>
            </a:avLst>
          </a:prstGeom>
          <a:solidFill>
            <a:srgbClr val="FFCC66"/>
          </a:solidFill>
          <a:ln>
            <a:solidFill>
              <a:srgbClr val="FFCC33"/>
            </a:solidFill>
            <a:headEnd/>
            <a:tailEnd/>
          </a:ln>
          <a:extLst/>
        </p:spPr>
        <p:style>
          <a:lnRef idx="2">
            <a:schemeClr val="accent2">
              <a:shade val="50000"/>
            </a:schemeClr>
          </a:lnRef>
          <a:fillRef idx="1">
            <a:schemeClr val="accent2"/>
          </a:fillRef>
          <a:effectRef idx="0">
            <a:schemeClr val="accent2"/>
          </a:effectRef>
          <a:fontRef idx="minor">
            <a:schemeClr val="lt1"/>
          </a:fontRef>
        </p:style>
        <p:txBody>
          <a:bodyPr lIns="90000" tIns="45000" rIns="90000" bIns="45000" anchor="ctr"/>
          <a:lstStyle/>
          <a:p>
            <a:pPr algn="ctr" fontAlgn="auto">
              <a:lnSpc>
                <a:spcPct val="110000"/>
              </a:lnSpc>
              <a:spcBef>
                <a:spcPts val="0"/>
              </a:spcBef>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s-ES" sz="2800" dirty="0">
                <a:solidFill>
                  <a:srgbClr val="000000"/>
                </a:solidFill>
                <a:latin typeface="Arial"/>
                <a:cs typeface="Arial"/>
              </a:rPr>
              <a:t>Pacientes en los que se recomienda la vacunación frente al </a:t>
            </a:r>
            <a:r>
              <a:rPr lang="es-ES" sz="2800" b="1" dirty="0">
                <a:solidFill>
                  <a:srgbClr val="000000"/>
                </a:solidFill>
                <a:latin typeface="Arial"/>
                <a:cs typeface="Arial"/>
              </a:rPr>
              <a:t>neumococo</a:t>
            </a:r>
          </a:p>
        </p:txBody>
      </p:sp>
      <p:sp>
        <p:nvSpPr>
          <p:cNvPr id="7" name="Rectángulo 6"/>
          <p:cNvSpPr/>
          <p:nvPr/>
        </p:nvSpPr>
        <p:spPr>
          <a:xfrm>
            <a:off x="263525" y="2126817"/>
            <a:ext cx="8493125" cy="3471720"/>
          </a:xfrm>
          <a:prstGeom prst="rect">
            <a:avLst/>
          </a:prstGeom>
        </p:spPr>
        <p:txBody>
          <a:bodyPr wrap="square">
            <a:spAutoFit/>
          </a:bodyPr>
          <a:lstStyle/>
          <a:p>
            <a:pPr marL="285750" indent="-285750">
              <a:lnSpc>
                <a:spcPct val="110000"/>
              </a:lnSpc>
              <a:buFont typeface="Wingdings" charset="2"/>
              <a:buChar char="ü"/>
            </a:pPr>
            <a:r>
              <a:rPr lang="es-ES_tradnl" sz="2400" b="1" dirty="0"/>
              <a:t>Enfermedades crónicas</a:t>
            </a:r>
            <a:r>
              <a:rPr lang="es-ES_tradnl" sz="2400" dirty="0"/>
              <a:t> </a:t>
            </a:r>
            <a:r>
              <a:rPr lang="es-ES_tradnl" sz="2000" dirty="0"/>
              <a:t>(cardiovasculares, respiratorias, diabetes mellitus, alcoholismo, cirrosis).</a:t>
            </a:r>
          </a:p>
          <a:p>
            <a:pPr marL="285750" indent="-285750">
              <a:lnSpc>
                <a:spcPct val="110000"/>
              </a:lnSpc>
              <a:buFont typeface="Wingdings" charset="2"/>
              <a:buChar char="ü"/>
            </a:pPr>
            <a:r>
              <a:rPr lang="es-ES_tradnl" sz="2400" b="1" dirty="0"/>
              <a:t>Inmunocomprometidos</a:t>
            </a:r>
            <a:r>
              <a:rPr lang="es-ES_tradnl" sz="2400" dirty="0"/>
              <a:t>: </a:t>
            </a:r>
            <a:r>
              <a:rPr lang="es-ES_tradnl" sz="2000" dirty="0" err="1"/>
              <a:t>asplenia</a:t>
            </a:r>
            <a:r>
              <a:rPr lang="es-ES_tradnl" sz="2000" dirty="0"/>
              <a:t> anatómica o funcional (incluyendo pacientes a </a:t>
            </a:r>
            <a:r>
              <a:rPr lang="es-ES_tradnl" sz="2000" dirty="0" err="1"/>
              <a:t>esplenectomizar</a:t>
            </a:r>
            <a:r>
              <a:rPr lang="es-ES_tradnl" sz="2000" dirty="0"/>
              <a:t>), anemia falciforme, neoplasias hematológicas, insuficiencia renal crónica, síndrome nefrótico, tratamiento inmunosupresor, inmunodeficiencias.</a:t>
            </a:r>
            <a:endParaRPr lang="es-ES_tradnl" sz="2400" dirty="0"/>
          </a:p>
          <a:p>
            <a:pPr marL="285750" indent="-285750">
              <a:lnSpc>
                <a:spcPct val="110000"/>
              </a:lnSpc>
              <a:buFont typeface="Wingdings" charset="2"/>
              <a:buChar char="ü"/>
            </a:pPr>
            <a:r>
              <a:rPr lang="es-ES_tradnl" sz="2400" b="1" dirty="0"/>
              <a:t>Infección por VIH</a:t>
            </a:r>
            <a:r>
              <a:rPr lang="es-ES_tradnl" sz="2400" dirty="0"/>
              <a:t> asintomáticos o sintomáticos.</a:t>
            </a:r>
          </a:p>
          <a:p>
            <a:pPr marL="285750" indent="-285750">
              <a:lnSpc>
                <a:spcPct val="110000"/>
              </a:lnSpc>
              <a:buFont typeface="Wingdings" charset="2"/>
              <a:buChar char="ü"/>
            </a:pPr>
            <a:r>
              <a:rPr lang="es-ES_tradnl" sz="2400" b="1" dirty="0"/>
              <a:t>Mayores de 64 años residentes en instituciones.</a:t>
            </a:r>
          </a:p>
          <a:p>
            <a:pPr marL="285750" indent="-285750">
              <a:lnSpc>
                <a:spcPct val="110000"/>
              </a:lnSpc>
              <a:buFont typeface="Wingdings" charset="2"/>
              <a:buChar char="ü"/>
            </a:pPr>
            <a:r>
              <a:rPr lang="es-ES_tradnl" sz="2400" dirty="0"/>
              <a:t>Personas con </a:t>
            </a:r>
            <a:r>
              <a:rPr lang="es-ES_tradnl" sz="2400" b="1" dirty="0"/>
              <a:t>implante coclear</a:t>
            </a:r>
            <a:r>
              <a:rPr lang="es-ES_tradnl" sz="2400" dirty="0"/>
              <a:t> o que van a recibir uno.</a:t>
            </a:r>
            <a:endParaRPr lang="es-ES" sz="2400" dirty="0"/>
          </a:p>
        </p:txBody>
      </p:sp>
      <p:pic>
        <p:nvPicPr>
          <p:cNvPr id="8" name="Imagen 7"/>
          <p:cNvPicPr>
            <a:picLocks noChangeAspect="1"/>
          </p:cNvPicPr>
          <p:nvPr/>
        </p:nvPicPr>
        <p:blipFill>
          <a:blip r:embed="rId2"/>
          <a:stretch>
            <a:fillRect/>
          </a:stretch>
        </p:blipFill>
        <p:spPr>
          <a:xfrm>
            <a:off x="7979834" y="5869295"/>
            <a:ext cx="914400" cy="774700"/>
          </a:xfrm>
          <a:prstGeom prst="rect">
            <a:avLst/>
          </a:prstGeom>
        </p:spPr>
      </p:pic>
    </p:spTree>
    <p:extLst>
      <p:ext uri="{BB962C8B-B14F-4D97-AF65-F5344CB8AC3E}">
        <p14:creationId xmlns:p14="http://schemas.microsoft.com/office/powerpoint/2010/main" val="183954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244600" y="762000"/>
            <a:ext cx="6540500" cy="4230947"/>
          </a:xfrm>
          <a:prstGeom prst="rect">
            <a:avLst/>
          </a:prstGeom>
        </p:spPr>
      </p:pic>
      <p:sp>
        <p:nvSpPr>
          <p:cNvPr id="5" name="CuadroTexto 4"/>
          <p:cNvSpPr txBox="1"/>
          <p:nvPr/>
        </p:nvSpPr>
        <p:spPr>
          <a:xfrm>
            <a:off x="1620416" y="5649914"/>
            <a:ext cx="5843528" cy="523220"/>
          </a:xfrm>
          <a:prstGeom prst="rect">
            <a:avLst/>
          </a:prstGeom>
          <a:noFill/>
        </p:spPr>
        <p:txBody>
          <a:bodyPr wrap="square" rtlCol="0">
            <a:spAutoFit/>
          </a:bodyPr>
          <a:lstStyle/>
          <a:p>
            <a:pPr algn="ctr"/>
            <a:r>
              <a:rPr lang="es-ES" sz="2800" b="1" dirty="0"/>
              <a:t>GRACIAS POR VUESTRA ATENCIÓN</a:t>
            </a:r>
          </a:p>
        </p:txBody>
      </p:sp>
    </p:spTree>
    <p:extLst>
      <p:ext uri="{BB962C8B-B14F-4D97-AF65-F5344CB8AC3E}">
        <p14:creationId xmlns:p14="http://schemas.microsoft.com/office/powerpoint/2010/main" val="1733799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rot="21005137">
            <a:off x="595313" y="5451475"/>
            <a:ext cx="1279525" cy="614363"/>
          </a:xfrm>
          <a:prstGeom prst="rect">
            <a:avLst/>
          </a:prstGeom>
          <a:solidFill>
            <a:srgbClr val="F9D13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24" name="Rectangle 23"/>
          <p:cNvSpPr/>
          <p:nvPr/>
        </p:nvSpPr>
        <p:spPr>
          <a:xfrm rot="21005137">
            <a:off x="595313" y="4583113"/>
            <a:ext cx="1279525" cy="614362"/>
          </a:xfrm>
          <a:prstGeom prst="rect">
            <a:avLst/>
          </a:prstGeom>
          <a:solidFill>
            <a:srgbClr val="F9D13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22" name="Rectangle 21"/>
          <p:cNvSpPr/>
          <p:nvPr/>
        </p:nvSpPr>
        <p:spPr>
          <a:xfrm rot="21005137">
            <a:off x="595313" y="3616325"/>
            <a:ext cx="1279525" cy="612775"/>
          </a:xfrm>
          <a:prstGeom prst="rect">
            <a:avLst/>
          </a:prstGeom>
          <a:solidFill>
            <a:srgbClr val="F9D13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19" name="Rectangle 18"/>
          <p:cNvSpPr/>
          <p:nvPr/>
        </p:nvSpPr>
        <p:spPr>
          <a:xfrm rot="21005137">
            <a:off x="595313" y="1789113"/>
            <a:ext cx="1279525" cy="614362"/>
          </a:xfrm>
          <a:prstGeom prst="rect">
            <a:avLst/>
          </a:prstGeom>
          <a:solidFill>
            <a:srgbClr val="F9D13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20" name="Rectangle 19"/>
          <p:cNvSpPr/>
          <p:nvPr/>
        </p:nvSpPr>
        <p:spPr>
          <a:xfrm rot="21005137">
            <a:off x="595313" y="2746375"/>
            <a:ext cx="1279525" cy="612775"/>
          </a:xfrm>
          <a:prstGeom prst="rect">
            <a:avLst/>
          </a:prstGeom>
          <a:solidFill>
            <a:srgbClr val="F9D13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3" name="Rectangle 2"/>
          <p:cNvSpPr/>
          <p:nvPr/>
        </p:nvSpPr>
        <p:spPr>
          <a:xfrm>
            <a:off x="1524000" y="1789113"/>
            <a:ext cx="6602413" cy="676275"/>
          </a:xfrm>
          <a:prstGeom prst="rect">
            <a:avLst/>
          </a:prstGeom>
          <a:solidFill>
            <a:srgbClr val="F9CD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84138" fontAlgn="auto">
              <a:spcBef>
                <a:spcPts val="0"/>
              </a:spcBef>
              <a:spcAft>
                <a:spcPts val="0"/>
              </a:spcAft>
              <a:defRPr/>
            </a:pPr>
            <a:r>
              <a:rPr lang="es-ES_tradnl" sz="2600" dirty="0">
                <a:solidFill>
                  <a:schemeClr val="tx1"/>
                </a:solidFill>
                <a:latin typeface="Avenir Next Condensed Demi Bold"/>
                <a:cs typeface="Avenir Next Condensed Demi Bold"/>
              </a:rPr>
              <a:t>Un buen diagnóstico es la base del éxito.</a:t>
            </a:r>
          </a:p>
        </p:txBody>
      </p:sp>
      <p:sp>
        <p:nvSpPr>
          <p:cNvPr id="13" name="Rectangle 12"/>
          <p:cNvSpPr/>
          <p:nvPr/>
        </p:nvSpPr>
        <p:spPr>
          <a:xfrm>
            <a:off x="1524000" y="2686050"/>
            <a:ext cx="6815138" cy="677863"/>
          </a:xfrm>
          <a:prstGeom prst="rect">
            <a:avLst/>
          </a:prstGeom>
          <a:solidFill>
            <a:srgbClr val="F9CD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84138" fontAlgn="auto">
              <a:spcBef>
                <a:spcPts val="0"/>
              </a:spcBef>
              <a:spcAft>
                <a:spcPts val="0"/>
              </a:spcAft>
              <a:defRPr/>
            </a:pPr>
            <a:r>
              <a:rPr lang="es-ES_tradnl" sz="2600" dirty="0">
                <a:solidFill>
                  <a:schemeClr val="tx1"/>
                </a:solidFill>
                <a:latin typeface="Avenir Next Condensed Demi Bold"/>
                <a:cs typeface="Avenir Next Condensed Demi Bold"/>
              </a:rPr>
              <a:t>Evalúa la gravedad para dirigir tu actuación.</a:t>
            </a:r>
          </a:p>
        </p:txBody>
      </p:sp>
      <p:sp>
        <p:nvSpPr>
          <p:cNvPr id="14" name="Rectangle 13"/>
          <p:cNvSpPr/>
          <p:nvPr/>
        </p:nvSpPr>
        <p:spPr>
          <a:xfrm>
            <a:off x="1524000" y="3613150"/>
            <a:ext cx="7137216" cy="677863"/>
          </a:xfrm>
          <a:prstGeom prst="rect">
            <a:avLst/>
          </a:prstGeom>
          <a:solidFill>
            <a:srgbClr val="F9CD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84138" fontAlgn="auto">
              <a:spcBef>
                <a:spcPts val="0"/>
              </a:spcBef>
              <a:spcAft>
                <a:spcPts val="0"/>
              </a:spcAft>
              <a:defRPr/>
            </a:pPr>
            <a:r>
              <a:rPr lang="es-ES_tradnl" sz="2600" dirty="0">
                <a:solidFill>
                  <a:schemeClr val="tx1"/>
                </a:solidFill>
                <a:latin typeface="Avenir Next Condensed Demi Bold"/>
                <a:cs typeface="Avenir Next Condensed Demi Bold"/>
              </a:rPr>
              <a:t>Monoterapia con β-lactámico es el estándar en la NAC.</a:t>
            </a:r>
          </a:p>
        </p:txBody>
      </p:sp>
      <p:sp>
        <p:nvSpPr>
          <p:cNvPr id="15" name="Rectangle 14"/>
          <p:cNvSpPr/>
          <p:nvPr/>
        </p:nvSpPr>
        <p:spPr>
          <a:xfrm>
            <a:off x="1524000" y="4514850"/>
            <a:ext cx="5630863" cy="677863"/>
          </a:xfrm>
          <a:prstGeom prst="rect">
            <a:avLst/>
          </a:prstGeom>
          <a:solidFill>
            <a:srgbClr val="F9CD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84138" fontAlgn="auto">
              <a:spcBef>
                <a:spcPts val="0"/>
              </a:spcBef>
              <a:spcAft>
                <a:spcPts val="0"/>
              </a:spcAft>
              <a:defRPr/>
            </a:pPr>
            <a:r>
              <a:rPr lang="es-ES_tradnl" sz="2600" dirty="0">
                <a:solidFill>
                  <a:schemeClr val="tx1"/>
                </a:solidFill>
                <a:latin typeface="Avenir Next Condensed Demi Bold"/>
                <a:cs typeface="Avenir Next Condensed Demi Bold"/>
              </a:rPr>
              <a:t>Trata 5 días vigilando la evolución.</a:t>
            </a:r>
          </a:p>
        </p:txBody>
      </p:sp>
      <p:sp>
        <p:nvSpPr>
          <p:cNvPr id="16" name="Rectangle 15"/>
          <p:cNvSpPr/>
          <p:nvPr/>
        </p:nvSpPr>
        <p:spPr>
          <a:xfrm>
            <a:off x="1524000" y="5429250"/>
            <a:ext cx="4690533" cy="677863"/>
          </a:xfrm>
          <a:prstGeom prst="rect">
            <a:avLst/>
          </a:prstGeom>
          <a:solidFill>
            <a:srgbClr val="F9CD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84138" fontAlgn="auto">
              <a:spcBef>
                <a:spcPts val="0"/>
              </a:spcBef>
              <a:spcAft>
                <a:spcPts val="0"/>
              </a:spcAft>
              <a:defRPr/>
            </a:pPr>
            <a:r>
              <a:rPr lang="es-ES_tradnl" sz="2600" dirty="0">
                <a:solidFill>
                  <a:schemeClr val="tx1"/>
                </a:solidFill>
                <a:latin typeface="Avenir Next Condensed Demi Bold"/>
                <a:cs typeface="Avenir Next Condensed Demi Bold"/>
              </a:rPr>
              <a:t>Protege de futuras infecciones.</a:t>
            </a:r>
          </a:p>
        </p:txBody>
      </p:sp>
      <p:sp>
        <p:nvSpPr>
          <p:cNvPr id="17" name="Text Box 4"/>
          <p:cNvSpPr txBox="1">
            <a:spLocks noChangeArrowheads="1"/>
          </p:cNvSpPr>
          <p:nvPr/>
        </p:nvSpPr>
        <p:spPr bwMode="auto">
          <a:xfrm>
            <a:off x="409581" y="692150"/>
            <a:ext cx="8465478"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fontAlgn="auto">
              <a:spcBef>
                <a:spcPct val="50000"/>
              </a:spcBef>
              <a:spcAft>
                <a:spcPts val="0"/>
              </a:spcAft>
              <a:defRPr/>
            </a:pPr>
            <a:r>
              <a:rPr lang="es-ES" sz="4000" b="1" dirty="0">
                <a:latin typeface="Avenir Next Condensed Demi Bold"/>
                <a:cs typeface="Avenir Next Condensed Demi Bold"/>
              </a:rPr>
              <a:t>Tratar infecciones respiratorias con 5 claves</a:t>
            </a:r>
            <a:r>
              <a:rPr lang="es-ES" sz="4000" b="1" dirty="0">
                <a:latin typeface="Avenir Next Condensed Demi Bold"/>
                <a:ea typeface="+mn-ea"/>
                <a:cs typeface="Avenir Next Condensed Demi Bold"/>
              </a:rPr>
              <a:t> </a:t>
            </a:r>
            <a:endParaRPr lang="es-ES" sz="3600" b="1" dirty="0">
              <a:latin typeface="Avenir Next Condensed Demi Bold"/>
              <a:ea typeface="+mn-ea"/>
              <a:cs typeface="Avenir Next Condensed Demi Bold"/>
            </a:endParaRPr>
          </a:p>
        </p:txBody>
      </p:sp>
      <p:sp>
        <p:nvSpPr>
          <p:cNvPr id="28" name="Text Box 4"/>
          <p:cNvSpPr txBox="1">
            <a:spLocks noChangeArrowheads="1"/>
          </p:cNvSpPr>
          <p:nvPr/>
        </p:nvSpPr>
        <p:spPr bwMode="auto">
          <a:xfrm>
            <a:off x="785813" y="1812925"/>
            <a:ext cx="7872412" cy="585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s-ES" sz="3200" b="1" dirty="0">
                <a:latin typeface="Avenir Next Condensed Demi Bold"/>
                <a:ea typeface="+mn-ea"/>
                <a:cs typeface="Avenir Next Condensed Demi Bold"/>
              </a:rPr>
              <a:t>1.</a:t>
            </a:r>
          </a:p>
        </p:txBody>
      </p:sp>
      <p:sp>
        <p:nvSpPr>
          <p:cNvPr id="29" name="Text Box 4"/>
          <p:cNvSpPr txBox="1">
            <a:spLocks noChangeArrowheads="1"/>
          </p:cNvSpPr>
          <p:nvPr/>
        </p:nvSpPr>
        <p:spPr bwMode="auto">
          <a:xfrm>
            <a:off x="788803" y="2757198"/>
            <a:ext cx="7872412" cy="585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s-ES" sz="3200" b="1" dirty="0">
                <a:latin typeface="Avenir Next Condensed Demi Bold"/>
                <a:cs typeface="Avenir Next Condensed Demi Bold"/>
              </a:rPr>
              <a:t>2</a:t>
            </a:r>
            <a:r>
              <a:rPr lang="es-ES" sz="3200" b="1" dirty="0">
                <a:latin typeface="Avenir Next Condensed Demi Bold"/>
                <a:ea typeface="+mn-ea"/>
                <a:cs typeface="Avenir Next Condensed Demi Bold"/>
              </a:rPr>
              <a:t>.</a:t>
            </a:r>
          </a:p>
        </p:txBody>
      </p:sp>
      <p:sp>
        <p:nvSpPr>
          <p:cNvPr id="32" name="Text Box 4"/>
          <p:cNvSpPr txBox="1">
            <a:spLocks noChangeArrowheads="1"/>
          </p:cNvSpPr>
          <p:nvPr/>
        </p:nvSpPr>
        <p:spPr bwMode="auto">
          <a:xfrm>
            <a:off x="785813" y="4606925"/>
            <a:ext cx="7872412" cy="585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s-ES" sz="3200" b="1" dirty="0">
                <a:latin typeface="Avenir Next Condensed Demi Bold"/>
                <a:ea typeface="+mn-ea"/>
                <a:cs typeface="Avenir Next Condensed Demi Bold"/>
              </a:rPr>
              <a:t>4.</a:t>
            </a:r>
          </a:p>
        </p:txBody>
      </p:sp>
      <p:sp>
        <p:nvSpPr>
          <p:cNvPr id="33" name="Text Box 4"/>
          <p:cNvSpPr txBox="1">
            <a:spLocks noChangeArrowheads="1"/>
          </p:cNvSpPr>
          <p:nvPr/>
        </p:nvSpPr>
        <p:spPr bwMode="auto">
          <a:xfrm>
            <a:off x="785813" y="5475288"/>
            <a:ext cx="5750454" cy="58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fontAlgn="auto">
              <a:spcBef>
                <a:spcPct val="50000"/>
              </a:spcBef>
              <a:spcAft>
                <a:spcPts val="0"/>
              </a:spcAft>
              <a:defRPr/>
            </a:pPr>
            <a:r>
              <a:rPr lang="es-ES" sz="3200" b="1" dirty="0">
                <a:latin typeface="Avenir Next Condensed Demi Bold"/>
                <a:ea typeface="+mn-ea"/>
                <a:cs typeface="Avenir Next Condensed Demi Bold"/>
              </a:rPr>
              <a:t>5.</a:t>
            </a:r>
          </a:p>
        </p:txBody>
      </p:sp>
      <p:sp>
        <p:nvSpPr>
          <p:cNvPr id="34" name="Text Box 4"/>
          <p:cNvSpPr txBox="1">
            <a:spLocks noChangeArrowheads="1"/>
          </p:cNvSpPr>
          <p:nvPr/>
        </p:nvSpPr>
        <p:spPr bwMode="auto">
          <a:xfrm>
            <a:off x="785813" y="3640138"/>
            <a:ext cx="7872412" cy="58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s-ES" sz="3200" b="1" dirty="0">
                <a:latin typeface="Avenir Next Condensed Demi Bold"/>
                <a:ea typeface="+mn-ea"/>
                <a:cs typeface="Avenir Next Condensed Demi Bold"/>
              </a:rPr>
              <a:t>3.</a:t>
            </a:r>
          </a:p>
        </p:txBody>
      </p:sp>
    </p:spTree>
    <p:extLst>
      <p:ext uri="{BB962C8B-B14F-4D97-AF65-F5344CB8AC3E}">
        <p14:creationId xmlns:p14="http://schemas.microsoft.com/office/powerpoint/2010/main" val="3210694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rot="21005137">
            <a:off x="595313" y="5451475"/>
            <a:ext cx="1279525" cy="614363"/>
          </a:xfrm>
          <a:prstGeom prst="rect">
            <a:avLst/>
          </a:prstGeom>
          <a:solidFill>
            <a:srgbClr val="F9D13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24" name="Rectangle 23"/>
          <p:cNvSpPr/>
          <p:nvPr/>
        </p:nvSpPr>
        <p:spPr>
          <a:xfrm rot="21005137">
            <a:off x="595313" y="4583113"/>
            <a:ext cx="1279525" cy="614362"/>
          </a:xfrm>
          <a:prstGeom prst="rect">
            <a:avLst/>
          </a:prstGeom>
          <a:solidFill>
            <a:srgbClr val="F9D13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22" name="Rectangle 21"/>
          <p:cNvSpPr/>
          <p:nvPr/>
        </p:nvSpPr>
        <p:spPr>
          <a:xfrm rot="21005137">
            <a:off x="595313" y="3616325"/>
            <a:ext cx="1279525" cy="612775"/>
          </a:xfrm>
          <a:prstGeom prst="rect">
            <a:avLst/>
          </a:prstGeom>
          <a:solidFill>
            <a:srgbClr val="F9D13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19" name="Rectangle 18"/>
          <p:cNvSpPr/>
          <p:nvPr/>
        </p:nvSpPr>
        <p:spPr>
          <a:xfrm rot="21005137">
            <a:off x="595313" y="1789113"/>
            <a:ext cx="1279525" cy="614362"/>
          </a:xfrm>
          <a:prstGeom prst="rect">
            <a:avLst/>
          </a:prstGeom>
          <a:solidFill>
            <a:srgbClr val="F9D13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20" name="Rectangle 19"/>
          <p:cNvSpPr/>
          <p:nvPr/>
        </p:nvSpPr>
        <p:spPr>
          <a:xfrm rot="21005137">
            <a:off x="595313" y="2746375"/>
            <a:ext cx="1279525" cy="612775"/>
          </a:xfrm>
          <a:prstGeom prst="rect">
            <a:avLst/>
          </a:prstGeom>
          <a:solidFill>
            <a:srgbClr val="F9D13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3" name="Rectangle 2"/>
          <p:cNvSpPr/>
          <p:nvPr/>
        </p:nvSpPr>
        <p:spPr>
          <a:xfrm>
            <a:off x="1524000" y="1789113"/>
            <a:ext cx="6602413" cy="676275"/>
          </a:xfrm>
          <a:prstGeom prst="rect">
            <a:avLst/>
          </a:prstGeom>
          <a:solidFill>
            <a:srgbClr val="F9CD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84138" fontAlgn="auto">
              <a:spcBef>
                <a:spcPts val="0"/>
              </a:spcBef>
              <a:spcAft>
                <a:spcPts val="0"/>
              </a:spcAft>
              <a:defRPr/>
            </a:pPr>
            <a:r>
              <a:rPr lang="es-ES_tradnl" sz="2600" dirty="0">
                <a:solidFill>
                  <a:schemeClr val="tx1"/>
                </a:solidFill>
                <a:latin typeface="Avenir Next Condensed Demi Bold"/>
                <a:cs typeface="Avenir Next Condensed Demi Bold"/>
              </a:rPr>
              <a:t>Un buen diagnóstico es la base del éxito.</a:t>
            </a:r>
          </a:p>
        </p:txBody>
      </p:sp>
      <p:sp>
        <p:nvSpPr>
          <p:cNvPr id="13" name="Rectangle 12"/>
          <p:cNvSpPr/>
          <p:nvPr/>
        </p:nvSpPr>
        <p:spPr>
          <a:xfrm>
            <a:off x="1524000" y="2686050"/>
            <a:ext cx="6815138" cy="677863"/>
          </a:xfrm>
          <a:prstGeom prst="rect">
            <a:avLst/>
          </a:prstGeom>
          <a:solidFill>
            <a:srgbClr val="F9CD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84138" fontAlgn="auto">
              <a:spcBef>
                <a:spcPts val="0"/>
              </a:spcBef>
              <a:spcAft>
                <a:spcPts val="0"/>
              </a:spcAft>
              <a:defRPr/>
            </a:pPr>
            <a:r>
              <a:rPr lang="es-ES_tradnl" sz="2600" dirty="0">
                <a:solidFill>
                  <a:schemeClr val="tx1"/>
                </a:solidFill>
                <a:latin typeface="Avenir Next Condensed Demi Bold"/>
                <a:cs typeface="Avenir Next Condensed Demi Bold"/>
              </a:rPr>
              <a:t>Evalúa la gravedad para dirigir tu actuación.</a:t>
            </a:r>
          </a:p>
        </p:txBody>
      </p:sp>
      <p:sp>
        <p:nvSpPr>
          <p:cNvPr id="14" name="Rectangle 13"/>
          <p:cNvSpPr/>
          <p:nvPr/>
        </p:nvSpPr>
        <p:spPr>
          <a:xfrm>
            <a:off x="1524000" y="3613150"/>
            <a:ext cx="7137216" cy="677863"/>
          </a:xfrm>
          <a:prstGeom prst="rect">
            <a:avLst/>
          </a:prstGeom>
          <a:solidFill>
            <a:srgbClr val="F9CD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84138" fontAlgn="auto">
              <a:spcBef>
                <a:spcPts val="0"/>
              </a:spcBef>
              <a:spcAft>
                <a:spcPts val="0"/>
              </a:spcAft>
              <a:defRPr/>
            </a:pPr>
            <a:r>
              <a:rPr lang="es-ES_tradnl" sz="2600" dirty="0">
                <a:solidFill>
                  <a:schemeClr val="tx1"/>
                </a:solidFill>
                <a:latin typeface="Avenir Next Condensed Demi Bold"/>
                <a:cs typeface="Avenir Next Condensed Demi Bold"/>
              </a:rPr>
              <a:t>Monoterapia con β-lactámico es el estándar en la NAC.</a:t>
            </a:r>
          </a:p>
        </p:txBody>
      </p:sp>
      <p:sp>
        <p:nvSpPr>
          <p:cNvPr id="15" name="Rectangle 14"/>
          <p:cNvSpPr/>
          <p:nvPr/>
        </p:nvSpPr>
        <p:spPr>
          <a:xfrm>
            <a:off x="1524000" y="4514850"/>
            <a:ext cx="5630863" cy="677863"/>
          </a:xfrm>
          <a:prstGeom prst="rect">
            <a:avLst/>
          </a:prstGeom>
          <a:solidFill>
            <a:srgbClr val="F9CD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84138" fontAlgn="auto">
              <a:spcBef>
                <a:spcPts val="0"/>
              </a:spcBef>
              <a:spcAft>
                <a:spcPts val="0"/>
              </a:spcAft>
              <a:defRPr/>
            </a:pPr>
            <a:r>
              <a:rPr lang="es-ES_tradnl" sz="2600" dirty="0">
                <a:solidFill>
                  <a:schemeClr val="tx1"/>
                </a:solidFill>
                <a:latin typeface="Avenir Next Condensed Demi Bold"/>
                <a:cs typeface="Avenir Next Condensed Demi Bold"/>
              </a:rPr>
              <a:t>Trata 5 días vigilando la evolución.</a:t>
            </a:r>
          </a:p>
        </p:txBody>
      </p:sp>
      <p:sp>
        <p:nvSpPr>
          <p:cNvPr id="16" name="Rectangle 15"/>
          <p:cNvSpPr/>
          <p:nvPr/>
        </p:nvSpPr>
        <p:spPr>
          <a:xfrm>
            <a:off x="1524000" y="5429250"/>
            <a:ext cx="4690533" cy="677863"/>
          </a:xfrm>
          <a:prstGeom prst="rect">
            <a:avLst/>
          </a:prstGeom>
          <a:solidFill>
            <a:srgbClr val="F9CD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84138" fontAlgn="auto">
              <a:spcBef>
                <a:spcPts val="0"/>
              </a:spcBef>
              <a:spcAft>
                <a:spcPts val="0"/>
              </a:spcAft>
              <a:defRPr/>
            </a:pPr>
            <a:r>
              <a:rPr lang="es-ES_tradnl" sz="2600" dirty="0">
                <a:solidFill>
                  <a:schemeClr val="tx1"/>
                </a:solidFill>
                <a:latin typeface="Avenir Next Condensed Demi Bold"/>
                <a:cs typeface="Avenir Next Condensed Demi Bold"/>
              </a:rPr>
              <a:t>Protege de futuras infecciones.</a:t>
            </a:r>
          </a:p>
        </p:txBody>
      </p:sp>
      <p:sp>
        <p:nvSpPr>
          <p:cNvPr id="17" name="Text Box 4"/>
          <p:cNvSpPr txBox="1">
            <a:spLocks noChangeArrowheads="1"/>
          </p:cNvSpPr>
          <p:nvPr/>
        </p:nvSpPr>
        <p:spPr bwMode="auto">
          <a:xfrm>
            <a:off x="409581" y="692150"/>
            <a:ext cx="8465478"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fontAlgn="auto">
              <a:spcBef>
                <a:spcPct val="50000"/>
              </a:spcBef>
              <a:spcAft>
                <a:spcPts val="0"/>
              </a:spcAft>
              <a:defRPr/>
            </a:pPr>
            <a:r>
              <a:rPr lang="es-ES" sz="4000" b="1" dirty="0">
                <a:latin typeface="Avenir Next Condensed Demi Bold"/>
                <a:cs typeface="Avenir Next Condensed Demi Bold"/>
              </a:rPr>
              <a:t>Tratar infecciones respiratorias con 5 claves</a:t>
            </a:r>
            <a:r>
              <a:rPr lang="es-ES" sz="4000" b="1" dirty="0">
                <a:latin typeface="Avenir Next Condensed Demi Bold"/>
                <a:ea typeface="+mn-ea"/>
                <a:cs typeface="Avenir Next Condensed Demi Bold"/>
              </a:rPr>
              <a:t> </a:t>
            </a:r>
            <a:endParaRPr lang="es-ES" sz="3600" b="1" dirty="0">
              <a:latin typeface="Avenir Next Condensed Demi Bold"/>
              <a:ea typeface="+mn-ea"/>
              <a:cs typeface="Avenir Next Condensed Demi Bold"/>
            </a:endParaRPr>
          </a:p>
        </p:txBody>
      </p:sp>
      <p:sp>
        <p:nvSpPr>
          <p:cNvPr id="28" name="Text Box 4"/>
          <p:cNvSpPr txBox="1">
            <a:spLocks noChangeArrowheads="1"/>
          </p:cNvSpPr>
          <p:nvPr/>
        </p:nvSpPr>
        <p:spPr bwMode="auto">
          <a:xfrm>
            <a:off x="785813" y="1812925"/>
            <a:ext cx="7872412" cy="585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s-ES" sz="3200" b="1" dirty="0">
                <a:latin typeface="Avenir Next Condensed Demi Bold"/>
                <a:ea typeface="+mn-ea"/>
                <a:cs typeface="Avenir Next Condensed Demi Bold"/>
              </a:rPr>
              <a:t>1.</a:t>
            </a:r>
          </a:p>
        </p:txBody>
      </p:sp>
      <p:sp>
        <p:nvSpPr>
          <p:cNvPr id="29" name="Text Box 4"/>
          <p:cNvSpPr txBox="1">
            <a:spLocks noChangeArrowheads="1"/>
          </p:cNvSpPr>
          <p:nvPr/>
        </p:nvSpPr>
        <p:spPr bwMode="auto">
          <a:xfrm>
            <a:off x="788803" y="2757198"/>
            <a:ext cx="7872412" cy="585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s-ES" sz="3200" b="1" dirty="0">
                <a:latin typeface="Avenir Next Condensed Demi Bold"/>
                <a:cs typeface="Avenir Next Condensed Demi Bold"/>
              </a:rPr>
              <a:t>2</a:t>
            </a:r>
            <a:r>
              <a:rPr lang="es-ES" sz="3200" b="1" dirty="0">
                <a:latin typeface="Avenir Next Condensed Demi Bold"/>
                <a:ea typeface="+mn-ea"/>
                <a:cs typeface="Avenir Next Condensed Demi Bold"/>
              </a:rPr>
              <a:t>.</a:t>
            </a:r>
          </a:p>
        </p:txBody>
      </p:sp>
      <p:sp>
        <p:nvSpPr>
          <p:cNvPr id="32" name="Text Box 4"/>
          <p:cNvSpPr txBox="1">
            <a:spLocks noChangeArrowheads="1"/>
          </p:cNvSpPr>
          <p:nvPr/>
        </p:nvSpPr>
        <p:spPr bwMode="auto">
          <a:xfrm>
            <a:off x="785813" y="4606925"/>
            <a:ext cx="7872412" cy="585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s-ES" sz="3200" b="1" dirty="0">
                <a:latin typeface="Avenir Next Condensed Demi Bold"/>
                <a:ea typeface="+mn-ea"/>
                <a:cs typeface="Avenir Next Condensed Demi Bold"/>
              </a:rPr>
              <a:t>4.</a:t>
            </a:r>
          </a:p>
        </p:txBody>
      </p:sp>
      <p:sp>
        <p:nvSpPr>
          <p:cNvPr id="33" name="Text Box 4"/>
          <p:cNvSpPr txBox="1">
            <a:spLocks noChangeArrowheads="1"/>
          </p:cNvSpPr>
          <p:nvPr/>
        </p:nvSpPr>
        <p:spPr bwMode="auto">
          <a:xfrm>
            <a:off x="785813" y="5475288"/>
            <a:ext cx="5750454" cy="58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fontAlgn="auto">
              <a:spcBef>
                <a:spcPct val="50000"/>
              </a:spcBef>
              <a:spcAft>
                <a:spcPts val="0"/>
              </a:spcAft>
              <a:defRPr/>
            </a:pPr>
            <a:r>
              <a:rPr lang="es-ES" sz="3200" b="1" dirty="0">
                <a:latin typeface="Avenir Next Condensed Demi Bold"/>
                <a:ea typeface="+mn-ea"/>
                <a:cs typeface="Avenir Next Condensed Demi Bold"/>
              </a:rPr>
              <a:t>5.</a:t>
            </a:r>
          </a:p>
        </p:txBody>
      </p:sp>
      <p:sp>
        <p:nvSpPr>
          <p:cNvPr id="34" name="Text Box 4"/>
          <p:cNvSpPr txBox="1">
            <a:spLocks noChangeArrowheads="1"/>
          </p:cNvSpPr>
          <p:nvPr/>
        </p:nvSpPr>
        <p:spPr bwMode="auto">
          <a:xfrm>
            <a:off x="785813" y="3640138"/>
            <a:ext cx="7872412" cy="58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s-ES" sz="3200" b="1" dirty="0">
                <a:latin typeface="Avenir Next Condensed Demi Bold"/>
                <a:ea typeface="+mn-ea"/>
                <a:cs typeface="Avenir Next Condensed Demi Bold"/>
              </a:rPr>
              <a:t>3.</a:t>
            </a:r>
          </a:p>
        </p:txBody>
      </p:sp>
      <p:sp>
        <p:nvSpPr>
          <p:cNvPr id="18" name="Rectángulo 17"/>
          <p:cNvSpPr/>
          <p:nvPr/>
        </p:nvSpPr>
        <p:spPr>
          <a:xfrm>
            <a:off x="224118" y="2509040"/>
            <a:ext cx="8650941" cy="3990372"/>
          </a:xfrm>
          <a:prstGeom prst="rect">
            <a:avLst/>
          </a:prstGeom>
          <a:solidFill>
            <a:srgbClr val="FFFFFF">
              <a:alpha val="64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53525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128451" y="758014"/>
            <a:ext cx="7041879" cy="5520267"/>
          </a:xfrm>
          <a:prstGeom prst="rect">
            <a:avLst/>
          </a:prstGeom>
          <a:ln>
            <a:solidFill>
              <a:schemeClr val="tx1"/>
            </a:solidFill>
          </a:ln>
        </p:spPr>
      </p:pic>
    </p:spTree>
    <p:extLst>
      <p:ext uri="{BB962C8B-B14F-4D97-AF65-F5344CB8AC3E}">
        <p14:creationId xmlns:p14="http://schemas.microsoft.com/office/powerpoint/2010/main" val="2915765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021412253"/>
              </p:ext>
            </p:extLst>
          </p:nvPr>
        </p:nvGraphicFramePr>
        <p:xfrm>
          <a:off x="134468" y="-156879"/>
          <a:ext cx="8695767" cy="3309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p:cNvSpPr txBox="1"/>
          <p:nvPr/>
        </p:nvSpPr>
        <p:spPr>
          <a:xfrm>
            <a:off x="5005294" y="6379881"/>
            <a:ext cx="4019177" cy="369332"/>
          </a:xfrm>
          <a:prstGeom prst="rect">
            <a:avLst/>
          </a:prstGeom>
          <a:noFill/>
        </p:spPr>
        <p:txBody>
          <a:bodyPr wrap="square" rtlCol="0">
            <a:spAutoFit/>
          </a:bodyPr>
          <a:lstStyle/>
          <a:p>
            <a:pPr algn="r"/>
            <a:r>
              <a:rPr lang="es-ES" dirty="0" err="1"/>
              <a:t>Woodhead</a:t>
            </a:r>
            <a:r>
              <a:rPr lang="es-ES" dirty="0"/>
              <a:t> </a:t>
            </a:r>
            <a:r>
              <a:rPr lang="es-ES" dirty="0" err="1"/>
              <a:t>Clin</a:t>
            </a:r>
            <a:r>
              <a:rPr lang="es-ES" dirty="0"/>
              <a:t> </a:t>
            </a:r>
            <a:r>
              <a:rPr lang="es-ES" dirty="0" err="1"/>
              <a:t>MicrobiolInfect</a:t>
            </a:r>
            <a:r>
              <a:rPr lang="es-ES" dirty="0"/>
              <a:t> 2011</a:t>
            </a:r>
          </a:p>
        </p:txBody>
      </p:sp>
    </p:spTree>
    <p:extLst>
      <p:ext uri="{BB962C8B-B14F-4D97-AF65-F5344CB8AC3E}">
        <p14:creationId xmlns:p14="http://schemas.microsoft.com/office/powerpoint/2010/main" val="15116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77800" y="-251759"/>
            <a:ext cx="8775700" cy="3327400"/>
          </a:xfrm>
          <a:prstGeom prst="rect">
            <a:avLst/>
          </a:prstGeom>
        </p:spPr>
      </p:pic>
      <p:sp>
        <p:nvSpPr>
          <p:cNvPr id="3" name="CuadroTexto 2"/>
          <p:cNvSpPr txBox="1"/>
          <p:nvPr/>
        </p:nvSpPr>
        <p:spPr>
          <a:xfrm>
            <a:off x="5005294" y="6379881"/>
            <a:ext cx="4019177" cy="369332"/>
          </a:xfrm>
          <a:prstGeom prst="rect">
            <a:avLst/>
          </a:prstGeom>
          <a:noFill/>
        </p:spPr>
        <p:txBody>
          <a:bodyPr wrap="square" rtlCol="0">
            <a:spAutoFit/>
          </a:bodyPr>
          <a:lstStyle/>
          <a:p>
            <a:pPr algn="r"/>
            <a:r>
              <a:rPr lang="es-ES" dirty="0" err="1"/>
              <a:t>Woodhead</a:t>
            </a:r>
            <a:r>
              <a:rPr lang="es-ES" dirty="0"/>
              <a:t> </a:t>
            </a:r>
            <a:r>
              <a:rPr lang="es-ES" dirty="0" err="1"/>
              <a:t>Clin</a:t>
            </a:r>
            <a:r>
              <a:rPr lang="es-ES" dirty="0"/>
              <a:t> </a:t>
            </a:r>
            <a:r>
              <a:rPr lang="es-ES" dirty="0" err="1"/>
              <a:t>MicrobiolInfect</a:t>
            </a:r>
            <a:r>
              <a:rPr lang="es-ES" dirty="0"/>
              <a:t> 2011</a:t>
            </a:r>
          </a:p>
        </p:txBody>
      </p:sp>
      <p:sp>
        <p:nvSpPr>
          <p:cNvPr id="4" name="Rectángulo 3"/>
          <p:cNvSpPr/>
          <p:nvPr/>
        </p:nvSpPr>
        <p:spPr>
          <a:xfrm>
            <a:off x="0" y="1030941"/>
            <a:ext cx="9024471" cy="23905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CuadroTexto 4"/>
          <p:cNvSpPr txBox="1"/>
          <p:nvPr/>
        </p:nvSpPr>
        <p:spPr>
          <a:xfrm>
            <a:off x="732118" y="1912471"/>
            <a:ext cx="7874000" cy="1938992"/>
          </a:xfrm>
          <a:prstGeom prst="rect">
            <a:avLst/>
          </a:prstGeom>
          <a:noFill/>
          <a:ln w="28575" cmpd="sng">
            <a:solidFill>
              <a:schemeClr val="tx1"/>
            </a:solidFill>
          </a:ln>
        </p:spPr>
        <p:txBody>
          <a:bodyPr wrap="square" rtlCol="0">
            <a:spAutoFit/>
          </a:bodyPr>
          <a:lstStyle/>
          <a:p>
            <a:pPr marL="285750" indent="-285750">
              <a:buFont typeface="Wingdings" charset="2"/>
              <a:buChar char="ü"/>
            </a:pPr>
            <a:r>
              <a:rPr lang="es-ES" sz="2400" dirty="0"/>
              <a:t>Presentación aguda (&lt;21 días).</a:t>
            </a:r>
          </a:p>
          <a:p>
            <a:pPr marL="285750" indent="-285750">
              <a:buFont typeface="Wingdings" charset="2"/>
              <a:buChar char="ü"/>
            </a:pPr>
            <a:r>
              <a:rPr lang="es-ES" sz="2400" dirty="0"/>
              <a:t>Tos es el síntoma principal más frecuente.</a:t>
            </a:r>
          </a:p>
          <a:p>
            <a:pPr marL="285750" indent="-285750">
              <a:buFont typeface="Wingdings" charset="2"/>
              <a:buChar char="ü"/>
            </a:pPr>
            <a:r>
              <a:rPr lang="es-ES" sz="2400" dirty="0"/>
              <a:t>Al menos, un síntoma más: expectoración, disnea, dolor torácico.</a:t>
            </a:r>
          </a:p>
          <a:p>
            <a:pPr marL="285750" indent="-285750">
              <a:buFont typeface="Wingdings" charset="2"/>
              <a:buChar char="ü"/>
            </a:pPr>
            <a:r>
              <a:rPr lang="es-ES" sz="2400" dirty="0"/>
              <a:t>Sin diagnóstico alternativo (sinusitis, asma).</a:t>
            </a:r>
          </a:p>
        </p:txBody>
      </p:sp>
      <p:cxnSp>
        <p:nvCxnSpPr>
          <p:cNvPr id="7" name="Conector recto 6"/>
          <p:cNvCxnSpPr/>
          <p:nvPr/>
        </p:nvCxnSpPr>
        <p:spPr>
          <a:xfrm>
            <a:off x="1180353" y="1030941"/>
            <a:ext cx="0" cy="88153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4192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7391" y="-367209"/>
            <a:ext cx="8007219" cy="2894262"/>
          </a:xfrm>
          <a:prstGeom prst="rect">
            <a:avLst/>
          </a:prstGeom>
        </p:spPr>
      </p:pic>
    </p:spTree>
    <p:extLst>
      <p:ext uri="{BB962C8B-B14F-4D97-AF65-F5344CB8AC3E}">
        <p14:creationId xmlns:p14="http://schemas.microsoft.com/office/powerpoint/2010/main" val="236744836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2319</TotalTime>
  <Words>1546</Words>
  <Application>Microsoft Office PowerPoint</Application>
  <PresentationFormat>Presentación en pantalla (4:3)</PresentationFormat>
  <Paragraphs>217</Paragraphs>
  <Slides>33</Slides>
  <Notes>9</Notes>
  <HiddenSlides>3</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33</vt:i4>
      </vt:variant>
    </vt:vector>
  </HeadingPairs>
  <TitlesOfParts>
    <vt:vector size="43" baseType="lpstr">
      <vt:lpstr>MS Gothic</vt:lpstr>
      <vt:lpstr>MS PGothic</vt:lpstr>
      <vt:lpstr>Arial</vt:lpstr>
      <vt:lpstr>Avenir Next Condensed Demi Bold</vt:lpstr>
      <vt:lpstr>Avenir Next Condensed Medium</vt:lpstr>
      <vt:lpstr>Calibri</vt:lpstr>
      <vt:lpstr>Mangal</vt:lpstr>
      <vt:lpstr>Wingdings</vt:lpstr>
      <vt:lpstr>Zapf Dingbats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insuficiencia cardiaca aguda es una causa frecuente de sobreuso de antibioterapia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Rocio</dc:creator>
  <cp:lastModifiedBy>José Miguel Cisneros Herreros</cp:lastModifiedBy>
  <cp:revision>80</cp:revision>
  <dcterms:created xsi:type="dcterms:W3CDTF">2018-04-29T23:38:35Z</dcterms:created>
  <dcterms:modified xsi:type="dcterms:W3CDTF">2018-05-02T06:46:29Z</dcterms:modified>
</cp:coreProperties>
</file>