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9" r:id="rId4"/>
    <p:sldId id="260" r:id="rId5"/>
    <p:sldId id="261" r:id="rId6"/>
    <p:sldId id="262" r:id="rId7"/>
    <p:sldId id="293" r:id="rId8"/>
    <p:sldId id="305" r:id="rId9"/>
    <p:sldId id="294" r:id="rId10"/>
    <p:sldId id="300" r:id="rId11"/>
    <p:sldId id="301" r:id="rId12"/>
    <p:sldId id="302" r:id="rId13"/>
    <p:sldId id="297" r:id="rId14"/>
    <p:sldId id="264" r:id="rId15"/>
    <p:sldId id="265" r:id="rId16"/>
    <p:sldId id="306" r:id="rId17"/>
    <p:sldId id="307" r:id="rId18"/>
    <p:sldId id="277" r:id="rId19"/>
    <p:sldId id="291" r:id="rId20"/>
    <p:sldId id="308" r:id="rId21"/>
    <p:sldId id="276" r:id="rId22"/>
    <p:sldId id="295" r:id="rId23"/>
    <p:sldId id="299" r:id="rId24"/>
    <p:sldId id="296" r:id="rId25"/>
    <p:sldId id="284" r:id="rId26"/>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96" autoAdjust="0"/>
    <p:restoredTop sz="93979" autoAdjust="0"/>
  </p:normalViewPr>
  <p:slideViewPr>
    <p:cSldViewPr snapToGrid="0">
      <p:cViewPr varScale="1">
        <p:scale>
          <a:sx n="69" d="100"/>
          <a:sy n="69" d="100"/>
        </p:scale>
        <p:origin x="256"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FDF889-032E-4FAA-B906-613AC57E5C03}" type="doc">
      <dgm:prSet loTypeId="urn:microsoft.com/office/officeart/2005/8/layout/process1" loCatId="process" qsTypeId="urn:microsoft.com/office/officeart/2005/8/quickstyle/simple1" qsCatId="simple" csTypeId="urn:microsoft.com/office/officeart/2005/8/colors/accent1_2" csCatId="accent1" phldr="1"/>
      <dgm:spPr/>
    </dgm:pt>
    <dgm:pt modelId="{1A4D26C4-EE59-4ACC-BA10-F9AC3D51BD19}">
      <dgm:prSet phldrT="[Texto]"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es-ES" sz="1800" dirty="0" smtClean="0"/>
            <a:t>Introducir escobillón estéril  y girar</a:t>
          </a:r>
          <a:endParaRPr lang="es-ES" sz="1800" dirty="0"/>
        </a:p>
      </dgm:t>
    </dgm:pt>
    <dgm:pt modelId="{F9DFC54C-D0B1-442F-937F-749046E3D4E4}" type="parTrans" cxnId="{15DD07B2-1846-47B7-964A-33C50703011C}">
      <dgm:prSet/>
      <dgm:spPr/>
      <dgm:t>
        <a:bodyPr/>
        <a:lstStyle/>
        <a:p>
          <a:pPr algn="ctr"/>
          <a:endParaRPr lang="es-ES" sz="1600"/>
        </a:p>
      </dgm:t>
    </dgm:pt>
    <dgm:pt modelId="{28A716D9-9538-43E5-BA31-A38C4EF5748F}" type="sibTrans" cxnId="{15DD07B2-1846-47B7-964A-33C50703011C}">
      <dgm:prSet custT="1"/>
      <dgm:spPr/>
      <dgm:t>
        <a:bodyPr/>
        <a:lstStyle/>
        <a:p>
          <a:pPr algn="ctr"/>
          <a:endParaRPr lang="es-ES" sz="1400"/>
        </a:p>
      </dgm:t>
    </dgm:pt>
    <dgm:pt modelId="{2526AC61-C2B2-45DC-853E-50C446092B1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800" dirty="0" smtClean="0"/>
            <a:t>1 gota de control +/-</a:t>
          </a:r>
          <a:endParaRPr lang="es-ES" sz="1800" dirty="0"/>
        </a:p>
      </dgm:t>
    </dgm:pt>
    <dgm:pt modelId="{41D65599-2F69-4048-8C3E-958F8F0420C1}" type="parTrans" cxnId="{686ECCB5-B549-4C1F-BC2B-9D1AC104FE13}">
      <dgm:prSet/>
      <dgm:spPr/>
      <dgm:t>
        <a:bodyPr/>
        <a:lstStyle/>
        <a:p>
          <a:endParaRPr lang="es-ES" sz="2800"/>
        </a:p>
      </dgm:t>
    </dgm:pt>
    <dgm:pt modelId="{4B59844D-DA16-4396-B335-19AE78EA69E3}" type="sibTrans" cxnId="{686ECCB5-B549-4C1F-BC2B-9D1AC104FE13}">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sz="3600"/>
        </a:p>
      </dgm:t>
    </dgm:pt>
    <dgm:pt modelId="{7167B53F-0F19-41D1-9892-01C43CB8F533}" type="pres">
      <dgm:prSet presAssocID="{65FDF889-032E-4FAA-B906-613AC57E5C03}" presName="Name0" presStyleCnt="0">
        <dgm:presLayoutVars>
          <dgm:dir/>
          <dgm:resizeHandles val="exact"/>
        </dgm:presLayoutVars>
      </dgm:prSet>
      <dgm:spPr/>
    </dgm:pt>
    <dgm:pt modelId="{AA2BBDCC-28EB-47C9-BE9C-C55CAE651C8D}" type="pres">
      <dgm:prSet presAssocID="{2526AC61-C2B2-45DC-853E-50C446092B10}" presName="node" presStyleLbl="node1" presStyleIdx="0" presStyleCnt="2">
        <dgm:presLayoutVars>
          <dgm:bulletEnabled val="1"/>
        </dgm:presLayoutVars>
      </dgm:prSet>
      <dgm:spPr/>
      <dgm:t>
        <a:bodyPr/>
        <a:lstStyle/>
        <a:p>
          <a:endParaRPr lang="es-ES"/>
        </a:p>
      </dgm:t>
    </dgm:pt>
    <dgm:pt modelId="{CB2A8444-47AF-407C-BEA5-4569983A1052}" type="pres">
      <dgm:prSet presAssocID="{4B59844D-DA16-4396-B335-19AE78EA69E3}" presName="sibTrans" presStyleLbl="sibTrans2D1" presStyleIdx="0" presStyleCnt="1" custScaleX="156034"/>
      <dgm:spPr/>
      <dgm:t>
        <a:bodyPr/>
        <a:lstStyle/>
        <a:p>
          <a:endParaRPr lang="es-ES"/>
        </a:p>
      </dgm:t>
    </dgm:pt>
    <dgm:pt modelId="{2456BA6D-74B2-4539-AE5C-251FFFEF6C8A}" type="pres">
      <dgm:prSet presAssocID="{4B59844D-DA16-4396-B335-19AE78EA69E3}" presName="connectorText" presStyleLbl="sibTrans2D1" presStyleIdx="0" presStyleCnt="1"/>
      <dgm:spPr/>
      <dgm:t>
        <a:bodyPr/>
        <a:lstStyle/>
        <a:p>
          <a:endParaRPr lang="es-ES"/>
        </a:p>
      </dgm:t>
    </dgm:pt>
    <dgm:pt modelId="{164CF79C-6398-4FA5-B75D-1325D61E425D}" type="pres">
      <dgm:prSet presAssocID="{1A4D26C4-EE59-4ACC-BA10-F9AC3D51BD19}" presName="node" presStyleLbl="node1" presStyleIdx="1" presStyleCnt="2">
        <dgm:presLayoutVars>
          <dgm:bulletEnabled val="1"/>
        </dgm:presLayoutVars>
      </dgm:prSet>
      <dgm:spPr/>
      <dgm:t>
        <a:bodyPr/>
        <a:lstStyle/>
        <a:p>
          <a:endParaRPr lang="es-ES"/>
        </a:p>
      </dgm:t>
    </dgm:pt>
  </dgm:ptLst>
  <dgm:cxnLst>
    <dgm:cxn modelId="{5D08AD5D-55C0-4263-B506-D28FD31D34D0}" type="presOf" srcId="{1A4D26C4-EE59-4ACC-BA10-F9AC3D51BD19}" destId="{164CF79C-6398-4FA5-B75D-1325D61E425D}" srcOrd="0" destOrd="0" presId="urn:microsoft.com/office/officeart/2005/8/layout/process1"/>
    <dgm:cxn modelId="{2561D832-8DBF-4035-88C6-707B28905568}" type="presOf" srcId="{4B59844D-DA16-4396-B335-19AE78EA69E3}" destId="{2456BA6D-74B2-4539-AE5C-251FFFEF6C8A}" srcOrd="1" destOrd="0" presId="urn:microsoft.com/office/officeart/2005/8/layout/process1"/>
    <dgm:cxn modelId="{686ECCB5-B549-4C1F-BC2B-9D1AC104FE13}" srcId="{65FDF889-032E-4FAA-B906-613AC57E5C03}" destId="{2526AC61-C2B2-45DC-853E-50C446092B10}" srcOrd="0" destOrd="0" parTransId="{41D65599-2F69-4048-8C3E-958F8F0420C1}" sibTransId="{4B59844D-DA16-4396-B335-19AE78EA69E3}"/>
    <dgm:cxn modelId="{0247E42A-B8AD-4677-BEC0-3F529A1F88BD}" type="presOf" srcId="{2526AC61-C2B2-45DC-853E-50C446092B10}" destId="{AA2BBDCC-28EB-47C9-BE9C-C55CAE651C8D}" srcOrd="0" destOrd="0" presId="urn:microsoft.com/office/officeart/2005/8/layout/process1"/>
    <dgm:cxn modelId="{DFF8F3B0-6242-4E0F-A9CC-E6FF05B25273}" type="presOf" srcId="{65FDF889-032E-4FAA-B906-613AC57E5C03}" destId="{7167B53F-0F19-41D1-9892-01C43CB8F533}" srcOrd="0" destOrd="0" presId="urn:microsoft.com/office/officeart/2005/8/layout/process1"/>
    <dgm:cxn modelId="{C8C5E68A-DA91-4DB6-87F8-CDE6656B6066}" type="presOf" srcId="{4B59844D-DA16-4396-B335-19AE78EA69E3}" destId="{CB2A8444-47AF-407C-BEA5-4569983A1052}" srcOrd="0" destOrd="0" presId="urn:microsoft.com/office/officeart/2005/8/layout/process1"/>
    <dgm:cxn modelId="{15DD07B2-1846-47B7-964A-33C50703011C}" srcId="{65FDF889-032E-4FAA-B906-613AC57E5C03}" destId="{1A4D26C4-EE59-4ACC-BA10-F9AC3D51BD19}" srcOrd="1" destOrd="0" parTransId="{F9DFC54C-D0B1-442F-937F-749046E3D4E4}" sibTransId="{28A716D9-9538-43E5-BA31-A38C4EF5748F}"/>
    <dgm:cxn modelId="{34EB4927-F9AD-41B0-B1B7-E3CB34B14457}" type="presParOf" srcId="{7167B53F-0F19-41D1-9892-01C43CB8F533}" destId="{AA2BBDCC-28EB-47C9-BE9C-C55CAE651C8D}" srcOrd="0" destOrd="0" presId="urn:microsoft.com/office/officeart/2005/8/layout/process1"/>
    <dgm:cxn modelId="{1406CF54-B479-4FC9-831D-246D3F57836A}" type="presParOf" srcId="{7167B53F-0F19-41D1-9892-01C43CB8F533}" destId="{CB2A8444-47AF-407C-BEA5-4569983A1052}" srcOrd="1" destOrd="0" presId="urn:microsoft.com/office/officeart/2005/8/layout/process1"/>
    <dgm:cxn modelId="{986C1905-8821-4D12-A9B4-22D8AEB742FE}" type="presParOf" srcId="{CB2A8444-47AF-407C-BEA5-4569983A1052}" destId="{2456BA6D-74B2-4539-AE5C-251FFFEF6C8A}" srcOrd="0" destOrd="0" presId="urn:microsoft.com/office/officeart/2005/8/layout/process1"/>
    <dgm:cxn modelId="{C2A607EA-8A53-462C-B8D7-69A593CB3DF0}" type="presParOf" srcId="{7167B53F-0F19-41D1-9892-01C43CB8F533}" destId="{164CF79C-6398-4FA5-B75D-1325D61E425D}"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BBDCC-28EB-47C9-BE9C-C55CAE651C8D}">
      <dsp:nvSpPr>
        <dsp:cNvPr id="0" name=""/>
        <dsp:cNvSpPr/>
      </dsp:nvSpPr>
      <dsp:spPr>
        <a:xfrm>
          <a:off x="1167" y="0"/>
          <a:ext cx="2489377" cy="115517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1 gota de control +/-</a:t>
          </a:r>
          <a:endParaRPr lang="es-ES" sz="1800" kern="1200" dirty="0"/>
        </a:p>
      </dsp:txBody>
      <dsp:txXfrm>
        <a:off x="35001" y="33834"/>
        <a:ext cx="2421709" cy="1087502"/>
      </dsp:txXfrm>
    </dsp:sp>
    <dsp:sp modelId="{CB2A8444-47AF-407C-BEA5-4569983A1052}">
      <dsp:nvSpPr>
        <dsp:cNvPr id="0" name=""/>
        <dsp:cNvSpPr/>
      </dsp:nvSpPr>
      <dsp:spPr>
        <a:xfrm>
          <a:off x="2591623" y="268902"/>
          <a:ext cx="823466" cy="61736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S" sz="3600" kern="1200"/>
        </a:p>
      </dsp:txBody>
      <dsp:txXfrm>
        <a:off x="2591623" y="392375"/>
        <a:ext cx="638257" cy="370419"/>
      </dsp:txXfrm>
    </dsp:sp>
    <dsp:sp modelId="{164CF79C-6398-4FA5-B75D-1325D61E425D}">
      <dsp:nvSpPr>
        <dsp:cNvPr id="0" name=""/>
        <dsp:cNvSpPr/>
      </dsp:nvSpPr>
      <dsp:spPr>
        <a:xfrm>
          <a:off x="3486296" y="0"/>
          <a:ext cx="2489377" cy="115517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Introducir escobillón estéril  y girar</a:t>
          </a:r>
          <a:endParaRPr lang="es-ES" sz="1800" kern="1200" dirty="0"/>
        </a:p>
      </dsp:txBody>
      <dsp:txXfrm>
        <a:off x="3520130" y="33834"/>
        <a:ext cx="2421709" cy="108750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DD1BE64F-93EE-45CA-8C5D-6D5945BAAB9B}" type="datetimeFigureOut">
              <a:rPr lang="es-ES"/>
              <a:pPr>
                <a:defRPr/>
              </a:pPr>
              <a:t>14/05/2018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90D11C76-CC63-49D6-8130-B42C2199D035}"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cbi.nlm.nih.gov/pubmed/25201792"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evidenciasenpediatria.es/articulo/6650/enlace#bibliografia"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ice.org.uk/guidance/ng84/resources/visual-summary-pdf-4723226606"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file:///G:\PORTAL%20MEDICAMENTO\Portal%20del%20Medicamento\Noticias\2018\guia%20nice%20faringitis.docx" TargetMode="External"/><Relationship Id="rId4" Type="http://schemas.openxmlformats.org/officeDocument/2006/relationships/hyperlink" Target="http://www.saludcastillayleon.es/portalmedicamento/es/noticias-destacados/noticias/sinusitis-guia-nic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90D11C76-CC63-49D6-8130-B42C2199D035}" type="slidenum">
              <a:rPr lang="es-ES" altLang="es-ES" smtClean="0"/>
              <a:pPr>
                <a:defRPr/>
              </a:pPr>
              <a:t>1</a:t>
            </a:fld>
            <a:endParaRPr lang="es-ES" altLang="es-ES"/>
          </a:p>
        </p:txBody>
      </p:sp>
    </p:spTree>
    <p:extLst>
      <p:ext uri="{BB962C8B-B14F-4D97-AF65-F5344CB8AC3E}">
        <p14:creationId xmlns:p14="http://schemas.microsoft.com/office/powerpoint/2010/main" val="2258115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90D11C76-CC63-49D6-8130-B42C2199D035}" type="slidenum">
              <a:rPr lang="es-ES" altLang="es-ES" smtClean="0"/>
              <a:pPr>
                <a:defRPr/>
              </a:pPr>
              <a:t>10</a:t>
            </a:fld>
            <a:endParaRPr lang="es-ES" altLang="es-ES"/>
          </a:p>
        </p:txBody>
      </p:sp>
    </p:spTree>
    <p:extLst>
      <p:ext uri="{BB962C8B-B14F-4D97-AF65-F5344CB8AC3E}">
        <p14:creationId xmlns:p14="http://schemas.microsoft.com/office/powerpoint/2010/main" val="1962132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050" b="1" dirty="0" smtClean="0">
                <a:effectLst/>
              </a:rPr>
              <a:t>AVC | Artículos Valorados Críticamente</a:t>
            </a:r>
          </a:p>
          <a:p>
            <a:pPr algn="just"/>
            <a:r>
              <a:rPr lang="es-ES" sz="1050" dirty="0" smtClean="0"/>
              <a:t>Lean WL, </a:t>
            </a:r>
            <a:r>
              <a:rPr lang="es-ES" sz="1050" dirty="0" err="1" smtClean="0"/>
              <a:t>Arnup</a:t>
            </a:r>
            <a:r>
              <a:rPr lang="es-ES" sz="1050" dirty="0" smtClean="0"/>
              <a:t> S, </a:t>
            </a:r>
            <a:r>
              <a:rPr lang="es-ES" sz="1050" dirty="0" err="1" smtClean="0"/>
              <a:t>Danchin</a:t>
            </a:r>
            <a:r>
              <a:rPr lang="es-ES" sz="1050" dirty="0" smtClean="0"/>
              <a:t> M, </a:t>
            </a:r>
            <a:r>
              <a:rPr lang="es-ES" sz="1050" dirty="0" err="1" smtClean="0"/>
              <a:t>Steer</a:t>
            </a:r>
            <a:r>
              <a:rPr lang="es-ES" sz="1050" dirty="0" smtClean="0"/>
              <a:t> AC. Rapid </a:t>
            </a:r>
            <a:r>
              <a:rPr lang="es-ES" sz="1050" dirty="0" err="1" smtClean="0"/>
              <a:t>diagnostic</a:t>
            </a:r>
            <a:r>
              <a:rPr lang="es-ES" sz="1050" dirty="0" smtClean="0"/>
              <a:t> </a:t>
            </a:r>
            <a:r>
              <a:rPr lang="es-ES" sz="1050" dirty="0" err="1" smtClean="0"/>
              <a:t>tests</a:t>
            </a:r>
            <a:r>
              <a:rPr lang="es-ES" sz="1050" dirty="0" smtClean="0"/>
              <a:t> </a:t>
            </a:r>
            <a:r>
              <a:rPr lang="es-ES" sz="1050" dirty="0" err="1" smtClean="0"/>
              <a:t>for</a:t>
            </a:r>
            <a:r>
              <a:rPr lang="es-ES" sz="1050" dirty="0" smtClean="0"/>
              <a:t> </a:t>
            </a:r>
            <a:r>
              <a:rPr lang="es-ES" sz="1050" dirty="0" err="1" smtClean="0"/>
              <a:t>group</a:t>
            </a:r>
            <a:r>
              <a:rPr lang="es-ES" sz="1050" dirty="0" smtClean="0"/>
              <a:t> A </a:t>
            </a:r>
            <a:r>
              <a:rPr lang="es-ES" sz="1050" dirty="0" err="1" smtClean="0"/>
              <a:t>streptococcal</a:t>
            </a:r>
            <a:r>
              <a:rPr lang="es-ES" sz="1050" dirty="0" smtClean="0"/>
              <a:t> </a:t>
            </a:r>
            <a:r>
              <a:rPr lang="es-ES" sz="1050" dirty="0" err="1" smtClean="0"/>
              <a:t>pharyngitis</a:t>
            </a:r>
            <a:r>
              <a:rPr lang="es-ES" sz="1050" dirty="0" smtClean="0"/>
              <a:t>: a meta-</a:t>
            </a:r>
            <a:r>
              <a:rPr lang="es-ES" sz="1050" dirty="0" err="1" smtClean="0"/>
              <a:t>analysis</a:t>
            </a:r>
            <a:r>
              <a:rPr lang="es-ES" sz="1050" dirty="0" smtClean="0"/>
              <a:t>. </a:t>
            </a:r>
            <a:r>
              <a:rPr lang="es-ES" sz="1050" dirty="0" err="1" smtClean="0">
                <a:hlinkClick r:id="rId3"/>
              </a:rPr>
              <a:t>Pediatrics</a:t>
            </a:r>
            <a:r>
              <a:rPr lang="es-ES" sz="1050" dirty="0" smtClean="0">
                <a:hlinkClick r:id="rId3"/>
              </a:rPr>
              <a:t>. 2014;134:771-81.</a:t>
            </a:r>
            <a:endParaRPr lang="es-ES" sz="1050" dirty="0" smtClean="0"/>
          </a:p>
          <a:p>
            <a:pPr algn="just"/>
            <a:r>
              <a:rPr lang="es-ES" sz="1050" b="1" dirty="0" smtClean="0"/>
              <a:t>Revisores: </a:t>
            </a:r>
            <a:r>
              <a:rPr lang="es-ES" sz="1050" dirty="0" smtClean="0"/>
              <a:t>García Vera C</a:t>
            </a:r>
            <a:r>
              <a:rPr lang="es-ES" sz="1050" baseline="30000" dirty="0" smtClean="0"/>
              <a:t>1</a:t>
            </a:r>
            <a:r>
              <a:rPr lang="es-ES" sz="1050" dirty="0" smtClean="0"/>
              <a:t>, Esparza </a:t>
            </a:r>
            <a:r>
              <a:rPr lang="es-ES" sz="1050" dirty="0" err="1" smtClean="0"/>
              <a:t>Olcina</a:t>
            </a:r>
            <a:r>
              <a:rPr lang="es-ES" sz="1050" dirty="0" smtClean="0"/>
              <a:t> MJ</a:t>
            </a:r>
            <a:r>
              <a:rPr lang="es-ES" sz="1050" baseline="30000" dirty="0" smtClean="0"/>
              <a:t>2</a:t>
            </a:r>
            <a:r>
              <a:rPr lang="es-ES" sz="1050" dirty="0" smtClean="0"/>
              <a:t>. </a:t>
            </a:r>
          </a:p>
          <a:p>
            <a:pPr algn="just"/>
            <a:r>
              <a:rPr lang="es-ES" sz="1050" baseline="30000" dirty="0" smtClean="0">
                <a:effectLst/>
              </a:rPr>
              <a:t>1</a:t>
            </a:r>
            <a:r>
              <a:rPr lang="es-ES" sz="1050" dirty="0" smtClean="0">
                <a:effectLst/>
              </a:rPr>
              <a:t>CS </a:t>
            </a:r>
            <a:r>
              <a:rPr lang="es-ES" sz="1050" dirty="0" err="1" smtClean="0">
                <a:effectLst/>
              </a:rPr>
              <a:t>Sagasta</a:t>
            </a:r>
            <a:r>
              <a:rPr lang="es-ES" sz="1050" dirty="0" smtClean="0">
                <a:effectLst/>
              </a:rPr>
              <a:t>-Ruiseñores. Zaragoza. España. </a:t>
            </a:r>
            <a:br>
              <a:rPr lang="es-ES" sz="1050" dirty="0" smtClean="0">
                <a:effectLst/>
              </a:rPr>
            </a:br>
            <a:r>
              <a:rPr lang="es-ES" sz="1050" baseline="30000" dirty="0" smtClean="0">
                <a:effectLst/>
              </a:rPr>
              <a:t>2</a:t>
            </a:r>
            <a:r>
              <a:rPr lang="es-ES" sz="1050" dirty="0" smtClean="0">
                <a:effectLst/>
              </a:rPr>
              <a:t>Centro de Salud Barcelona. Móstoles. Madrid. España. </a:t>
            </a:r>
            <a:br>
              <a:rPr lang="es-ES" sz="1050" dirty="0" smtClean="0">
                <a:effectLst/>
              </a:rPr>
            </a:br>
            <a:r>
              <a:rPr lang="es-ES" sz="1050" b="1" dirty="0" smtClean="0"/>
              <a:t>Objetivo:</a:t>
            </a:r>
            <a:r>
              <a:rPr lang="es-ES" sz="1050" dirty="0" smtClean="0"/>
              <a:t> establecer la precisión diagnóstica de los test rápidos de detección de antígeno (TRDA) estreptocócico en niños y adultos con faringitis por estreptococo β-hemolítico del grupo A (SBGA).</a:t>
            </a:r>
          </a:p>
          <a:p>
            <a:pPr algn="just"/>
            <a:r>
              <a:rPr lang="es-ES" sz="1050" b="1" dirty="0" smtClean="0"/>
              <a:t>Diseño:</a:t>
            </a:r>
            <a:r>
              <a:rPr lang="es-ES" sz="1050" dirty="0" smtClean="0"/>
              <a:t> revisión sistemática (RS) con </a:t>
            </a:r>
            <a:r>
              <a:rPr lang="es-ES" sz="1050" dirty="0" err="1" smtClean="0"/>
              <a:t>metanálisis</a:t>
            </a:r>
            <a:r>
              <a:rPr lang="es-ES" sz="1050" dirty="0" smtClean="0"/>
              <a:t> (MA).</a:t>
            </a:r>
          </a:p>
          <a:p>
            <a:pPr algn="just"/>
            <a:r>
              <a:rPr lang="es-ES" sz="1050" b="1" dirty="0" smtClean="0"/>
              <a:t>Fuentes de datos:</a:t>
            </a:r>
            <a:r>
              <a:rPr lang="es-ES" sz="1050" dirty="0" smtClean="0"/>
              <a:t> se buscó en las bases de datos </a:t>
            </a:r>
            <a:r>
              <a:rPr lang="es-ES" sz="1050" dirty="0" err="1" smtClean="0"/>
              <a:t>Medline</a:t>
            </a:r>
            <a:r>
              <a:rPr lang="es-ES" sz="1050" dirty="0" smtClean="0"/>
              <a:t> y </a:t>
            </a:r>
            <a:r>
              <a:rPr lang="es-ES" sz="1050" dirty="0" err="1" smtClean="0"/>
              <a:t>Embase</a:t>
            </a:r>
            <a:r>
              <a:rPr lang="es-ES" sz="1050" dirty="0" smtClean="0"/>
              <a:t> desde 1996 hasta 2013. Se hizo búsqueda manual de las referencias obtenidas. Se limitó a artículos en inglés. Los descriptores utilizados se referían al microorganismo, a la infección y a los tipos de test. Se buscaron artículos originales de valoración de prueba diagnóstica.</a:t>
            </a:r>
          </a:p>
          <a:p>
            <a:pPr algn="just"/>
            <a:r>
              <a:rPr lang="es-ES" sz="1050" b="1" dirty="0" smtClean="0"/>
              <a:t>Selección de estudios:</a:t>
            </a:r>
            <a:r>
              <a:rPr lang="es-ES" sz="1050" dirty="0" smtClean="0"/>
              <a:t> se seleccionaron los estudios que utilizaban el cultivo de frotis faríngeo como patrón oro. Se excluyeron los estudios que solo realizaban cultivo a los pacientes con TRDA negativo. Dos de los autores valoraron la calidad y el riesgo de sesgo de los estudios con el instrumento QUADAS (específico para estudios de pruebas diagnósticas). Se seleccionaron 55 estudios de los que se excluyeron siete (seis por patrón oro inadecuado, uno desconocido), incluyendo finalmente en el análisis 48 artículos. Se utilizaron ocho tipos de TRDA.</a:t>
            </a:r>
          </a:p>
          <a:p>
            <a:pPr algn="just"/>
            <a:r>
              <a:rPr lang="es-ES" sz="1050" b="1" dirty="0" smtClean="0"/>
              <a:t>Extracción de datos:</a:t>
            </a:r>
            <a:r>
              <a:rPr lang="es-ES" sz="1050" dirty="0" smtClean="0"/>
              <a:t> se extrajeron datos de tamaño de la muestra, prevalencia de cultivo positivo a SBGA, sensibilidad/especificidad y características de la muestra. Se clasificaron los estudios de acuerdo al tipo de test (ocho categorías), entorno del estudio (Urgencias, Atención Primaria, ingresados) y se definió un subgrupo en pacientes &lt; 18 años. Para el análisis se utilizó un modelo </a:t>
            </a:r>
            <a:r>
              <a:rPr lang="es-ES" sz="1050" dirty="0" err="1" smtClean="0"/>
              <a:t>bivariado</a:t>
            </a:r>
            <a:r>
              <a:rPr lang="es-ES" sz="1050" dirty="0" smtClean="0"/>
              <a:t> de efectos aleatorios para calcular la sensibilidad y especificidad globales y su intervalo de confianza del 95% (IC 95) para cada tipo de TRDA para el que hubiera más de tres estudios. Se estudió la heterogeneidad de los estudios con un diagrama de bosque (</a:t>
            </a:r>
            <a:r>
              <a:rPr lang="es-ES" sz="1050" dirty="0" err="1" smtClean="0"/>
              <a:t>forest</a:t>
            </a:r>
            <a:r>
              <a:rPr lang="es-ES" sz="1050" dirty="0" smtClean="0"/>
              <a:t> </a:t>
            </a:r>
            <a:r>
              <a:rPr lang="es-ES" sz="1050" dirty="0" err="1" smtClean="0"/>
              <a:t>plot</a:t>
            </a:r>
            <a:r>
              <a:rPr lang="es-ES" sz="1050" dirty="0" smtClean="0"/>
              <a:t>) y distribuyendo cada par sensibilidad/especificidad en una curva ROC resumen. Además la heterogeneidad también se investigó con análisis independiente de subgrupos.</a:t>
            </a:r>
          </a:p>
          <a:p>
            <a:pPr algn="just"/>
            <a:r>
              <a:rPr lang="es-ES" sz="1050" b="1" dirty="0" smtClean="0"/>
              <a:t>Resultados principales:</a:t>
            </a:r>
            <a:r>
              <a:rPr lang="es-ES" sz="1050" dirty="0" smtClean="0"/>
              <a:t> en los 48 estudios se encontraron 60 pares sensibilidad/especificidad de 23.934 pacientes. La estimación global de la sensibilidad de los TRDA fue 0,86 (IC 95: 0,83 a 0,88) y de la especificidad 0,96 (IC 95: 0,94 a 0,97) con variabilidad importante en la sensibilidad entre los estudios pero no en la especificidad. En el análisis por tipo de test se comportaron mejor los test de técnica molecular sobre todo en lo que respecta a la sensibilidad (0,92, IC 95: 0,89 a 0,95). En los 25 estudios solo de niños, con 33 pares sensibilidad/especificidad, los resultados son similares a los globales.</a:t>
            </a:r>
          </a:p>
          <a:p>
            <a:pPr algn="just"/>
            <a:r>
              <a:rPr lang="es-ES" sz="1050" b="1" dirty="0" smtClean="0"/>
              <a:t>Conclusión:</a:t>
            </a:r>
            <a:r>
              <a:rPr lang="es-ES" sz="1050" dirty="0" smtClean="0"/>
              <a:t> los TRDA pueden utilizarse en el diagnóstico preciso de la faringitis por EBGA en atención primaria con suficiente precisión como para prescindir de la realización de cultivo en caso de test negativo en lugares con baja incidencia de fiebre reumática. Los nuevos test moleculares tienen la sensibilidad más alta pero son menos adecuados para ser realizados en atención primaria pues requieren de una a tres horas para obtener el resultado.</a:t>
            </a:r>
          </a:p>
          <a:p>
            <a:pPr algn="just"/>
            <a:r>
              <a:rPr lang="es-ES" sz="1050" b="1" dirty="0" smtClean="0"/>
              <a:t>Comentario Crítico: Justificación:</a:t>
            </a:r>
            <a:r>
              <a:rPr lang="es-ES" sz="1050" dirty="0" smtClean="0"/>
              <a:t> en los últimos 30 años se han venido desarrollando diferentes tipos de TRDA estreptocócico para el diagnóstico etiológico en las faringoamigdalitis (FA), ya que únicamente serían susceptibles de tratamiento antibiótico aquellas en las que el agente etiológico fuese SBGA. Un reciente artículo de esta revista dejó clara la necesidad del diagnóstico microbiológico ante la escasa validez de cualquier signo o síntoma clínico</a:t>
            </a:r>
            <a:r>
              <a:rPr lang="es-ES" sz="1050" baseline="30000" dirty="0" smtClean="0">
                <a:hlinkClick r:id="rId4"/>
              </a:rPr>
              <a:t>1</a:t>
            </a:r>
            <a:r>
              <a:rPr lang="es-ES" sz="1050" dirty="0" smtClean="0"/>
              <a:t>. Los TRDA se han mostrado una herramienta particularmente útil para este diagnóstico en atención primaria pediátrica según la mayoría de guías de práctica clínica (GPC) recientes. El artículo analizado pretende revisar este aspecto y diferenciar los mejores test.</a:t>
            </a:r>
          </a:p>
          <a:p>
            <a:pPr algn="just"/>
            <a:r>
              <a:rPr lang="es-ES" sz="1050" b="1" dirty="0" smtClean="0"/>
              <a:t>Validez o rigor científico:</a:t>
            </a:r>
            <a:r>
              <a:rPr lang="es-ES" sz="1050" dirty="0" smtClean="0"/>
              <a:t> el MA parece bien planteado y realizado en cuanto a la población estudiada, factores analizados y medida de resultados. Incluye estudios tanto en población adulta como en niños. Una limitación es recoger solo artículos en inglés, y no intentar localizar e incluir literatura gris. Los criterios de inclusión y exclusión parecen claros y rigurosos. Utilizan para valorar la calidad el instrumento QUADAS. El análisis de los resultados por tipos diferentes de test (ocho) valorando sensibilidad y especificidad globales es pertinente y también es adecuada la valoración de la heterogeneidad de los estudios. Una importante limitación es que los estudios son poco homogéneos en cuanto a qué pacientes son testados. Parece que la mayor utilidad se encuentra en los pacientes con clínica sugerente de FA por SBGA y para confirmar dicho diagnóstico y es en este grupo de pacientes preseleccionados (pueden utilizarse escalas como la de </a:t>
            </a:r>
            <a:r>
              <a:rPr lang="es-ES" sz="1050" dirty="0" err="1" smtClean="0"/>
              <a:t>Centor</a:t>
            </a:r>
            <a:r>
              <a:rPr lang="es-ES" sz="1050" dirty="0" smtClean="0"/>
              <a:t> o </a:t>
            </a:r>
            <a:r>
              <a:rPr lang="es-ES" sz="1050" dirty="0" err="1" smtClean="0"/>
              <a:t>McIsaac</a:t>
            </a:r>
            <a:r>
              <a:rPr lang="es-ES" sz="1050" dirty="0" smtClean="0"/>
              <a:t>) en los que más rendimiento ofrece la prueba, para la confirmación o exclusión del diagnóstico.</a:t>
            </a:r>
          </a:p>
          <a:p>
            <a:pPr algn="just"/>
            <a:r>
              <a:rPr lang="es-ES" sz="1050" b="1" dirty="0" smtClean="0"/>
              <a:t>Importancia clínica:</a:t>
            </a:r>
            <a:r>
              <a:rPr lang="es-ES" sz="1050" dirty="0" smtClean="0"/>
              <a:t> según los resultados del estudio los cocientes de probabilidad (CP) para el resultado global de test analizados en pediatría serían 21,75 (IC 95: 29,66 a 16,80) el positivo (CP+) y 0,13 (IC 95: 0,11 a 0,17) el negativo (CP-), si bien excluidos los de técnica molecular (de escasa utilidad en primaria por su resultado no disponible antes de 1-3 horas), los de </a:t>
            </a:r>
            <a:r>
              <a:rPr lang="es-ES" sz="1050" dirty="0" err="1" smtClean="0"/>
              <a:t>inmunoanálisis</a:t>
            </a:r>
            <a:r>
              <a:rPr lang="es-ES" sz="1050" dirty="0" smtClean="0"/>
              <a:t> e </a:t>
            </a:r>
            <a:r>
              <a:rPr lang="es-ES" sz="1050" dirty="0" err="1" smtClean="0"/>
              <a:t>inmunocromatografía</a:t>
            </a:r>
            <a:r>
              <a:rPr lang="es-ES" sz="1050" dirty="0" smtClean="0"/>
              <a:t> tendrían un CP (+) de 17,00 (IC 95: 11,43 a 29,66) y CP (-) de 0,15 (IC 95: 0,11 a 0,21). Parece, por tanto, existir un efecto muy importante en las probabilidades </a:t>
            </a:r>
            <a:r>
              <a:rPr lang="es-ES" sz="1050" dirty="0" err="1" smtClean="0"/>
              <a:t>posprueba</a:t>
            </a:r>
            <a:r>
              <a:rPr lang="es-ES" sz="1050" dirty="0" smtClean="0"/>
              <a:t> tanto de un resultado positivo como negativo tras el test (si aplicamos el test a pacientes con </a:t>
            </a:r>
            <a:r>
              <a:rPr lang="es-ES" sz="1050" dirty="0" err="1" smtClean="0"/>
              <a:t>Centor</a:t>
            </a:r>
            <a:r>
              <a:rPr lang="es-ES" sz="1050" dirty="0" smtClean="0"/>
              <a:t> 3-4, probabilidad </a:t>
            </a:r>
            <a:r>
              <a:rPr lang="es-ES" sz="1050" dirty="0" err="1" smtClean="0"/>
              <a:t>preprueba</a:t>
            </a:r>
            <a:r>
              <a:rPr lang="es-ES" sz="1050" dirty="0" smtClean="0"/>
              <a:t> 50%, con un test negativo la probabilidad </a:t>
            </a:r>
            <a:r>
              <a:rPr lang="es-ES" sz="1050" dirty="0" err="1" smtClean="0"/>
              <a:t>posprueba</a:t>
            </a:r>
            <a:r>
              <a:rPr lang="es-ES" sz="1050" dirty="0" smtClean="0"/>
              <a:t> sería del 10% y con un test positivo del 96%). Una RS realizada por un equipo español</a:t>
            </a:r>
            <a:r>
              <a:rPr lang="es-ES" sz="1050" baseline="30000" dirty="0" smtClean="0">
                <a:hlinkClick r:id="rId4"/>
              </a:rPr>
              <a:t>2</a:t>
            </a:r>
            <a:r>
              <a:rPr lang="es-ES" sz="1050" dirty="0" smtClean="0"/>
              <a:t> sobre 24 estudios, tanto de niños como de adultos, obtiene globalmente un CP (+) de 22,21 (IC 95: 15,2 a 32,6) y un CP (-) de 0,15 (IC 95: 0,13 a 0,18). Las dos guías más recientes americana</a:t>
            </a:r>
            <a:r>
              <a:rPr lang="es-ES" sz="1050" baseline="30000" dirty="0" smtClean="0">
                <a:hlinkClick r:id="rId4"/>
              </a:rPr>
              <a:t>3</a:t>
            </a:r>
            <a:r>
              <a:rPr lang="es-ES" sz="1050" dirty="0" smtClean="0"/>
              <a:t> y europea</a:t>
            </a:r>
            <a:r>
              <a:rPr lang="es-ES" sz="1050" baseline="30000" dirty="0" smtClean="0">
                <a:hlinkClick r:id="rId4"/>
              </a:rPr>
              <a:t>4</a:t>
            </a:r>
            <a:r>
              <a:rPr lang="es-ES" sz="1050" dirty="0" smtClean="0"/>
              <a:t> recomiendan no hacer cultivo de control en los TRDA negativos. Un estudio español publicado en 2011</a:t>
            </a:r>
            <a:r>
              <a:rPr lang="es-ES" sz="1050" baseline="30000" dirty="0" smtClean="0">
                <a:hlinkClick r:id="rId4"/>
              </a:rPr>
              <a:t>5</a:t>
            </a:r>
            <a:r>
              <a:rPr lang="es-ES" sz="1050" dirty="0" smtClean="0"/>
              <a:t>, concluye que la estrategia más efectiva es el cultivo a todos, pero la más coste-efectiva es la realización del TRDA tras cribado mediante test de </a:t>
            </a:r>
            <a:r>
              <a:rPr lang="es-ES" sz="1050" dirty="0" err="1" smtClean="0"/>
              <a:t>Centor</a:t>
            </a:r>
            <a:r>
              <a:rPr lang="es-ES" sz="1050" dirty="0" smtClean="0"/>
              <a:t>. Alguna GPC (NICE o SIGN) siguen recomendando no tratar con antibiótico la FA salvo que al facultativo le preocupe el estado del paciente. Argumentan la escasa incidencia de fiebre reumática en países desarrollados y la no disponibilidad de estos test en la Atención Primaria inglesa. </a:t>
            </a:r>
            <a:r>
              <a:rPr lang="es-ES" sz="1050" b="1" dirty="0" smtClean="0"/>
              <a:t>Aplicabilidad en la práctica clínica:</a:t>
            </a:r>
            <a:r>
              <a:rPr lang="es-ES" sz="1050" dirty="0" smtClean="0"/>
              <a:t> parece pertinente en nuestro medio seguir recomendando la realización de TRDA para seleccionar las FA de apariencia bacteriana (criterios de </a:t>
            </a:r>
            <a:r>
              <a:rPr lang="es-ES" sz="1050" dirty="0" err="1" smtClean="0"/>
              <a:t>Centor</a:t>
            </a:r>
            <a:r>
              <a:rPr lang="es-ES" sz="1050" dirty="0" smtClean="0"/>
              <a:t> 3-4) que consideramos requieren antibiótico. El debate sigue abierto en si es necesario realizar cultivo de control en los casos en que el TRDA ha sido negativo. Prescindir del cultivo en este caso, exigirá la utilización de test con la mejor sensibilidad y especificidad posible, y movernos en ambientes con una muy remota posibilidad de fiebre reumática como complicación de la FA.</a:t>
            </a:r>
          </a:p>
          <a:p>
            <a:endParaRPr lang="es-ES" dirty="0" smtClean="0"/>
          </a:p>
          <a:p>
            <a:endParaRPr lang="es-ES" dirty="0"/>
          </a:p>
        </p:txBody>
      </p:sp>
      <p:sp>
        <p:nvSpPr>
          <p:cNvPr id="4" name="Marcador de número de diapositiva 3"/>
          <p:cNvSpPr>
            <a:spLocks noGrp="1"/>
          </p:cNvSpPr>
          <p:nvPr>
            <p:ph type="sldNum" sz="quarter" idx="10"/>
          </p:nvPr>
        </p:nvSpPr>
        <p:spPr/>
        <p:txBody>
          <a:bodyPr/>
          <a:lstStyle/>
          <a:p>
            <a:pPr>
              <a:defRPr/>
            </a:pPr>
            <a:fld id="{90D11C76-CC63-49D6-8130-B42C2199D035}" type="slidenum">
              <a:rPr lang="es-ES" altLang="es-ES" smtClean="0"/>
              <a:pPr>
                <a:defRPr/>
              </a:pPr>
              <a:t>11</a:t>
            </a:fld>
            <a:endParaRPr lang="es-ES" altLang="es-ES"/>
          </a:p>
        </p:txBody>
      </p:sp>
    </p:spTree>
    <p:extLst>
      <p:ext uri="{BB962C8B-B14F-4D97-AF65-F5344CB8AC3E}">
        <p14:creationId xmlns:p14="http://schemas.microsoft.com/office/powerpoint/2010/main" val="2483075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90D11C76-CC63-49D6-8130-B42C2199D035}" type="slidenum">
              <a:rPr lang="es-ES" altLang="es-ES" smtClean="0"/>
              <a:pPr>
                <a:defRPr/>
              </a:pPr>
              <a:t>12</a:t>
            </a:fld>
            <a:endParaRPr lang="es-ES" altLang="es-ES"/>
          </a:p>
        </p:txBody>
      </p:sp>
    </p:spTree>
    <p:extLst>
      <p:ext uri="{BB962C8B-B14F-4D97-AF65-F5344CB8AC3E}">
        <p14:creationId xmlns:p14="http://schemas.microsoft.com/office/powerpoint/2010/main" val="4231287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s-ES" altLang="es-ES" sz="1000" b="1" dirty="0" smtClean="0"/>
              <a:t>Dolor agudo de garganta - Guía NICE </a:t>
            </a:r>
            <a:r>
              <a:rPr lang="es-ES" altLang="es-ES" sz="1000" dirty="0" smtClean="0"/>
              <a:t>5/02/2018</a:t>
            </a:r>
          </a:p>
          <a:p>
            <a:pPr algn="just"/>
            <a:r>
              <a:rPr lang="es-ES" altLang="es-ES" sz="1000" dirty="0" smtClean="0"/>
              <a:t>En enero 2018 se ha publicado la </a:t>
            </a:r>
            <a:r>
              <a:rPr lang="es-ES" altLang="es-ES" sz="1000" u="sng" dirty="0" smtClean="0">
                <a:hlinkClick r:id="rId3"/>
              </a:rPr>
              <a:t>guía NICE para el dolor agudo de garganta</a:t>
            </a:r>
            <a:r>
              <a:rPr lang="es-ES" altLang="es-ES" sz="1000" dirty="0" smtClean="0"/>
              <a:t>. Su objetivo es limitar el uso de antibióticos y reducir la resistencia a los antimicrobianos, uniéndose así a otras guías, como la de </a:t>
            </a:r>
            <a:r>
              <a:rPr lang="es-ES" altLang="es-ES" sz="1000" dirty="0" smtClean="0">
                <a:hlinkClick r:id="rId4"/>
              </a:rPr>
              <a:t>Sinusitis</a:t>
            </a:r>
            <a:r>
              <a:rPr lang="es-ES" altLang="es-ES" sz="1000" dirty="0" smtClean="0"/>
              <a:t>, que la NICE está actualizando con el mismo objetivo.</a:t>
            </a:r>
          </a:p>
          <a:p>
            <a:pPr algn="just"/>
            <a:r>
              <a:rPr lang="es-ES" altLang="es-ES" sz="1000" dirty="0" smtClean="0"/>
              <a:t>El dolor de garganta agudo normalmente está causado por un virus, dura aproximadamente una semana y la mayoría de las personas mejora sin antibióticos. La no prescripción de antibióticos rara vez genera complicaciones.</a:t>
            </a:r>
          </a:p>
          <a:p>
            <a:pPr algn="just"/>
            <a:r>
              <a:rPr lang="es-ES" altLang="es-ES" sz="1000" dirty="0" smtClean="0"/>
              <a:t>El dolor de garganta agudo (que incluye faringitis y amigdalitis) es </a:t>
            </a:r>
            <a:r>
              <a:rPr lang="es-ES" altLang="es-ES" sz="1000" dirty="0" err="1" smtClean="0"/>
              <a:t>autolimitante</a:t>
            </a:r>
            <a:r>
              <a:rPr lang="es-ES" altLang="es-ES" sz="1000" dirty="0" smtClean="0"/>
              <a:t> y, con frecuencia, se desencadena por una infección viral del tracto respiratorio superior.</a:t>
            </a:r>
          </a:p>
          <a:p>
            <a:pPr algn="just"/>
            <a:r>
              <a:rPr lang="es-ES" altLang="es-ES" sz="1000" dirty="0" smtClean="0"/>
              <a:t>Los síntomas pueden durar alrededor de 1 semana, pero la mayoría de las personas mejorarán dentro de este tiempo sin antibióticos, independientemente de la causa (bacteria o virus).</a:t>
            </a:r>
          </a:p>
          <a:p>
            <a:pPr algn="just"/>
            <a:r>
              <a:rPr lang="es-ES" altLang="es-ES" sz="1000" dirty="0" smtClean="0"/>
              <a:t>Para identificar a las personas que tienen más probabilidades de beneficiarse de un antibiótico, la guía promueve la utilización de los criterios de </a:t>
            </a:r>
            <a:r>
              <a:rPr lang="es-ES" altLang="es-ES" sz="1000" dirty="0" err="1" smtClean="0"/>
              <a:t>FeverPAIN</a:t>
            </a:r>
            <a:r>
              <a:rPr lang="es-ES" altLang="es-ES" sz="1000" dirty="0" smtClean="0"/>
              <a:t> (validados para el Reino Unido) o los criterios </a:t>
            </a:r>
            <a:r>
              <a:rPr lang="es-ES" altLang="es-ES" sz="1000" dirty="0" err="1" smtClean="0"/>
              <a:t>Centor</a:t>
            </a:r>
            <a:r>
              <a:rPr lang="es-ES" altLang="es-ES" sz="1000" dirty="0" smtClean="0"/>
              <a:t>.</a:t>
            </a:r>
          </a:p>
          <a:p>
            <a:pPr algn="just"/>
            <a:r>
              <a:rPr lang="es-ES" altLang="es-ES" sz="1000" dirty="0" smtClean="0"/>
              <a:t>En </a:t>
            </a:r>
            <a:r>
              <a:rPr lang="es-ES" altLang="es-ES" sz="1000" u="sng" dirty="0" smtClean="0"/>
              <a:t>todos los casos se debe promover el autocuidado</a:t>
            </a:r>
            <a:r>
              <a:rPr lang="es-ES" altLang="es-ES" sz="1000" dirty="0" smtClean="0"/>
              <a:t> para manejar los síntomas, incluido el dolor, la fiebre y la deshidratación.</a:t>
            </a:r>
          </a:p>
          <a:p>
            <a:pPr lvl="1" algn="just"/>
            <a:r>
              <a:rPr lang="es-ES" altLang="es-ES" sz="1000" dirty="0" smtClean="0"/>
              <a:t>- Considerar el paracetamol para el dolor o la fiebre o, si se prefiere y es adecuado, ibuprofeno</a:t>
            </a:r>
          </a:p>
          <a:p>
            <a:pPr lvl="1" algn="just"/>
            <a:r>
              <a:rPr lang="es-ES" altLang="es-ES" sz="1000" dirty="0" smtClean="0"/>
              <a:t>- Garantizar la ingesta adecuada de líquidos</a:t>
            </a:r>
          </a:p>
          <a:p>
            <a:pPr lvl="1" algn="just"/>
            <a:r>
              <a:rPr lang="es-ES" altLang="es-ES" sz="1000" dirty="0" smtClean="0"/>
              <a:t>- Existe alguna evidencia de que las grageas para la garganta que contengan anestesia local, un antiinflamatorio no esteroideo (AINE) o un antiséptico, pueden ayudar a reducir el dolor en los adultos</a:t>
            </a:r>
          </a:p>
          <a:p>
            <a:pPr lvl="1" algn="just"/>
            <a:r>
              <a:rPr lang="es-ES" altLang="es-ES" sz="1000" dirty="0" smtClean="0"/>
              <a:t>- No se ha demostrado eficacia con los caramelos, los enjuagues bucales o el enjuague bucal con anestesia local.</a:t>
            </a:r>
          </a:p>
          <a:p>
            <a:pPr algn="just"/>
            <a:r>
              <a:rPr lang="es-ES" altLang="es-ES" sz="1000" dirty="0" smtClean="0"/>
              <a:t>En cualquier momento conviene revaluar si los síntomas empeoran rápida o significativamente, teniendo en cuenta:</a:t>
            </a:r>
          </a:p>
          <a:p>
            <a:pPr lvl="1" algn="just"/>
            <a:r>
              <a:rPr lang="es-ES" altLang="es-ES" sz="1000" dirty="0" smtClean="0"/>
              <a:t>- diagnósticos alternativos, como escarlatina o fiebre glandular</a:t>
            </a:r>
          </a:p>
          <a:p>
            <a:pPr lvl="1" algn="just"/>
            <a:r>
              <a:rPr lang="es-ES" altLang="es-ES" sz="1000" dirty="0" smtClean="0"/>
              <a:t>- cualquier síntoma o signo que sugiera una enfermedad o condición más grave</a:t>
            </a:r>
          </a:p>
          <a:p>
            <a:pPr lvl="1" algn="just"/>
            <a:r>
              <a:rPr lang="es-ES" altLang="es-ES" sz="1000" dirty="0" smtClean="0"/>
              <a:t>- uso previo de antibióticos, que puede conducir a organismos resistentes.</a:t>
            </a:r>
          </a:p>
          <a:p>
            <a:pPr algn="just"/>
            <a:r>
              <a:rPr lang="es-ES" altLang="es-ES" sz="1000" dirty="0" smtClean="0"/>
              <a:t>Las </a:t>
            </a:r>
            <a:r>
              <a:rPr lang="es-ES" altLang="es-ES" sz="1000" b="1" dirty="0" smtClean="0"/>
              <a:t>intervenciones</a:t>
            </a:r>
            <a:r>
              <a:rPr lang="es-ES" altLang="es-ES" sz="1000" dirty="0" smtClean="0"/>
              <a:t> se proponen según la gravedad de la afección valorada mediante los criterios </a:t>
            </a:r>
            <a:r>
              <a:rPr lang="es-ES" altLang="es-ES" sz="1000" dirty="0" err="1" smtClean="0"/>
              <a:t>FeverPAIN</a:t>
            </a:r>
            <a:r>
              <a:rPr lang="es-ES" altLang="es-ES" sz="1000" dirty="0" smtClean="0"/>
              <a:t> o </a:t>
            </a:r>
            <a:r>
              <a:rPr lang="es-ES" altLang="es-ES" sz="1000" dirty="0" err="1" smtClean="0"/>
              <a:t>Centor</a:t>
            </a:r>
            <a:r>
              <a:rPr lang="es-ES" altLang="es-ES" sz="1000" dirty="0" smtClean="0"/>
              <a:t>.</a:t>
            </a:r>
          </a:p>
          <a:p>
            <a:pPr algn="just"/>
            <a:r>
              <a:rPr lang="es-ES" altLang="es-ES" sz="1000" b="1" u="sng" dirty="0" smtClean="0"/>
              <a:t>Personas que </a:t>
            </a:r>
            <a:r>
              <a:rPr lang="es-ES" altLang="es-ES" sz="1000" b="1" i="1" u="sng" dirty="0" smtClean="0"/>
              <a:t>probablemente no se beneficiarán</a:t>
            </a:r>
            <a:r>
              <a:rPr lang="es-ES" altLang="es-ES" sz="1000" b="1" u="sng" dirty="0" smtClean="0"/>
              <a:t> de un antibiótico</a:t>
            </a:r>
            <a:r>
              <a:rPr lang="es-ES" altLang="es-ES" sz="1000" dirty="0" smtClean="0"/>
              <a:t> (puntuación </a:t>
            </a:r>
            <a:r>
              <a:rPr lang="es-ES" altLang="es-ES" sz="1000" dirty="0" err="1" smtClean="0"/>
              <a:t>FeverPAIN</a:t>
            </a:r>
            <a:r>
              <a:rPr lang="es-ES" altLang="es-ES" sz="1000" dirty="0" smtClean="0"/>
              <a:t> de 0 o 1, o </a:t>
            </a:r>
            <a:r>
              <a:rPr lang="es-ES" altLang="es-ES" sz="1000" dirty="0" err="1" smtClean="0"/>
              <a:t>Centor</a:t>
            </a:r>
            <a:r>
              <a:rPr lang="es-ES" altLang="es-ES" sz="1000" dirty="0" smtClean="0"/>
              <a:t> de 0, 1 o 2):</a:t>
            </a:r>
          </a:p>
          <a:p>
            <a:pPr algn="just"/>
            <a:r>
              <a:rPr lang="es-ES" altLang="es-ES" sz="1000" dirty="0" smtClean="0"/>
              <a:t>- No prescribir antibióticos.</a:t>
            </a:r>
          </a:p>
          <a:p>
            <a:pPr algn="just"/>
            <a:r>
              <a:rPr lang="es-ES" altLang="es-ES" sz="1000" dirty="0" smtClean="0"/>
              <a:t>- Informar al paciente de:</a:t>
            </a:r>
          </a:p>
          <a:p>
            <a:pPr algn="just"/>
            <a:r>
              <a:rPr lang="es-ES" altLang="es-ES" sz="1000" dirty="0" smtClean="0"/>
              <a:t>Las razones por las cuales, en principio, no es necesario un antibiótico</a:t>
            </a:r>
          </a:p>
          <a:p>
            <a:pPr algn="just"/>
            <a:r>
              <a:rPr lang="es-ES" altLang="es-ES" sz="1000" dirty="0" smtClean="0"/>
              <a:t>Que debe acudir al médico si los síntomas empeoran rápida o significativamente, no comienzan a mejorar después de 1 semana o hay un empeoramiento con afectación sistémica.</a:t>
            </a:r>
          </a:p>
          <a:p>
            <a:pPr algn="just"/>
            <a:r>
              <a:rPr lang="es-ES" altLang="es-ES" sz="1000" b="1" u="sng" dirty="0" smtClean="0"/>
              <a:t>Las personas que</a:t>
            </a:r>
            <a:r>
              <a:rPr lang="es-ES" altLang="es-ES" sz="1000" b="1" i="1" u="sng" dirty="0" smtClean="0"/>
              <a:t> pueden tener más probabilidades de beneficiarse </a:t>
            </a:r>
            <a:r>
              <a:rPr lang="es-ES" altLang="es-ES" sz="1000" b="1" u="sng" dirty="0" smtClean="0"/>
              <a:t>de un antibiótico</a:t>
            </a:r>
            <a:r>
              <a:rPr lang="es-ES" altLang="es-ES" sz="1000" dirty="0" smtClean="0"/>
              <a:t> (puntuación </a:t>
            </a:r>
            <a:r>
              <a:rPr lang="es-ES" altLang="es-ES" sz="1000" dirty="0" err="1" smtClean="0"/>
              <a:t>FeverPAIN</a:t>
            </a:r>
            <a:r>
              <a:rPr lang="es-ES" altLang="es-ES" sz="1000" dirty="0" smtClean="0"/>
              <a:t> de 2 o 3)</a:t>
            </a:r>
          </a:p>
          <a:p>
            <a:pPr algn="just"/>
            <a:r>
              <a:rPr lang="es-ES" altLang="es-ES" sz="1000" dirty="0" smtClean="0"/>
              <a:t>- No prescribir antibióticos o realizar una prescripción diferida, teniendo en cuenta:</a:t>
            </a:r>
          </a:p>
          <a:p>
            <a:pPr algn="just"/>
            <a:r>
              <a:rPr lang="es-ES" altLang="es-ES" sz="1000" dirty="0" smtClean="0"/>
              <a:t>La evidencia de que los antibióticos apenas disminuyen la duración de los síntomas (en promedio, acortan los síntomas alrededor de 16 horas)</a:t>
            </a:r>
          </a:p>
          <a:p>
            <a:pPr algn="just"/>
            <a:r>
              <a:rPr lang="es-ES" altLang="es-ES" sz="1000" dirty="0" smtClean="0"/>
              <a:t>La evidencia de que la mayoría de las personas se sienten mejor después de 1 semana, con o sin antibióticos</a:t>
            </a:r>
          </a:p>
          <a:p>
            <a:pPr algn="just"/>
            <a:r>
              <a:rPr lang="es-ES" altLang="es-ES" sz="1000" dirty="0" smtClean="0"/>
              <a:t>La baja probabilidad de complicaciones si no se prescribe un antibiótico.</a:t>
            </a:r>
          </a:p>
          <a:p>
            <a:pPr algn="just"/>
            <a:r>
              <a:rPr lang="es-ES" altLang="es-ES" sz="1000" dirty="0" smtClean="0"/>
              <a:t>Los posibles efectos adversos de los antibióticos, particularmente diarrea y náuseas.</a:t>
            </a:r>
          </a:p>
          <a:p>
            <a:pPr algn="just"/>
            <a:r>
              <a:rPr lang="es-ES" altLang="es-ES" sz="1000" b="1" i="1" u="sng" dirty="0" smtClean="0"/>
              <a:t>La Prescripción diferida se utiliza bajo determinadas condiciones:</a:t>
            </a:r>
            <a:endParaRPr lang="es-ES" altLang="es-ES" sz="1000" b="1" dirty="0" smtClean="0"/>
          </a:p>
          <a:p>
            <a:pPr algn="just"/>
            <a:r>
              <a:rPr lang="es-ES" altLang="es-ES" sz="1000" dirty="0" smtClean="0"/>
              <a:t>&gt; Cuando el antibiótico no se necesita de inmediato</a:t>
            </a:r>
          </a:p>
          <a:p>
            <a:pPr algn="just"/>
            <a:r>
              <a:rPr lang="es-ES" altLang="es-ES" sz="1000" dirty="0" smtClean="0"/>
              <a:t>&gt; Si los síntomas no comienzan a mejorar dentro de 3 a 5 días o si empeoran rápida o significativamente en cualquier momento, se debe utilizar la receta/prescripción del antibiótico.</a:t>
            </a:r>
          </a:p>
          <a:p>
            <a:pPr algn="just"/>
            <a:r>
              <a:rPr lang="es-ES" altLang="es-ES" sz="1000" dirty="0" smtClean="0"/>
              <a:t>&gt; Es necesario acudir al médico si los síntomas empeoran rápida o significativamente o si hay un empeoramiento con afectación sistémica.</a:t>
            </a:r>
          </a:p>
          <a:p>
            <a:pPr algn="just"/>
            <a:r>
              <a:rPr lang="es-ES" altLang="es-ES" sz="1000" b="1" u="sng" dirty="0" smtClean="0"/>
              <a:t>Personas que </a:t>
            </a:r>
            <a:r>
              <a:rPr lang="es-ES" altLang="es-ES" sz="1000" b="1" i="1" u="sng" dirty="0" smtClean="0"/>
              <a:t>tienen más probabilidades de beneficiarse </a:t>
            </a:r>
            <a:r>
              <a:rPr lang="es-ES" altLang="es-ES" sz="1000" b="1" u="sng" dirty="0" smtClean="0"/>
              <a:t>de un antibiótico </a:t>
            </a:r>
            <a:r>
              <a:rPr lang="es-ES" altLang="es-ES" sz="1000" dirty="0" smtClean="0"/>
              <a:t>(puntuación </a:t>
            </a:r>
            <a:r>
              <a:rPr lang="es-ES" altLang="es-ES" sz="1000" dirty="0" err="1" smtClean="0"/>
              <a:t>FeverPAIN</a:t>
            </a:r>
            <a:r>
              <a:rPr lang="es-ES" altLang="es-ES" sz="1000" dirty="0" smtClean="0"/>
              <a:t> de 4 o 5, o puntaje </a:t>
            </a:r>
            <a:r>
              <a:rPr lang="es-ES" altLang="es-ES" sz="1000" dirty="0" err="1" smtClean="0"/>
              <a:t>Centor</a:t>
            </a:r>
            <a:r>
              <a:rPr lang="es-ES" altLang="es-ES" sz="1000" dirty="0" smtClean="0"/>
              <a:t> de 3 o 4)</a:t>
            </a:r>
          </a:p>
          <a:p>
            <a:pPr algn="just"/>
            <a:r>
              <a:rPr lang="es-ES" altLang="es-ES" sz="1000" dirty="0" smtClean="0"/>
              <a:t>- Considerar una prescripción inmediata de antibióticos o una </a:t>
            </a:r>
            <a:r>
              <a:rPr lang="es-ES" altLang="es-ES" sz="1000" dirty="0" smtClean="0">
                <a:hlinkClick r:id="rId5"/>
              </a:rPr>
              <a:t>prescripción diferida de antibióticos</a:t>
            </a:r>
            <a:r>
              <a:rPr lang="es-ES" altLang="es-ES" sz="1000" dirty="0" smtClean="0"/>
              <a:t>.</a:t>
            </a:r>
          </a:p>
          <a:p>
            <a:pPr algn="just"/>
            <a:r>
              <a:rPr lang="es-ES" altLang="es-ES" sz="1000" b="1" dirty="0" smtClean="0"/>
              <a:t>Personas que </a:t>
            </a:r>
            <a:r>
              <a:rPr lang="es-ES" altLang="es-ES" sz="1000" b="1" u="sng" dirty="0" smtClean="0"/>
              <a:t>están muy mal con afectación sistémica, tienen síntomas y signos de una enfermedad o condición más grave, o tienen un alto riesgo de complicaciones</a:t>
            </a:r>
            <a:endParaRPr lang="es-ES" altLang="es-ES" sz="1000" dirty="0" smtClean="0"/>
          </a:p>
          <a:p>
            <a:pPr algn="just"/>
            <a:r>
              <a:rPr lang="es-ES" altLang="es-ES" sz="1000" dirty="0" smtClean="0"/>
              <a:t>- La prescripción de antibióticos debe ser inmediata, con un seguimiento y valoración más profundos.</a:t>
            </a:r>
          </a:p>
          <a:p>
            <a:pPr algn="just"/>
            <a:r>
              <a:rPr lang="es-ES" altLang="es-ES" sz="1000" dirty="0" smtClean="0"/>
              <a:t>- Derivar al hospital si tienen dolor de garganta agudo asociado con cualquiera de los siguientes:</a:t>
            </a:r>
          </a:p>
          <a:p>
            <a:pPr algn="just"/>
            <a:r>
              <a:rPr lang="es-ES" altLang="es-ES" sz="1000" dirty="0" smtClean="0"/>
              <a:t>&gt; una infección sistémica severa (ver la guía NICE sobre sepsis)</a:t>
            </a:r>
          </a:p>
          <a:p>
            <a:pPr algn="just"/>
            <a:r>
              <a:rPr lang="es-ES" altLang="es-ES" sz="1000" dirty="0" smtClean="0"/>
              <a:t>&gt; Complicaciones supurativas severas (tales como absceso peri-amigdalino o celulitis, absceso </a:t>
            </a:r>
            <a:r>
              <a:rPr lang="es-ES" altLang="es-ES" sz="1000" dirty="0" err="1" smtClean="0"/>
              <a:t>parafaríngeo</a:t>
            </a:r>
            <a:r>
              <a:rPr lang="es-ES" altLang="es-ES" sz="1000" dirty="0" smtClean="0"/>
              <a:t> o absceso </a:t>
            </a:r>
            <a:r>
              <a:rPr lang="es-ES" altLang="es-ES" sz="1000" dirty="0" err="1" smtClean="0"/>
              <a:t>retrofaríngeo</a:t>
            </a:r>
            <a:r>
              <a:rPr lang="es-ES" altLang="es-ES" sz="1000" dirty="0" smtClean="0"/>
              <a:t> o síndrome de </a:t>
            </a:r>
            <a:r>
              <a:rPr lang="es-ES" altLang="es-ES" sz="1000" dirty="0" err="1" smtClean="0"/>
              <a:t>Lemierre</a:t>
            </a:r>
            <a:r>
              <a:rPr lang="es-ES" altLang="es-ES" sz="1000" dirty="0" smtClean="0"/>
              <a:t>).</a:t>
            </a:r>
          </a:p>
          <a:p>
            <a:endParaRPr lang="es-ES" altLang="es-ES" dirty="0" smtClean="0"/>
          </a:p>
        </p:txBody>
      </p:sp>
      <p:sp>
        <p:nvSpPr>
          <p:cNvPr id="2765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A12E9C-58BE-4CB2-BA8A-6B8A445059D4}" type="slidenum">
              <a:rPr lang="es-ES" altLang="es-ES" smtClean="0">
                <a:latin typeface="Calibri" panose="020F0502020204030204" pitchFamily="34" charset="0"/>
              </a:rPr>
              <a:pPr/>
              <a:t>13</a:t>
            </a:fld>
            <a:endParaRPr lang="es-ES" altLang="es-ES" smtClean="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90D11C76-CC63-49D6-8130-B42C2199D035}" type="slidenum">
              <a:rPr lang="es-ES" altLang="es-ES" smtClean="0"/>
              <a:pPr>
                <a:defRPr/>
              </a:pPr>
              <a:t>14</a:t>
            </a:fld>
            <a:endParaRPr lang="es-ES" altLang="es-ES"/>
          </a:p>
        </p:txBody>
      </p:sp>
    </p:spTree>
    <p:extLst>
      <p:ext uri="{BB962C8B-B14F-4D97-AF65-F5344CB8AC3E}">
        <p14:creationId xmlns:p14="http://schemas.microsoft.com/office/powerpoint/2010/main" val="487827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90D11C76-CC63-49D6-8130-B42C2199D035}" type="slidenum">
              <a:rPr lang="es-ES" altLang="es-ES" smtClean="0"/>
              <a:pPr>
                <a:defRPr/>
              </a:pPr>
              <a:t>15</a:t>
            </a:fld>
            <a:endParaRPr lang="es-ES" altLang="es-ES"/>
          </a:p>
        </p:txBody>
      </p:sp>
    </p:spTree>
    <p:extLst>
      <p:ext uri="{BB962C8B-B14F-4D97-AF65-F5344CB8AC3E}">
        <p14:creationId xmlns:p14="http://schemas.microsoft.com/office/powerpoint/2010/main" val="1862503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90D11C76-CC63-49D6-8130-B42C2199D035}" type="slidenum">
              <a:rPr lang="es-ES" altLang="es-ES" smtClean="0"/>
              <a:pPr>
                <a:defRPr/>
              </a:pPr>
              <a:t>16</a:t>
            </a:fld>
            <a:endParaRPr lang="es-ES" altLang="es-ES"/>
          </a:p>
        </p:txBody>
      </p:sp>
    </p:spTree>
    <p:extLst>
      <p:ext uri="{BB962C8B-B14F-4D97-AF65-F5344CB8AC3E}">
        <p14:creationId xmlns:p14="http://schemas.microsoft.com/office/powerpoint/2010/main" val="259214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90D11C76-CC63-49D6-8130-B42C2199D035}" type="slidenum">
              <a:rPr lang="es-ES" altLang="es-ES" smtClean="0"/>
              <a:pPr>
                <a:defRPr/>
              </a:pPr>
              <a:t>17</a:t>
            </a:fld>
            <a:endParaRPr lang="es-ES" altLang="es-ES"/>
          </a:p>
        </p:txBody>
      </p:sp>
    </p:spTree>
    <p:extLst>
      <p:ext uri="{BB962C8B-B14F-4D97-AF65-F5344CB8AC3E}">
        <p14:creationId xmlns:p14="http://schemas.microsoft.com/office/powerpoint/2010/main" val="2263947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90D11C76-CC63-49D6-8130-B42C2199D035}" type="slidenum">
              <a:rPr lang="es-ES" altLang="es-ES" smtClean="0"/>
              <a:pPr>
                <a:defRPr/>
              </a:pPr>
              <a:t>18</a:t>
            </a:fld>
            <a:endParaRPr lang="es-ES" altLang="es-ES"/>
          </a:p>
        </p:txBody>
      </p:sp>
    </p:spTree>
    <p:extLst>
      <p:ext uri="{BB962C8B-B14F-4D97-AF65-F5344CB8AC3E}">
        <p14:creationId xmlns:p14="http://schemas.microsoft.com/office/powerpoint/2010/main" val="357301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000" b="1" dirty="0" smtClean="0"/>
              <a:t>RESUMEN ARTÍCULO RECIENTE.</a:t>
            </a:r>
            <a:r>
              <a:rPr lang="es-ES" sz="1000" b="1" baseline="0" dirty="0" smtClean="0"/>
              <a:t> IMPORTANTE: </a:t>
            </a:r>
            <a:r>
              <a:rPr lang="es-ES" sz="1000" dirty="0" smtClean="0"/>
              <a:t>Las PDR en la FAA se utilizan para confirmar la infección por Streptococcus </a:t>
            </a:r>
            <a:r>
              <a:rPr lang="es-ES" sz="1000" dirty="0" err="1" smtClean="0"/>
              <a:t>pyogenes</a:t>
            </a:r>
            <a:r>
              <a:rPr lang="es-ES" sz="1000" dirty="0" smtClean="0"/>
              <a:t> o estreptococo </a:t>
            </a:r>
            <a:r>
              <a:rPr lang="es-ES" sz="1000" dirty="0" err="1" smtClean="0"/>
              <a:t>betahemolítico</a:t>
            </a:r>
            <a:r>
              <a:rPr lang="es-ES" sz="1000" dirty="0" smtClean="0"/>
              <a:t> grupo A (EBHGA), y nos permiten prescribir antibióticos solo en caso de ser positivas, sin necesidad de esperar al resultado del cultivo del exudado faríngeo, que es la prueba considerada de referencia en el </a:t>
            </a:r>
            <a:r>
              <a:rPr lang="es-ES" sz="1000" dirty="0" err="1" smtClean="0"/>
              <a:t>diagnóstico.La</a:t>
            </a:r>
            <a:r>
              <a:rPr lang="es-ES" sz="1000" dirty="0" smtClean="0"/>
              <a:t> indicación de tratar todas las FAA por EBHGA es debatida en la actualidad, ya que dos guías de práctica clínica (NICE y SIGN) consideran innecesario tratarlas salvo que produzcan una afectación importante del estado del paciente, mientras que el resto de guías de práctica clínica recientes basadas en la evidencia sobre este tema, aconsejan hacer un diagnóstico etiológico para reconocer las estreptocócicas dentro del total de FAA para tratar solo estas con antimicrobianos.</a:t>
            </a:r>
          </a:p>
          <a:p>
            <a:pPr algn="just"/>
            <a:r>
              <a:rPr lang="es-ES" sz="1000" dirty="0" smtClean="0"/>
              <a:t> Las PDR para estreptococo son de aplicación sencilla en cualquier consulta y Servicio de Urgencias. Se basan en la detección del carbohidrato específico del EBHGA después de su extracción  por  métodos  químicos  o  enzimáticos,  directamente  del exudado faríngeo o amigdalar obtenido con torunda o hisopo. Se consigue realizar el diagnóstico en 10-60 minutos. Como inconvenientes de estos sistemas, hay que precisar que no permiten el aislamiento y posterior estudio de la sensibilidad antibiótica de S. </a:t>
            </a:r>
            <a:r>
              <a:rPr lang="es-ES" sz="1000" dirty="0" err="1" smtClean="0"/>
              <a:t>pyogenes</a:t>
            </a:r>
            <a:r>
              <a:rPr lang="es-ES" sz="1000" dirty="0" smtClean="0"/>
              <a:t>, perdiendo así datos epidemiológicos muy importantes a la hora de establecer tratamientos empíricos (resistencia a macrólidos, por ejemplo); tampoco son capaces de detectar la presencia de estreptococos </a:t>
            </a:r>
            <a:r>
              <a:rPr lang="es-ES" sz="1000" dirty="0" err="1" smtClean="0"/>
              <a:t>betahemolíticos</a:t>
            </a:r>
            <a:r>
              <a:rPr lang="es-ES" sz="1000" dirty="0" smtClean="0"/>
              <a:t> de otros grupos, como el C y G, también causantes de FAA.</a:t>
            </a:r>
          </a:p>
          <a:p>
            <a:pPr algn="just"/>
            <a:r>
              <a:rPr lang="es-ES" sz="1000" b="1" dirty="0" smtClean="0"/>
              <a:t>En general, la especificidad de estas PDR oscila entre el 89 y el 100%, </a:t>
            </a:r>
            <a:r>
              <a:rPr lang="es-ES" sz="1000" dirty="0" smtClean="0"/>
              <a:t>por lo que su valor predictivo positivo (posibilidad de padecer una infección estreptocócica cuando el test es positivo) también es muy alto. Por el contrario, la sensibilidad es más baja y muy variable, oscilando entre el 77-98%. Por tanto, una PDR negativa no excluye la infección, siendo recomendable realizar el cultivo en algunas circunstancias.</a:t>
            </a:r>
          </a:p>
          <a:p>
            <a:pPr algn="just"/>
            <a:r>
              <a:rPr lang="es-ES" sz="1000" dirty="0" smtClean="0"/>
              <a:t>La sensibilidad baja cuando clínicamente es menos probable que se trate de una FAA estreptocócica y viceversa; por tanto, dependerá de la selección del paciente y la época del año en que se realice (las infecciones por SBHGA son más frecuentes en otoño e invierno); y también baja en el caso de paciente portador de S. </a:t>
            </a:r>
            <a:r>
              <a:rPr lang="es-ES" sz="1000" dirty="0" err="1" smtClean="0"/>
              <a:t>pyogenes</a:t>
            </a:r>
            <a:r>
              <a:rPr lang="es-ES" sz="1000" dirty="0" smtClean="0"/>
              <a:t> en el contexto de una faringoamigdalitis vírica.</a:t>
            </a:r>
          </a:p>
          <a:p>
            <a:pPr algn="just"/>
            <a:r>
              <a:rPr lang="es-ES" sz="1000" dirty="0" smtClean="0"/>
              <a:t>El </a:t>
            </a:r>
            <a:r>
              <a:rPr lang="es-ES" sz="1000" b="1" dirty="0" smtClean="0"/>
              <a:t>resultado negativo de la PDR es más frecuente </a:t>
            </a:r>
            <a:r>
              <a:rPr lang="es-ES" sz="1000" dirty="0" smtClean="0"/>
              <a:t>cuando el cultivo faringoamigdalar contiene escasas colonias de EBHGA, hecho que puede ocurrir en las siguientes situaciones:</a:t>
            </a:r>
          </a:p>
          <a:p>
            <a:pPr algn="just"/>
            <a:r>
              <a:rPr lang="es-ES" sz="1000" dirty="0" smtClean="0"/>
              <a:t>•Escasa experiencia del personal sanitario responsable de realizar la toma de la muestra del exudado faringoamigdalar.</a:t>
            </a:r>
          </a:p>
          <a:p>
            <a:pPr algn="just"/>
            <a:r>
              <a:rPr lang="es-ES" sz="1000" dirty="0" smtClean="0"/>
              <a:t>•Tomas de muestras dificultosas, con dilución de la muestra por contaminación con la flora saprofita de la cavidad bucal.</a:t>
            </a:r>
          </a:p>
          <a:p>
            <a:pPr algn="just"/>
            <a:r>
              <a:rPr lang="es-ES" sz="1000" dirty="0" smtClean="0"/>
              <a:t>Por tanto, </a:t>
            </a:r>
            <a:r>
              <a:rPr lang="es-ES" sz="1000" b="1" dirty="0" smtClean="0"/>
              <a:t>la sensibilidad y la especificidad dependen en gran medida de la destreza y experiencia </a:t>
            </a:r>
            <a:r>
              <a:rPr lang="es-ES" sz="1000" dirty="0" smtClean="0"/>
              <a:t>de las personas que realizan (necesidad de entrenamiento en la técnica) y leen el test (interpretación dudosa de los resultados).</a:t>
            </a:r>
          </a:p>
          <a:p>
            <a:pPr algn="just"/>
            <a:r>
              <a:rPr lang="es-ES" sz="1000" b="1" dirty="0" smtClean="0"/>
              <a:t>Para la obtención de la muestra</a:t>
            </a:r>
            <a:r>
              <a:rPr lang="es-ES" sz="1000" dirty="0" smtClean="0"/>
              <a:t>, se deben frotar con el hisopo la pared posterior de la faringe y ambas amígdalas, incidiendo en las zonas más </a:t>
            </a:r>
            <a:r>
              <a:rPr lang="es-ES" sz="1000" dirty="0" err="1" smtClean="0"/>
              <a:t>hiperémicas</a:t>
            </a:r>
            <a:r>
              <a:rPr lang="es-ES" sz="1000" dirty="0" smtClean="0"/>
              <a:t> o con exudado. Debe realizarse utilizando un depresor,  sin  tocar  la  lengua,  la  úvula  o cualquier otra parte de la boca, ni diluir con saliva para evitar la contaminación de la muestra con flora saprofita del tracto respiratorio.</a:t>
            </a:r>
          </a:p>
          <a:p>
            <a:pPr algn="just"/>
            <a:r>
              <a:rPr lang="es-ES" sz="1000" dirty="0" smtClean="0"/>
              <a:t>Algunos de estos test exhiben gran variabilidad intrínseca, incluso cuando se realizan en las mismas condiciones y por la misma persona. Además, suelen tener menor sensibilidad en la práctica clínica que la indicada por el fabricante.</a:t>
            </a:r>
          </a:p>
          <a:p>
            <a:pPr algn="just"/>
            <a:r>
              <a:rPr lang="es-ES" sz="1000" b="1" dirty="0" smtClean="0"/>
              <a:t>Actualmente, existen los siguientes métodos de detección:</a:t>
            </a:r>
          </a:p>
          <a:p>
            <a:pPr algn="just"/>
            <a:r>
              <a:rPr lang="es-ES" sz="1000" dirty="0" smtClean="0"/>
              <a:t>•Aglutinación de partículas de látex. Prácticamente en desuso por su baja sensibilidad.</a:t>
            </a:r>
          </a:p>
          <a:p>
            <a:pPr algn="just"/>
            <a:r>
              <a:rPr lang="es-ES" sz="1000" dirty="0" smtClean="0"/>
              <a:t>•</a:t>
            </a:r>
            <a:r>
              <a:rPr lang="es-ES" sz="1000" dirty="0" err="1" smtClean="0"/>
              <a:t>Enzimoinmunoanálisis</a:t>
            </a:r>
            <a:r>
              <a:rPr lang="es-ES" sz="1000" dirty="0" smtClean="0"/>
              <a:t> (ELISA) e </a:t>
            </a:r>
            <a:r>
              <a:rPr lang="es-ES" sz="1000" dirty="0" err="1" smtClean="0"/>
              <a:t>inmunocromatografía</a:t>
            </a:r>
            <a:r>
              <a:rPr lang="es-ES" sz="1000" dirty="0" smtClean="0"/>
              <a:t> (IC). Son pruebas que ofrecen una buena especificidad (92,8-100%) y una sensibilidad que llega a ser de un 96%. Se puede disponer del resultado en menos de 20 minutos.</a:t>
            </a:r>
          </a:p>
          <a:p>
            <a:pPr algn="just"/>
            <a:r>
              <a:rPr lang="es-ES" sz="1000" dirty="0" smtClean="0"/>
              <a:t>•</a:t>
            </a:r>
            <a:r>
              <a:rPr lang="es-ES" sz="1000" dirty="0" err="1" smtClean="0"/>
              <a:t>Inmunoanálisis</a:t>
            </a:r>
            <a:r>
              <a:rPr lang="es-ES" sz="1000" dirty="0" smtClean="0"/>
              <a:t> óptico (IAO). Prueba rápida más novedosa que utiliza la extracción química del antígeno de estreptococo y en la tira reactiva se forma un complejo con partículas de color conjugadas con los anticuerpos. La sensibilidad y especificidad oscilan entre un 77-98,9%  y un 89-98,8% respectivamente. Los resultados se obtienen en 5-20 minutos. Estos son los que actualmente disponemos en las consultas. </a:t>
            </a:r>
          </a:p>
          <a:p>
            <a:pPr algn="just"/>
            <a:r>
              <a:rPr lang="es-ES" sz="1000" b="1" dirty="0" smtClean="0"/>
              <a:t>¿Cuándo están indicadas? </a:t>
            </a:r>
            <a:r>
              <a:rPr lang="es-ES" sz="1000" dirty="0" smtClean="0"/>
              <a:t>La mejor estrategia de actuación para mejorar la sensibilidad de las pruebas de diagnóstico rápido de Streptococcus </a:t>
            </a:r>
            <a:r>
              <a:rPr lang="es-ES" sz="1000" dirty="0" err="1" smtClean="0"/>
              <a:t>pyogenes</a:t>
            </a:r>
            <a:r>
              <a:rPr lang="es-ES" sz="1000" dirty="0" smtClean="0"/>
              <a:t> es identificar bien, según datos epidemiológicos y clínicos, a los pacientes en quienes se van a utilizar.</a:t>
            </a:r>
          </a:p>
          <a:p>
            <a:pPr algn="just"/>
            <a:r>
              <a:rPr lang="es-ES" sz="1000" b="1" dirty="0" smtClean="0"/>
              <a:t>Siguiendo el esquema del documento de consenso </a:t>
            </a:r>
            <a:r>
              <a:rPr lang="es-ES" sz="1000" dirty="0" smtClean="0"/>
              <a:t>sobre el diagnóstico y tratamiento de la FAA de la AEP:</a:t>
            </a:r>
          </a:p>
          <a:p>
            <a:pPr algn="just"/>
            <a:r>
              <a:rPr lang="es-ES" sz="1000" dirty="0" smtClean="0"/>
              <a:t>•</a:t>
            </a:r>
            <a:r>
              <a:rPr lang="es-ES" sz="1000" b="1" dirty="0" smtClean="0"/>
              <a:t>Niños menores de tres años</a:t>
            </a:r>
            <a:r>
              <a:rPr lang="es-ES" sz="1000" dirty="0" smtClean="0"/>
              <a:t>: en esta edad las FAA por EBHGA suponen &lt; 10% de los casos. La decisión de hacer PDR debe ser individualizada se hará solo en caso de clínica compatible con </a:t>
            </a:r>
            <a:r>
              <a:rPr lang="es-ES" sz="1000" dirty="0" err="1" smtClean="0"/>
              <a:t>estreptococosis</a:t>
            </a:r>
            <a:r>
              <a:rPr lang="es-ES" sz="1000" dirty="0" smtClean="0"/>
              <a:t> o escarlatina.</a:t>
            </a:r>
          </a:p>
          <a:p>
            <a:pPr algn="just"/>
            <a:r>
              <a:rPr lang="es-ES" sz="1000" dirty="0" smtClean="0"/>
              <a:t>   En </a:t>
            </a:r>
            <a:r>
              <a:rPr lang="es-ES" sz="1000" b="1" dirty="0" smtClean="0"/>
              <a:t>niños de 3-15 años</a:t>
            </a:r>
            <a:r>
              <a:rPr lang="es-ES" sz="1000" dirty="0" smtClean="0"/>
              <a:t>, aplicar los criterios de </a:t>
            </a:r>
            <a:r>
              <a:rPr lang="es-ES" sz="1000" dirty="0" err="1" smtClean="0"/>
              <a:t>McIsaac</a:t>
            </a:r>
            <a:r>
              <a:rPr lang="es-ES" sz="1000" dirty="0" smtClean="0"/>
              <a:t>:</a:t>
            </a:r>
          </a:p>
          <a:p>
            <a:pPr algn="just"/>
            <a:r>
              <a:rPr lang="es-ES" sz="1000" dirty="0" smtClean="0"/>
              <a:t>–  Fiebre (&gt; 38 °C): 1 punto.</a:t>
            </a:r>
          </a:p>
          <a:p>
            <a:pPr algn="just"/>
            <a:r>
              <a:rPr lang="es-ES" sz="1000" dirty="0" smtClean="0"/>
              <a:t>–  Hipertrofia o exudado amigdalar: 1 punto.</a:t>
            </a:r>
          </a:p>
          <a:p>
            <a:pPr algn="just"/>
            <a:r>
              <a:rPr lang="es-ES" sz="1000" dirty="0" smtClean="0"/>
              <a:t>–  Adenopatía latero cervical anterior dolorosa: 1 punto.</a:t>
            </a:r>
          </a:p>
          <a:p>
            <a:pPr algn="just"/>
            <a:r>
              <a:rPr lang="es-ES" sz="1000" dirty="0" smtClean="0"/>
              <a:t>–  Ausencia de tos: 1 punto.</a:t>
            </a:r>
          </a:p>
          <a:p>
            <a:pPr algn="just"/>
            <a:r>
              <a:rPr lang="es-ES" sz="1000" dirty="0" smtClean="0"/>
              <a:t>–  Edad:   3-14 año: 1 punto.    &gt; 15 años: 0 puntos.</a:t>
            </a:r>
          </a:p>
          <a:p>
            <a:pPr algn="just"/>
            <a:r>
              <a:rPr lang="es-ES" sz="1000" dirty="0" smtClean="0"/>
              <a:t>Si el paciente mayor de tres años presenta dos o más criterios de </a:t>
            </a:r>
            <a:r>
              <a:rPr lang="es-ES" sz="1000" dirty="0" err="1" smtClean="0"/>
              <a:t>MacIsaac</a:t>
            </a:r>
            <a:r>
              <a:rPr lang="es-ES" sz="1000" dirty="0" smtClean="0"/>
              <a:t>, sin sintomatología vírica, debe estudiarse la presencia de S. </a:t>
            </a:r>
            <a:r>
              <a:rPr lang="es-ES" sz="1000" dirty="0" err="1" smtClean="0"/>
              <a:t>pyogenes</a:t>
            </a:r>
            <a:r>
              <a:rPr lang="es-ES" sz="1000" dirty="0" smtClean="0"/>
              <a:t>. Si no cumple ninguno, o solo uno, no es necesario practicar la PDR.</a:t>
            </a:r>
          </a:p>
          <a:p>
            <a:pPr algn="just"/>
            <a:r>
              <a:rPr lang="es-ES" sz="1000" dirty="0" smtClean="0"/>
              <a:t>La </a:t>
            </a:r>
            <a:r>
              <a:rPr lang="es-ES" sz="1000" b="1" dirty="0" smtClean="0"/>
              <a:t>realización de pruebas microbiológicas indiscriminadamente a todos los pacientes </a:t>
            </a:r>
            <a:r>
              <a:rPr lang="es-ES" sz="1000" dirty="0" smtClean="0"/>
              <a:t>que presentan algún síntoma faríngeo (odinofagia sin fiebre, eritema, etc.) disminuye claramente el valor predictivo positivo, pues es posible la positividad de la PDR en pacientes portadores asintomáticos.</a:t>
            </a:r>
          </a:p>
          <a:p>
            <a:pPr algn="just"/>
            <a:r>
              <a:rPr lang="es-ES" sz="1000" b="1" dirty="0" smtClean="0"/>
              <a:t>¿Cómo se interpretan? </a:t>
            </a:r>
            <a:r>
              <a:rPr lang="es-ES" sz="1000" dirty="0" smtClean="0"/>
              <a:t>Basándonos en los datos de sensibilidad, especificidad, valor predictivo positivo (VPP) y valor predictivo negativo (VPN), en pacientes que cumplen criterios clínico-epidemiológicos de FAA estreptocócica y tras realizar PDR:</a:t>
            </a:r>
          </a:p>
          <a:p>
            <a:pPr algn="just"/>
            <a:r>
              <a:rPr lang="es-ES" sz="1000" b="1" dirty="0" smtClean="0"/>
              <a:t>Resultado positivo</a:t>
            </a:r>
            <a:r>
              <a:rPr lang="es-ES" sz="1000" dirty="0" smtClean="0"/>
              <a:t>: dada su alta especificidad y VPP, asumimos infección estreptocócica e iniciaremos tratamiento antibiótico sin necesidad de realizar cultivo faríngeo. </a:t>
            </a:r>
            <a:r>
              <a:rPr lang="es-ES" sz="1000" b="1" dirty="0" smtClean="0"/>
              <a:t>Resultado negativo:</a:t>
            </a:r>
            <a:r>
              <a:rPr lang="es-ES" sz="1000" dirty="0" smtClean="0"/>
              <a:t> en esta situación existe controversia en la literatura científica. En el caso de sospecha clínica de FAA estreptocócica con PDR negativas es aconsejable realizar cultivo de exudado faringoamigdalar para descartar totalmente la etiología por S. </a:t>
            </a:r>
            <a:r>
              <a:rPr lang="es-ES" sz="1000" dirty="0" err="1" smtClean="0"/>
              <a:t>pyogenes</a:t>
            </a:r>
            <a:r>
              <a:rPr lang="es-ES" sz="1000" dirty="0" smtClean="0"/>
              <a:t>; sin embargo, puede plantearse un interesante debate acerca de esta premisa, ya que, dadas las cifras de sensibilidad de las nuevas PDR, la baja incidencia actual en nuestro país de fiebre reumática y a que no se encontraron diferencias significativas en la incidencia de complicaciones supuradas y no supuradas haciendo cultivo de exudado faríngeo tras una PDR negativa, no parece coste-efectivo confirmar la ausencia de EBHGA por cultivo faríngeo. Para ello, el centro de salud ha de validar periódicamente la PDR que utiliza y realizar entrenamientos del personal en la técnica de recogida de muestras, la realización  y la lectura de la PDR, para, de este modo, evaluar la necesidad o no de realizar cultivo en los pacientes con resultado negativo.</a:t>
            </a:r>
          </a:p>
          <a:p>
            <a:pPr algn="just"/>
            <a:r>
              <a:rPr lang="es-ES" sz="1000" b="1" dirty="0" smtClean="0"/>
              <a:t>Realizaremos cultivo después de un PDR negativo en los siguientes casos</a:t>
            </a:r>
            <a:r>
              <a:rPr lang="es-ES" sz="1000" dirty="0" smtClean="0"/>
              <a:t>:</a:t>
            </a:r>
          </a:p>
          <a:p>
            <a:pPr algn="just"/>
            <a:r>
              <a:rPr lang="es-ES" sz="1000" dirty="0" smtClean="0"/>
              <a:t>•Antecedentes de fiebre reumática aguda (FRA) (complicación excepcional en países desarrollados) o glomerulonefritis postestreptocócica (GMNPE), tanto en niños con FAA como en contactos domiciliarios.</a:t>
            </a:r>
          </a:p>
          <a:p>
            <a:pPr algn="just"/>
            <a:r>
              <a:rPr lang="es-ES" sz="1000" dirty="0" smtClean="0"/>
              <a:t>•Mayor incidencia en la comunidad de enfermedad estreptocócica invasiva, contacto confirmado con la misma.</a:t>
            </a:r>
          </a:p>
          <a:p>
            <a:pPr algn="just"/>
            <a:r>
              <a:rPr lang="es-ES" sz="1000" dirty="0" smtClean="0"/>
              <a:t>•Alta sospecha de origen bacteriano de la FAA a pesar </a:t>
            </a:r>
            <a:r>
              <a:rPr lang="es-ES" sz="1000" dirty="0" err="1" smtClean="0"/>
              <a:t>delTDR</a:t>
            </a:r>
            <a:r>
              <a:rPr lang="es-ES" sz="1000" dirty="0" smtClean="0"/>
              <a:t> negativo.</a:t>
            </a:r>
          </a:p>
          <a:p>
            <a:pPr algn="just"/>
            <a:r>
              <a:rPr lang="es-ES" sz="1000" dirty="0" smtClean="0"/>
              <a:t>•Baja sensibilidad demostrada de la TDR en el centro que realiza la prueba.</a:t>
            </a:r>
          </a:p>
          <a:p>
            <a:pPr algn="just"/>
            <a:r>
              <a:rPr lang="es-ES" sz="1000" b="1" dirty="0" smtClean="0"/>
              <a:t>Desde el punto de vista epidemiológico, sería conveniente realizar periódicamente </a:t>
            </a:r>
            <a:r>
              <a:rPr lang="es-ES" sz="1000" dirty="0" smtClean="0"/>
              <a:t>en cada centro de salud cultivos de exudados faríngeos para conocer los clones de S. </a:t>
            </a:r>
            <a:r>
              <a:rPr lang="es-ES" sz="1000" dirty="0" err="1" smtClean="0"/>
              <a:t>pyogenes</a:t>
            </a:r>
            <a:r>
              <a:rPr lang="es-ES" sz="1000" dirty="0" smtClean="0"/>
              <a:t> circulantes en cada periodo epidémico (cepas capsuladas, virulentas, con superantígenos, etc.) y las modificaciones, si existen, de la sensibilidad antibiótica del microorganismo, una información muy útil para establecer pautas de tratamiento antibiótico empírico </a:t>
            </a:r>
          </a:p>
          <a:p>
            <a:endParaRPr lang="es-ES" dirty="0"/>
          </a:p>
        </p:txBody>
      </p:sp>
      <p:sp>
        <p:nvSpPr>
          <p:cNvPr id="4" name="Marcador de número de diapositiva 3"/>
          <p:cNvSpPr>
            <a:spLocks noGrp="1"/>
          </p:cNvSpPr>
          <p:nvPr>
            <p:ph type="sldNum" sz="quarter" idx="10"/>
          </p:nvPr>
        </p:nvSpPr>
        <p:spPr/>
        <p:txBody>
          <a:bodyPr/>
          <a:lstStyle/>
          <a:p>
            <a:pPr>
              <a:defRPr/>
            </a:pPr>
            <a:fld id="{90D11C76-CC63-49D6-8130-B42C2199D035}" type="slidenum">
              <a:rPr lang="es-ES" altLang="es-ES" smtClean="0"/>
              <a:pPr>
                <a:defRPr/>
              </a:pPr>
              <a:t>19</a:t>
            </a:fld>
            <a:endParaRPr lang="es-ES" altLang="es-ES"/>
          </a:p>
        </p:txBody>
      </p:sp>
    </p:spTree>
    <p:extLst>
      <p:ext uri="{BB962C8B-B14F-4D97-AF65-F5344CB8AC3E}">
        <p14:creationId xmlns:p14="http://schemas.microsoft.com/office/powerpoint/2010/main" val="3439601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en-US" altLang="es-ES" sz="1000" dirty="0" smtClean="0"/>
              <a:t>La </a:t>
            </a:r>
            <a:r>
              <a:rPr lang="en-US" altLang="es-ES" sz="1000" dirty="0" err="1" smtClean="0"/>
              <a:t>etiología</a:t>
            </a:r>
            <a:r>
              <a:rPr lang="en-US" altLang="es-ES" sz="1000" dirty="0" smtClean="0"/>
              <a:t> </a:t>
            </a:r>
            <a:r>
              <a:rPr lang="en-US" altLang="es-ES" sz="1000" dirty="0" err="1" smtClean="0"/>
              <a:t>más</a:t>
            </a:r>
            <a:r>
              <a:rPr lang="en-US" altLang="es-ES" sz="1000" dirty="0" smtClean="0"/>
              <a:t> </a:t>
            </a:r>
            <a:r>
              <a:rPr lang="en-US" altLang="es-ES" sz="1000" dirty="0" err="1" smtClean="0"/>
              <a:t>frecuente</a:t>
            </a:r>
            <a:r>
              <a:rPr lang="en-US" altLang="es-ES" sz="1000" dirty="0" smtClean="0"/>
              <a:t> es </a:t>
            </a:r>
            <a:r>
              <a:rPr lang="en-US" altLang="es-ES" sz="1000" dirty="0" err="1" smtClean="0"/>
              <a:t>vírica</a:t>
            </a:r>
            <a:r>
              <a:rPr lang="en-US" altLang="es-ES" sz="1000" dirty="0" smtClean="0"/>
              <a:t>. Entre las </a:t>
            </a:r>
            <a:r>
              <a:rPr lang="en-US" altLang="es-ES" sz="1000" dirty="0" err="1" smtClean="0"/>
              <a:t>causas</a:t>
            </a:r>
            <a:r>
              <a:rPr lang="en-US" altLang="es-ES" sz="1000" dirty="0" smtClean="0"/>
              <a:t> </a:t>
            </a:r>
            <a:r>
              <a:rPr lang="en-US" altLang="es-ES" sz="1000" dirty="0" err="1" smtClean="0"/>
              <a:t>bacterianas</a:t>
            </a:r>
            <a:r>
              <a:rPr lang="en-US" altLang="es-ES" sz="1000" dirty="0" smtClean="0"/>
              <a:t>, el principal </a:t>
            </a:r>
            <a:r>
              <a:rPr lang="en-US" altLang="es-ES" sz="1000" dirty="0" err="1" smtClean="0"/>
              <a:t>agente</a:t>
            </a:r>
            <a:r>
              <a:rPr lang="en-US" altLang="es-ES" sz="1000" dirty="0" smtClean="0"/>
              <a:t> </a:t>
            </a:r>
            <a:r>
              <a:rPr lang="en-US" altLang="es-ES" sz="1000" dirty="0" err="1" smtClean="0"/>
              <a:t>responsable</a:t>
            </a:r>
            <a:r>
              <a:rPr lang="en-US" altLang="es-ES" sz="1000" dirty="0" smtClean="0"/>
              <a:t> es </a:t>
            </a:r>
            <a:r>
              <a:rPr lang="en-US" altLang="es-ES" sz="1000" i="1" dirty="0" smtClean="0"/>
              <a:t>Streptococcus </a:t>
            </a:r>
            <a:r>
              <a:rPr lang="en-US" altLang="es-ES" sz="1000" i="1" dirty="0" err="1" smtClean="0"/>
              <a:t>pyogenes</a:t>
            </a:r>
            <a:r>
              <a:rPr lang="en-US" altLang="es-ES" sz="1000" i="1" dirty="0" smtClean="0"/>
              <a:t> </a:t>
            </a:r>
            <a:r>
              <a:rPr lang="en-US" altLang="es-ES" sz="1000" dirty="0" smtClean="0"/>
              <a:t>o </a:t>
            </a:r>
            <a:r>
              <a:rPr lang="en-US" altLang="es-ES" sz="1000" dirty="0" err="1" smtClean="0"/>
              <a:t>estreptococo</a:t>
            </a:r>
            <a:r>
              <a:rPr lang="en-US" altLang="es-ES" sz="1000" dirty="0" smtClean="0"/>
              <a:t> beta </a:t>
            </a:r>
            <a:r>
              <a:rPr lang="en-US" altLang="es-ES" sz="1000" dirty="0" err="1" smtClean="0"/>
              <a:t>hemolítico</a:t>
            </a:r>
            <a:r>
              <a:rPr lang="en-US" altLang="es-ES" sz="1000" dirty="0" smtClean="0"/>
              <a:t> del grupo A (</a:t>
            </a:r>
            <a:r>
              <a:rPr lang="en-US" altLang="es-ES" sz="1000" dirty="0" err="1" smtClean="0"/>
              <a:t>EbhGA</a:t>
            </a:r>
            <a:r>
              <a:rPr lang="en-US" altLang="es-ES" sz="1000" dirty="0" smtClean="0"/>
              <a:t>). Las </a:t>
            </a:r>
            <a:r>
              <a:rPr lang="en-US" altLang="es-ES" sz="1000" dirty="0" err="1" smtClean="0"/>
              <a:t>escalas</a:t>
            </a:r>
            <a:r>
              <a:rPr lang="en-US" altLang="es-ES" sz="1000" dirty="0" smtClean="0"/>
              <a:t> de </a:t>
            </a:r>
            <a:r>
              <a:rPr lang="en-US" altLang="es-ES" sz="1000" dirty="0" err="1" smtClean="0"/>
              <a:t>valoración</a:t>
            </a:r>
            <a:r>
              <a:rPr lang="en-US" altLang="es-ES" sz="1000" dirty="0" smtClean="0"/>
              <a:t> </a:t>
            </a:r>
            <a:r>
              <a:rPr lang="en-US" altLang="es-ES" sz="1000" dirty="0" err="1" smtClean="0"/>
              <a:t>clínica</a:t>
            </a:r>
            <a:r>
              <a:rPr lang="en-US" altLang="es-ES" sz="1000" dirty="0" smtClean="0"/>
              <a:t> son </a:t>
            </a:r>
            <a:r>
              <a:rPr lang="en-US" altLang="es-ES" sz="1000" dirty="0" err="1" smtClean="0"/>
              <a:t>una</a:t>
            </a:r>
            <a:r>
              <a:rPr lang="en-US" altLang="es-ES" sz="1000" dirty="0" smtClean="0"/>
              <a:t> </a:t>
            </a:r>
            <a:r>
              <a:rPr lang="en-US" altLang="es-ES" sz="1000" dirty="0" err="1" smtClean="0"/>
              <a:t>buena</a:t>
            </a:r>
            <a:r>
              <a:rPr lang="en-US" altLang="es-ES" sz="1000" dirty="0" smtClean="0"/>
              <a:t> </a:t>
            </a:r>
            <a:r>
              <a:rPr lang="en-US" altLang="es-ES" sz="1000" dirty="0" err="1" smtClean="0"/>
              <a:t>ayuda</a:t>
            </a:r>
            <a:r>
              <a:rPr lang="en-US" altLang="es-ES" sz="1000" dirty="0" smtClean="0"/>
              <a:t> para </a:t>
            </a:r>
            <a:r>
              <a:rPr lang="en-US" altLang="es-ES" sz="1000" dirty="0" err="1" smtClean="0"/>
              <a:t>seleccionar</a:t>
            </a:r>
            <a:r>
              <a:rPr lang="en-US" altLang="es-ES" sz="1000" dirty="0" smtClean="0"/>
              <a:t> a </a:t>
            </a:r>
            <a:r>
              <a:rPr lang="en-US" altLang="es-ES" sz="1000" dirty="0" err="1" smtClean="0"/>
              <a:t>qué</a:t>
            </a:r>
            <a:r>
              <a:rPr lang="en-US" altLang="es-ES" sz="1000" dirty="0" smtClean="0"/>
              <a:t> </a:t>
            </a:r>
            <a:r>
              <a:rPr lang="en-US" altLang="es-ES" sz="1000" dirty="0" err="1" smtClean="0"/>
              <a:t>nin˜os</a:t>
            </a:r>
            <a:r>
              <a:rPr lang="en-US" altLang="es-ES" sz="1000" dirty="0" smtClean="0"/>
              <a:t> se </a:t>
            </a:r>
            <a:r>
              <a:rPr lang="en-US" altLang="es-ES" sz="1000" dirty="0" err="1" smtClean="0"/>
              <a:t>deben</a:t>
            </a:r>
            <a:r>
              <a:rPr lang="en-US" altLang="es-ES" sz="1000" dirty="0" smtClean="0"/>
              <a:t> </a:t>
            </a:r>
            <a:r>
              <a:rPr lang="en-US" altLang="es-ES" sz="1000" dirty="0" err="1" smtClean="0"/>
              <a:t>practicar</a:t>
            </a:r>
            <a:r>
              <a:rPr lang="en-US" altLang="es-ES" sz="1000" dirty="0" smtClean="0"/>
              <a:t> las </a:t>
            </a:r>
            <a:r>
              <a:rPr lang="en-US" altLang="es-ES" sz="1000" dirty="0" err="1" smtClean="0"/>
              <a:t>técnicas</a:t>
            </a:r>
            <a:r>
              <a:rPr lang="en-US" altLang="es-ES" sz="1000" dirty="0" smtClean="0"/>
              <a:t> de detección </a:t>
            </a:r>
            <a:r>
              <a:rPr lang="en-US" altLang="es-ES" sz="1000" dirty="0" err="1" smtClean="0"/>
              <a:t>rápida</a:t>
            </a:r>
            <a:r>
              <a:rPr lang="en-US" altLang="es-ES" sz="1000" dirty="0" smtClean="0"/>
              <a:t> de </a:t>
            </a:r>
            <a:r>
              <a:rPr lang="en-US" altLang="es-ES" sz="1000" dirty="0" err="1" smtClean="0"/>
              <a:t>antígeno</a:t>
            </a:r>
            <a:r>
              <a:rPr lang="en-US" altLang="es-ES" sz="1000" dirty="0" smtClean="0"/>
              <a:t> </a:t>
            </a:r>
            <a:r>
              <a:rPr lang="en-US" altLang="es-ES" sz="1000" dirty="0" err="1" smtClean="0"/>
              <a:t>estreptocócico</a:t>
            </a:r>
            <a:r>
              <a:rPr lang="en-US" altLang="es-ES" sz="1000" dirty="0" smtClean="0"/>
              <a:t> (TDR) y/o el </a:t>
            </a:r>
            <a:r>
              <a:rPr lang="en-US" altLang="es-ES" sz="1000" dirty="0" err="1" smtClean="0"/>
              <a:t>cultivo</a:t>
            </a:r>
            <a:r>
              <a:rPr lang="en-US" altLang="es-ES" sz="1000" dirty="0" smtClean="0"/>
              <a:t> de </a:t>
            </a:r>
            <a:r>
              <a:rPr lang="en-US" altLang="es-ES" sz="1000" dirty="0" err="1" smtClean="0"/>
              <a:t>muestras</a:t>
            </a:r>
            <a:r>
              <a:rPr lang="en-US" altLang="es-ES" sz="1000" dirty="0" smtClean="0"/>
              <a:t> </a:t>
            </a:r>
            <a:r>
              <a:rPr lang="en-US" altLang="es-ES" sz="1000" dirty="0" err="1" smtClean="0"/>
              <a:t>faringoamigdalares</a:t>
            </a:r>
            <a:r>
              <a:rPr lang="en-US" altLang="es-ES" sz="1000" dirty="0" smtClean="0"/>
              <a:t>. Sin su </a:t>
            </a:r>
            <a:r>
              <a:rPr lang="en-US" altLang="es-ES" sz="1000" dirty="0" err="1" smtClean="0"/>
              <a:t>empleo</a:t>
            </a:r>
            <a:r>
              <a:rPr lang="en-US" altLang="es-ES" sz="1000" dirty="0" smtClean="0"/>
              <a:t>, se </a:t>
            </a:r>
            <a:r>
              <a:rPr lang="en-US" altLang="es-ES" sz="1000" dirty="0" err="1" smtClean="0"/>
              <a:t>tiende</a:t>
            </a:r>
            <a:r>
              <a:rPr lang="en-US" altLang="es-ES" sz="1000" dirty="0" smtClean="0"/>
              <a:t> al sobrediagnóstico de FAA </a:t>
            </a:r>
            <a:r>
              <a:rPr lang="en-US" altLang="es-ES" sz="1000" dirty="0" err="1" smtClean="0"/>
              <a:t>estrepto</a:t>
            </a:r>
            <a:r>
              <a:rPr lang="en-US" altLang="es-ES" sz="1000" dirty="0" smtClean="0"/>
              <a:t>- </a:t>
            </a:r>
            <a:r>
              <a:rPr lang="en-US" altLang="es-ES" sz="1000" dirty="0" err="1" smtClean="0"/>
              <a:t>cócica</a:t>
            </a:r>
            <a:r>
              <a:rPr lang="en-US" altLang="es-ES" sz="1000" dirty="0" smtClean="0"/>
              <a:t>, con la </a:t>
            </a:r>
            <a:r>
              <a:rPr lang="en-US" altLang="es-ES" sz="1000" dirty="0" err="1" smtClean="0"/>
              <a:t>consiguiente</a:t>
            </a:r>
            <a:r>
              <a:rPr lang="en-US" altLang="es-ES" sz="1000" dirty="0" smtClean="0"/>
              <a:t> </a:t>
            </a:r>
            <a:r>
              <a:rPr lang="en-US" altLang="es-ES" sz="1000" dirty="0" err="1" smtClean="0"/>
              <a:t>prescripción</a:t>
            </a:r>
            <a:r>
              <a:rPr lang="en-US" altLang="es-ES" sz="1000" dirty="0" smtClean="0"/>
              <a:t> </a:t>
            </a:r>
            <a:r>
              <a:rPr lang="en-US" altLang="es-ES" sz="1000" dirty="0" err="1" smtClean="0"/>
              <a:t>innecesaria</a:t>
            </a:r>
            <a:r>
              <a:rPr lang="en-US" altLang="es-ES" sz="1000" dirty="0" smtClean="0"/>
              <a:t> de </a:t>
            </a:r>
            <a:r>
              <a:rPr lang="en-US" altLang="es-ES" sz="1000" dirty="0" err="1" smtClean="0"/>
              <a:t>antibióticos</a:t>
            </a:r>
            <a:r>
              <a:rPr lang="en-US" altLang="es-ES" sz="1000" dirty="0" smtClean="0"/>
              <a:t>, </a:t>
            </a:r>
            <a:r>
              <a:rPr lang="en-US" altLang="es-ES" sz="1000" dirty="0" err="1" smtClean="0"/>
              <a:t>muchas</a:t>
            </a:r>
            <a:r>
              <a:rPr lang="en-US" altLang="es-ES" sz="1000" dirty="0" smtClean="0"/>
              <a:t> </a:t>
            </a:r>
            <a:r>
              <a:rPr lang="en-US" altLang="es-ES" sz="1000" dirty="0" err="1" smtClean="0"/>
              <a:t>veces</a:t>
            </a:r>
            <a:r>
              <a:rPr lang="en-US" altLang="es-ES" sz="1000" dirty="0" smtClean="0"/>
              <a:t> de </a:t>
            </a:r>
            <a:r>
              <a:rPr lang="en-US" altLang="es-ES" sz="1000" dirty="0" err="1" smtClean="0"/>
              <a:t>amplio</a:t>
            </a:r>
            <a:r>
              <a:rPr lang="en-US" altLang="es-ES" sz="1000" dirty="0" smtClean="0"/>
              <a:t> </a:t>
            </a:r>
            <a:r>
              <a:rPr lang="en-US" altLang="es-ES" sz="1000" dirty="0" err="1" smtClean="0"/>
              <a:t>espectro</a:t>
            </a:r>
            <a:r>
              <a:rPr lang="en-US" altLang="es-ES" sz="1000" dirty="0" smtClean="0"/>
              <a:t>. Los </a:t>
            </a:r>
            <a:r>
              <a:rPr lang="en-US" altLang="es-ES" sz="1000" dirty="0" err="1" smtClean="0"/>
              <a:t>objetivos</a:t>
            </a:r>
            <a:r>
              <a:rPr lang="en-US" altLang="es-ES" sz="1000" dirty="0" smtClean="0"/>
              <a:t> del tratamiento son: </a:t>
            </a:r>
            <a:r>
              <a:rPr lang="en-US" altLang="es-ES" sz="1000" dirty="0" err="1" smtClean="0"/>
              <a:t>acelerar</a:t>
            </a:r>
            <a:r>
              <a:rPr lang="en-US" altLang="es-ES" sz="1000" dirty="0" smtClean="0"/>
              <a:t> la </a:t>
            </a:r>
            <a:r>
              <a:rPr lang="en-US" altLang="es-ES" sz="1000" dirty="0" err="1" smtClean="0"/>
              <a:t>resolución</a:t>
            </a:r>
            <a:r>
              <a:rPr lang="en-US" altLang="es-ES" sz="1000" dirty="0" smtClean="0"/>
              <a:t> de los </a:t>
            </a:r>
            <a:r>
              <a:rPr lang="en-US" altLang="es-ES" sz="1000" dirty="0" err="1" smtClean="0"/>
              <a:t>síntomas</a:t>
            </a:r>
            <a:r>
              <a:rPr lang="en-US" altLang="es-ES" sz="1000" dirty="0" smtClean="0"/>
              <a:t>, </a:t>
            </a:r>
            <a:r>
              <a:rPr lang="en-US" altLang="es-ES" sz="1000" dirty="0" err="1" smtClean="0"/>
              <a:t>reducir</a:t>
            </a:r>
            <a:r>
              <a:rPr lang="en-US" altLang="es-ES" sz="1000" dirty="0" smtClean="0"/>
              <a:t> el </a:t>
            </a:r>
            <a:r>
              <a:rPr lang="en-US" altLang="es-ES" sz="1000" dirty="0" err="1" smtClean="0"/>
              <a:t>tiempo</a:t>
            </a:r>
            <a:r>
              <a:rPr lang="en-US" altLang="es-ES" sz="1000" dirty="0" smtClean="0"/>
              <a:t> de </a:t>
            </a:r>
            <a:r>
              <a:rPr lang="en-US" altLang="es-ES" sz="1000" dirty="0" err="1" smtClean="0"/>
              <a:t>contagio</a:t>
            </a:r>
            <a:r>
              <a:rPr lang="en-US" altLang="es-ES" sz="1000" dirty="0" smtClean="0"/>
              <a:t> y </a:t>
            </a:r>
            <a:r>
              <a:rPr lang="en-US" altLang="es-ES" sz="1000" dirty="0" err="1" smtClean="0"/>
              <a:t>prevenir</a:t>
            </a:r>
            <a:r>
              <a:rPr lang="en-US" altLang="es-ES" sz="1000" dirty="0" smtClean="0"/>
              <a:t> las </a:t>
            </a:r>
            <a:r>
              <a:rPr lang="en-US" altLang="es-ES" sz="1000" dirty="0" err="1" smtClean="0"/>
              <a:t>complicaciones</a:t>
            </a:r>
            <a:r>
              <a:rPr lang="en-US" altLang="es-ES" sz="1000" dirty="0" smtClean="0"/>
              <a:t> </a:t>
            </a:r>
            <a:r>
              <a:rPr lang="en-US" altLang="es-ES" sz="1000" dirty="0" err="1" smtClean="0"/>
              <a:t>supurativas</a:t>
            </a:r>
            <a:r>
              <a:rPr lang="en-US" altLang="es-ES" sz="1000" dirty="0" smtClean="0"/>
              <a:t> locales y no </a:t>
            </a:r>
            <a:r>
              <a:rPr lang="en-US" altLang="es-ES" sz="1000" dirty="0" err="1" smtClean="0"/>
              <a:t>supurativas</a:t>
            </a:r>
            <a:r>
              <a:rPr lang="en-US" altLang="es-ES" sz="1000" dirty="0" smtClean="0"/>
              <a:t>. Ideal- </a:t>
            </a:r>
            <a:r>
              <a:rPr lang="en-US" altLang="es-ES" sz="1000" dirty="0" err="1" smtClean="0"/>
              <a:t>mente</a:t>
            </a:r>
            <a:r>
              <a:rPr lang="en-US" altLang="es-ES" sz="1000" dirty="0" smtClean="0"/>
              <a:t>, solo </a:t>
            </a:r>
            <a:r>
              <a:rPr lang="en-US" altLang="es-ES" sz="1000" dirty="0" err="1" smtClean="0"/>
              <a:t>deben</a:t>
            </a:r>
            <a:r>
              <a:rPr lang="en-US" altLang="es-ES" sz="1000" dirty="0" smtClean="0"/>
              <a:t> </a:t>
            </a:r>
            <a:r>
              <a:rPr lang="en-US" altLang="es-ES" sz="1000" dirty="0" err="1" smtClean="0"/>
              <a:t>tratarse</a:t>
            </a:r>
            <a:r>
              <a:rPr lang="en-US" altLang="es-ES" sz="1000" dirty="0" smtClean="0"/>
              <a:t> los casos </a:t>
            </a:r>
            <a:r>
              <a:rPr lang="en-US" altLang="es-ES" sz="1000" dirty="0" err="1" smtClean="0"/>
              <a:t>conﬁrmados</a:t>
            </a:r>
            <a:r>
              <a:rPr lang="en-US" altLang="es-ES" sz="1000" dirty="0" smtClean="0"/>
              <a:t>. En caso de no </a:t>
            </a:r>
            <a:r>
              <a:rPr lang="en-US" altLang="es-ES" sz="1000" dirty="0" err="1" smtClean="0"/>
              <a:t>disponibilidad</a:t>
            </a:r>
            <a:r>
              <a:rPr lang="en-US" altLang="es-ES" sz="1000" dirty="0" smtClean="0"/>
              <a:t> de la TDR, o en </a:t>
            </a:r>
            <a:r>
              <a:rPr lang="en-US" altLang="es-ES" sz="1000" dirty="0" err="1" smtClean="0"/>
              <a:t>algunos</a:t>
            </a:r>
            <a:r>
              <a:rPr lang="en-US" altLang="es-ES" sz="1000" dirty="0" smtClean="0"/>
              <a:t> casos, ante un </a:t>
            </a:r>
            <a:r>
              <a:rPr lang="en-US" altLang="es-ES" sz="1000" dirty="0" err="1" smtClean="0"/>
              <a:t>resultado</a:t>
            </a:r>
            <a:r>
              <a:rPr lang="en-US" altLang="es-ES" sz="1000" dirty="0" smtClean="0"/>
              <a:t> </a:t>
            </a:r>
            <a:r>
              <a:rPr lang="en-US" altLang="es-ES" sz="1000" dirty="0" err="1" smtClean="0"/>
              <a:t>negativo</a:t>
            </a:r>
            <a:r>
              <a:rPr lang="en-US" altLang="es-ES" sz="1000" dirty="0" smtClean="0"/>
              <a:t>, se </a:t>
            </a:r>
            <a:r>
              <a:rPr lang="en-US" altLang="es-ES" sz="1000" dirty="0" err="1" smtClean="0"/>
              <a:t>recomienda</a:t>
            </a:r>
            <a:r>
              <a:rPr lang="en-US" altLang="es-ES" sz="1000" dirty="0" smtClean="0"/>
              <a:t> </a:t>
            </a:r>
            <a:r>
              <a:rPr lang="en-US" altLang="es-ES" sz="1000" dirty="0" err="1" smtClean="0"/>
              <a:t>obtener</a:t>
            </a:r>
            <a:r>
              <a:rPr lang="en-US" altLang="es-ES" sz="1000" dirty="0" smtClean="0"/>
              <a:t> </a:t>
            </a:r>
            <a:r>
              <a:rPr lang="en-US" altLang="es-ES" sz="1000" dirty="0" err="1" smtClean="0"/>
              <a:t>cultivo</a:t>
            </a:r>
            <a:r>
              <a:rPr lang="en-US" altLang="es-ES" sz="1000" dirty="0" smtClean="0"/>
              <a:t> e </a:t>
            </a:r>
            <a:r>
              <a:rPr lang="en-US" altLang="es-ES" sz="1000" dirty="0" err="1" smtClean="0"/>
              <a:t>iniciar</a:t>
            </a:r>
            <a:r>
              <a:rPr lang="en-US" altLang="es-ES" sz="1000" dirty="0" smtClean="0"/>
              <a:t> tratamiento a la </a:t>
            </a:r>
            <a:r>
              <a:rPr lang="en-US" altLang="es-ES" sz="1000" dirty="0" err="1" smtClean="0"/>
              <a:t>espera</a:t>
            </a:r>
            <a:r>
              <a:rPr lang="en-US" altLang="es-ES" sz="1000" dirty="0" smtClean="0"/>
              <a:t> de los </a:t>
            </a:r>
            <a:r>
              <a:rPr lang="en-US" altLang="es-ES" sz="1000" dirty="0" err="1" smtClean="0"/>
              <a:t>resultados</a:t>
            </a:r>
            <a:r>
              <a:rPr lang="en-US" altLang="es-ES" sz="1000" dirty="0" smtClean="0"/>
              <a:t>, solo </a:t>
            </a:r>
            <a:r>
              <a:rPr lang="en-US" altLang="es-ES" sz="1000" dirty="0" err="1" smtClean="0"/>
              <a:t>si</a:t>
            </a:r>
            <a:r>
              <a:rPr lang="en-US" altLang="es-ES" sz="1000" dirty="0" smtClean="0"/>
              <a:t> la </a:t>
            </a:r>
            <a:r>
              <a:rPr lang="en-US" altLang="es-ES" sz="1000" dirty="0" err="1" smtClean="0"/>
              <a:t>sospecha</a:t>
            </a:r>
            <a:r>
              <a:rPr lang="en-US" altLang="es-ES" sz="1000" dirty="0" smtClean="0"/>
              <a:t> </a:t>
            </a:r>
            <a:r>
              <a:rPr lang="en-US" altLang="es-ES" sz="1000" dirty="0" err="1" smtClean="0"/>
              <a:t>clínica</a:t>
            </a:r>
            <a:r>
              <a:rPr lang="en-US" altLang="es-ES" sz="1000" dirty="0" smtClean="0"/>
              <a:t> es </a:t>
            </a:r>
            <a:r>
              <a:rPr lang="en-US" altLang="es-ES" sz="1000" dirty="0" err="1" smtClean="0"/>
              <a:t>alta.</a:t>
            </a:r>
            <a:r>
              <a:rPr lang="en-US" altLang="es-ES" sz="1000" dirty="0" smtClean="0"/>
              <a:t> Los </a:t>
            </a:r>
            <a:r>
              <a:rPr lang="en-US" altLang="es-ES" sz="1000" dirty="0" err="1" smtClean="0"/>
              <a:t>antibióticos</a:t>
            </a:r>
            <a:r>
              <a:rPr lang="en-US" altLang="es-ES" sz="1000" dirty="0" smtClean="0"/>
              <a:t> de </a:t>
            </a:r>
            <a:r>
              <a:rPr lang="en-US" altLang="es-ES" sz="1000" dirty="0" err="1" smtClean="0"/>
              <a:t>elección</a:t>
            </a:r>
            <a:r>
              <a:rPr lang="en-US" altLang="es-ES" sz="1000" dirty="0" smtClean="0"/>
              <a:t> para el tratamiento de la FAA </a:t>
            </a:r>
            <a:r>
              <a:rPr lang="en-US" altLang="es-ES" sz="1000" dirty="0" err="1" smtClean="0"/>
              <a:t>estreptocócica</a:t>
            </a:r>
            <a:r>
              <a:rPr lang="en-US" altLang="es-ES" sz="1000" dirty="0" smtClean="0"/>
              <a:t> son </a:t>
            </a:r>
            <a:r>
              <a:rPr lang="en-US" altLang="es-ES" sz="1000" dirty="0" err="1" smtClean="0"/>
              <a:t>penicilina</a:t>
            </a:r>
            <a:r>
              <a:rPr lang="en-US" altLang="es-ES" sz="1000" dirty="0" smtClean="0"/>
              <a:t> y </a:t>
            </a:r>
            <a:r>
              <a:rPr lang="en-US" altLang="es-ES" sz="1000" dirty="0" err="1" smtClean="0"/>
              <a:t>amoxicilina</a:t>
            </a:r>
            <a:r>
              <a:rPr lang="en-US" altLang="es-ES" sz="1000" dirty="0" smtClean="0"/>
              <a:t>. </a:t>
            </a:r>
            <a:r>
              <a:rPr lang="en-US" altLang="es-ES" sz="1000" dirty="0" err="1" smtClean="0"/>
              <a:t>Amoxicilina-clavulánico</a:t>
            </a:r>
            <a:r>
              <a:rPr lang="en-US" altLang="es-ES" sz="1000" dirty="0" smtClean="0"/>
              <a:t> no está </a:t>
            </a:r>
            <a:r>
              <a:rPr lang="en-US" altLang="es-ES" sz="1000" dirty="0" err="1" smtClean="0"/>
              <a:t>indicado</a:t>
            </a:r>
            <a:r>
              <a:rPr lang="en-US" altLang="es-ES" sz="1000" dirty="0" smtClean="0"/>
              <a:t> de forma </a:t>
            </a:r>
            <a:r>
              <a:rPr lang="en-US" altLang="es-ES" sz="1000" dirty="0" err="1" smtClean="0"/>
              <a:t>empírica</a:t>
            </a:r>
            <a:r>
              <a:rPr lang="en-US" altLang="es-ES" sz="1000" dirty="0" smtClean="0"/>
              <a:t> en la </a:t>
            </a:r>
            <a:r>
              <a:rPr lang="en-US" altLang="es-ES" sz="1000" dirty="0" err="1" smtClean="0"/>
              <a:t>infección</a:t>
            </a:r>
            <a:r>
              <a:rPr lang="en-US" altLang="es-ES" sz="1000" dirty="0" smtClean="0"/>
              <a:t> </a:t>
            </a:r>
            <a:r>
              <a:rPr lang="en-US" altLang="es-ES" sz="1000" dirty="0" err="1" smtClean="0"/>
              <a:t>aguda</a:t>
            </a:r>
            <a:r>
              <a:rPr lang="en-US" altLang="es-ES" sz="1000" dirty="0" smtClean="0"/>
              <a:t>. Los </a:t>
            </a:r>
            <a:r>
              <a:rPr lang="en-US" altLang="es-ES" sz="1000" dirty="0" err="1" smtClean="0"/>
              <a:t>macrólidos</a:t>
            </a:r>
            <a:r>
              <a:rPr lang="en-US" altLang="es-ES" sz="1000" dirty="0" smtClean="0"/>
              <a:t> </a:t>
            </a:r>
            <a:r>
              <a:rPr lang="en-US" altLang="es-ES" sz="1000" dirty="0" err="1" smtClean="0"/>
              <a:t>tampoco</a:t>
            </a:r>
            <a:r>
              <a:rPr lang="en-US" altLang="es-ES" sz="1000" dirty="0" smtClean="0"/>
              <a:t> son un </a:t>
            </a:r>
            <a:r>
              <a:rPr lang="en-US" altLang="es-ES" sz="1000" dirty="0" err="1" smtClean="0"/>
              <a:t>tra</a:t>
            </a:r>
            <a:r>
              <a:rPr lang="en-US" altLang="es-ES" sz="1000" dirty="0" smtClean="0"/>
              <a:t>- </a:t>
            </a:r>
            <a:r>
              <a:rPr lang="en-US" altLang="es-ES" sz="1000" dirty="0" err="1" smtClean="0"/>
              <a:t>tamiento</a:t>
            </a:r>
            <a:r>
              <a:rPr lang="en-US" altLang="es-ES" sz="1000" dirty="0" smtClean="0"/>
              <a:t> de </a:t>
            </a:r>
            <a:r>
              <a:rPr lang="en-US" altLang="es-ES" sz="1000" dirty="0" err="1" smtClean="0"/>
              <a:t>primera</a:t>
            </a:r>
            <a:r>
              <a:rPr lang="en-US" altLang="es-ES" sz="1000" dirty="0" smtClean="0"/>
              <a:t> </a:t>
            </a:r>
            <a:r>
              <a:rPr lang="en-US" altLang="es-ES" sz="1000" dirty="0" err="1" smtClean="0"/>
              <a:t>elección</a:t>
            </a:r>
            <a:r>
              <a:rPr lang="en-US" altLang="es-ES" sz="1000" dirty="0" smtClean="0"/>
              <a:t>; su </a:t>
            </a:r>
            <a:r>
              <a:rPr lang="en-US" altLang="es-ES" sz="1000" dirty="0" err="1" smtClean="0"/>
              <a:t>uso</a:t>
            </a:r>
            <a:r>
              <a:rPr lang="en-US" altLang="es-ES" sz="1000" dirty="0" smtClean="0"/>
              <a:t> debe </a:t>
            </a:r>
            <a:r>
              <a:rPr lang="en-US" altLang="es-ES" sz="1000" dirty="0" err="1" smtClean="0"/>
              <a:t>reservarse</a:t>
            </a:r>
            <a:r>
              <a:rPr lang="en-US" altLang="es-ES" sz="1000" dirty="0" smtClean="0"/>
              <a:t> para </a:t>
            </a:r>
            <a:r>
              <a:rPr lang="en-US" altLang="es-ES" sz="1000" dirty="0" err="1" smtClean="0"/>
              <a:t>pacientes</a:t>
            </a:r>
            <a:r>
              <a:rPr lang="en-US" altLang="es-ES" sz="1000" dirty="0" smtClean="0"/>
              <a:t> con </a:t>
            </a:r>
            <a:r>
              <a:rPr lang="en-US" altLang="es-ES" sz="1000" dirty="0" err="1" smtClean="0"/>
              <a:t>alergia</a:t>
            </a:r>
            <a:r>
              <a:rPr lang="en-US" altLang="es-ES" sz="1000" dirty="0" smtClean="0"/>
              <a:t> </a:t>
            </a:r>
            <a:r>
              <a:rPr lang="en-US" altLang="es-ES" sz="1000" dirty="0" err="1" smtClean="0"/>
              <a:t>inmediata</a:t>
            </a:r>
            <a:r>
              <a:rPr lang="en-US" altLang="es-ES" sz="1000" dirty="0" smtClean="0"/>
              <a:t> a </a:t>
            </a:r>
            <a:r>
              <a:rPr lang="en-US" altLang="es-ES" sz="1000" dirty="0" err="1" smtClean="0"/>
              <a:t>penicilina</a:t>
            </a:r>
            <a:r>
              <a:rPr lang="en-US" altLang="es-ES" sz="1000" dirty="0" smtClean="0"/>
              <a:t> o como tratamiento </a:t>
            </a:r>
            <a:r>
              <a:rPr lang="en-US" altLang="es-ES" sz="1000" dirty="0" err="1" smtClean="0"/>
              <a:t>erradicador</a:t>
            </a:r>
            <a:r>
              <a:rPr lang="en-US" altLang="es-ES" sz="1000" dirty="0" smtClean="0"/>
              <a:t>, </a:t>
            </a:r>
            <a:r>
              <a:rPr lang="es-ES" sz="1000" b="1" kern="1200" dirty="0" smtClean="0">
                <a:solidFill>
                  <a:schemeClr val="tx1"/>
                </a:solidFill>
                <a:effectLst/>
                <a:latin typeface="+mn-lt"/>
                <a:ea typeface="+mn-ea"/>
                <a:cs typeface="+mn-cs"/>
              </a:rPr>
              <a:t>FARINGOAMIGDALITIS EN PEDIATRÍA Etiología: </a:t>
            </a:r>
            <a:r>
              <a:rPr lang="es-ES" sz="1000" kern="1200" dirty="0" smtClean="0">
                <a:solidFill>
                  <a:schemeClr val="tx1"/>
                </a:solidFill>
                <a:effectLst/>
                <a:latin typeface="+mn-lt"/>
                <a:ea typeface="+mn-ea"/>
                <a:cs typeface="+mn-cs"/>
              </a:rPr>
              <a:t>vírica (40-80%), </a:t>
            </a:r>
            <a:r>
              <a:rPr lang="es-ES" sz="1000" i="1" kern="1200" dirty="0" smtClean="0">
                <a:solidFill>
                  <a:schemeClr val="tx1"/>
                </a:solidFill>
                <a:effectLst/>
                <a:latin typeface="+mn-lt"/>
                <a:ea typeface="+mn-ea"/>
                <a:cs typeface="+mn-cs"/>
              </a:rPr>
              <a:t>Streptococcus </a:t>
            </a:r>
            <a:r>
              <a:rPr lang="es-ES" sz="1000" i="1" kern="1200" dirty="0" err="1" smtClean="0">
                <a:solidFill>
                  <a:schemeClr val="tx1"/>
                </a:solidFill>
                <a:effectLst/>
                <a:latin typeface="+mn-lt"/>
                <a:ea typeface="+mn-ea"/>
                <a:cs typeface="+mn-cs"/>
              </a:rPr>
              <a:t>pyogenes</a:t>
            </a:r>
            <a:r>
              <a:rPr lang="es-ES" sz="1000" i="1" kern="1200" dirty="0" smtClean="0">
                <a:solidFill>
                  <a:schemeClr val="tx1"/>
                </a:solidFill>
                <a:effectLst/>
                <a:latin typeface="+mn-lt"/>
                <a:ea typeface="+mn-ea"/>
                <a:cs typeface="+mn-cs"/>
              </a:rPr>
              <a:t> </a:t>
            </a:r>
            <a:r>
              <a:rPr lang="es-ES" sz="1000" kern="1200" dirty="0" smtClean="0">
                <a:solidFill>
                  <a:schemeClr val="tx1"/>
                </a:solidFill>
                <a:effectLst/>
                <a:latin typeface="+mn-lt"/>
                <a:ea typeface="+mn-ea"/>
                <a:cs typeface="+mn-cs"/>
              </a:rPr>
              <a:t>(30-40% en niños de 3-13 años; 5-10% en niños entre 2-3 años; 3-7% en niños menores de 2 años), </a:t>
            </a:r>
            <a:r>
              <a:rPr lang="es-ES" sz="1000" i="1" kern="1200" dirty="0" err="1" smtClean="0">
                <a:solidFill>
                  <a:schemeClr val="tx1"/>
                </a:solidFill>
                <a:effectLst/>
                <a:latin typeface="+mn-lt"/>
                <a:ea typeface="+mn-ea"/>
                <a:cs typeface="+mn-cs"/>
              </a:rPr>
              <a:t>Mycoplasma</a:t>
            </a:r>
            <a:r>
              <a:rPr lang="es-ES" sz="1000" i="1" kern="1200" dirty="0" smtClean="0">
                <a:solidFill>
                  <a:schemeClr val="tx1"/>
                </a:solidFill>
                <a:effectLst/>
                <a:latin typeface="+mn-lt"/>
                <a:ea typeface="+mn-ea"/>
                <a:cs typeface="+mn-cs"/>
              </a:rPr>
              <a:t> </a:t>
            </a:r>
            <a:r>
              <a:rPr lang="es-ES" sz="1000" i="1" kern="1200" dirty="0" err="1" smtClean="0">
                <a:solidFill>
                  <a:schemeClr val="tx1"/>
                </a:solidFill>
                <a:effectLst/>
                <a:latin typeface="+mn-lt"/>
                <a:ea typeface="+mn-ea"/>
                <a:cs typeface="+mn-cs"/>
              </a:rPr>
              <a:t>pneumoniae</a:t>
            </a:r>
            <a:r>
              <a:rPr lang="es-ES" sz="1000" i="1" kern="1200" dirty="0" smtClean="0">
                <a:solidFill>
                  <a:schemeClr val="tx1"/>
                </a:solidFill>
                <a:effectLst/>
                <a:latin typeface="+mn-lt"/>
                <a:ea typeface="+mn-ea"/>
                <a:cs typeface="+mn-cs"/>
              </a:rPr>
              <a:t>, </a:t>
            </a:r>
            <a:r>
              <a:rPr lang="es-ES" sz="1000" i="1" kern="1200" dirty="0" err="1" smtClean="0">
                <a:solidFill>
                  <a:schemeClr val="tx1"/>
                </a:solidFill>
                <a:effectLst/>
                <a:latin typeface="+mn-lt"/>
                <a:ea typeface="+mn-ea"/>
                <a:cs typeface="+mn-cs"/>
              </a:rPr>
              <a:t>Chlamydophila</a:t>
            </a:r>
            <a:r>
              <a:rPr lang="es-ES" sz="1000" i="1" kern="1200" dirty="0" smtClean="0">
                <a:solidFill>
                  <a:schemeClr val="tx1"/>
                </a:solidFill>
                <a:effectLst/>
                <a:latin typeface="+mn-lt"/>
                <a:ea typeface="+mn-ea"/>
                <a:cs typeface="+mn-cs"/>
              </a:rPr>
              <a:t> </a:t>
            </a:r>
            <a:r>
              <a:rPr lang="es-ES" sz="1000" i="1" u="sng" kern="1200" dirty="0" err="1" smtClean="0">
                <a:solidFill>
                  <a:schemeClr val="tx1"/>
                </a:solidFill>
                <a:effectLst/>
                <a:latin typeface="+mn-lt"/>
                <a:ea typeface="+mn-ea"/>
                <a:cs typeface="+mn-cs"/>
              </a:rPr>
              <a:t>pneumoniae</a:t>
            </a:r>
            <a:r>
              <a:rPr lang="es-ES" sz="1000" i="1" u="sng" kern="1200" dirty="0" smtClean="0">
                <a:solidFill>
                  <a:schemeClr val="tx1"/>
                </a:solidFill>
                <a:effectLst/>
                <a:latin typeface="+mn-lt"/>
                <a:ea typeface="+mn-ea"/>
                <a:cs typeface="+mn-cs"/>
              </a:rPr>
              <a:t>. </a:t>
            </a:r>
            <a:r>
              <a:rPr lang="es-ES" sz="1000" u="sng" kern="1200" dirty="0" smtClean="0">
                <a:solidFill>
                  <a:schemeClr val="tx1"/>
                </a:solidFill>
                <a:effectLst/>
                <a:latin typeface="+mn-lt"/>
                <a:ea typeface="+mn-ea"/>
                <a:cs typeface="+mn-cs"/>
              </a:rPr>
              <a:t>En menores de 3 años: vírica (80-90</a:t>
            </a:r>
            <a:r>
              <a:rPr lang="en-US" altLang="es-ES" sz="1000" dirty="0" smtClean="0"/>
              <a:t>en los casos </a:t>
            </a:r>
            <a:r>
              <a:rPr lang="en-US" altLang="es-ES" sz="1000" dirty="0" err="1" smtClean="0"/>
              <a:t>indicados</a:t>
            </a:r>
            <a:r>
              <a:rPr lang="en-US" altLang="es-ES" sz="1000" dirty="0" smtClean="0"/>
              <a:t>. Es </a:t>
            </a:r>
            <a:r>
              <a:rPr lang="en-US" altLang="es-ES" sz="1000" dirty="0" err="1" smtClean="0"/>
              <a:t>urgente</a:t>
            </a:r>
            <a:r>
              <a:rPr lang="en-US" altLang="es-ES" sz="1000" dirty="0" smtClean="0"/>
              <a:t> y </a:t>
            </a:r>
            <a:r>
              <a:rPr lang="en-US" altLang="es-ES" sz="1000" dirty="0" err="1" smtClean="0"/>
              <a:t>prioritario</a:t>
            </a:r>
            <a:r>
              <a:rPr lang="en-US" altLang="es-ES" sz="1000" dirty="0" smtClean="0"/>
              <a:t> en </a:t>
            </a:r>
            <a:r>
              <a:rPr lang="en-US" altLang="es-ES" sz="1000" dirty="0" err="1" smtClean="0"/>
              <a:t>nuestro</a:t>
            </a:r>
            <a:r>
              <a:rPr lang="en-US" altLang="es-ES" sz="1000" dirty="0" smtClean="0"/>
              <a:t> </a:t>
            </a:r>
            <a:r>
              <a:rPr lang="en-US" altLang="es-ES" sz="1000" dirty="0" err="1" smtClean="0"/>
              <a:t>país</a:t>
            </a:r>
            <a:r>
              <a:rPr lang="en-US" altLang="es-ES" sz="1000" dirty="0" smtClean="0"/>
              <a:t> </a:t>
            </a:r>
            <a:r>
              <a:rPr lang="en-US" altLang="es-ES" sz="1000" dirty="0" err="1" smtClean="0"/>
              <a:t>adecuar</a:t>
            </a:r>
            <a:r>
              <a:rPr lang="en-US" altLang="es-ES" sz="1000" dirty="0" smtClean="0"/>
              <a:t> la </a:t>
            </a:r>
            <a:r>
              <a:rPr lang="en-US" altLang="es-ES" sz="1000" dirty="0" err="1" smtClean="0"/>
              <a:t>prescripción</a:t>
            </a:r>
            <a:r>
              <a:rPr lang="en-US" altLang="es-ES" sz="1000" dirty="0" smtClean="0"/>
              <a:t> de </a:t>
            </a:r>
            <a:r>
              <a:rPr lang="en-US" altLang="es-ES" sz="1000" dirty="0" err="1" smtClean="0"/>
              <a:t>antibióticos</a:t>
            </a:r>
            <a:r>
              <a:rPr lang="en-US" altLang="es-ES" sz="1000" dirty="0" smtClean="0"/>
              <a:t> a la </a:t>
            </a:r>
            <a:r>
              <a:rPr lang="en-US" altLang="es-ES" sz="1000" dirty="0" err="1" smtClean="0"/>
              <a:t>evidencia</a:t>
            </a:r>
            <a:r>
              <a:rPr lang="en-US" altLang="es-ES" sz="1000" dirty="0" smtClean="0"/>
              <a:t> </a:t>
            </a:r>
            <a:r>
              <a:rPr lang="en-US" altLang="es-ES" sz="1000" dirty="0" err="1" smtClean="0"/>
              <a:t>cientíﬁca</a:t>
            </a:r>
            <a:r>
              <a:rPr lang="en-US" altLang="es-ES" sz="1000" dirty="0" smtClean="0"/>
              <a:t> </a:t>
            </a:r>
            <a:r>
              <a:rPr lang="en-US" altLang="es-ES" sz="1000" dirty="0" err="1" smtClean="0"/>
              <a:t>disponible</a:t>
            </a:r>
            <a:r>
              <a:rPr lang="en-US" altLang="es-ES" sz="1000" dirty="0" smtClean="0"/>
              <a:t>.</a:t>
            </a:r>
            <a:endParaRPr lang="es-ES" altLang="es-ES" sz="1000" dirty="0" smtClean="0"/>
          </a:p>
        </p:txBody>
      </p:sp>
      <p:sp>
        <p:nvSpPr>
          <p:cNvPr id="614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AC7E4F-7A09-4B8B-97D1-7E380B91871D}" type="slidenum">
              <a:rPr lang="es-ES" altLang="es-ES" smtClean="0">
                <a:latin typeface="Calibri" panose="020F0502020204030204" pitchFamily="34" charset="0"/>
              </a:rPr>
              <a:pPr/>
              <a:t>2</a:t>
            </a:fld>
            <a:endParaRPr lang="es-ES" altLang="es-ES" smtClean="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90D11C76-CC63-49D6-8130-B42C2199D035}" type="slidenum">
              <a:rPr lang="es-ES" altLang="es-ES" smtClean="0"/>
              <a:pPr>
                <a:defRPr/>
              </a:pPr>
              <a:t>20</a:t>
            </a:fld>
            <a:endParaRPr lang="es-ES" altLang="es-ES"/>
          </a:p>
        </p:txBody>
      </p:sp>
    </p:spTree>
    <p:extLst>
      <p:ext uri="{BB962C8B-B14F-4D97-AF65-F5344CB8AC3E}">
        <p14:creationId xmlns:p14="http://schemas.microsoft.com/office/powerpoint/2010/main" val="1949818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s-ES" dirty="0" smtClean="0"/>
              <a:t/>
            </a:r>
            <a:br>
              <a:rPr lang="en-US" altLang="es-ES" dirty="0" smtClean="0"/>
            </a:br>
            <a:endParaRPr lang="es-ES" altLang="es-ES" dirty="0" smtClean="0"/>
          </a:p>
        </p:txBody>
      </p:sp>
      <p:sp>
        <p:nvSpPr>
          <p:cNvPr id="3789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B6CD51-3566-4741-BC75-38A53ABC8628}" type="slidenum">
              <a:rPr lang="es-ES" altLang="es-ES" smtClean="0">
                <a:latin typeface="Calibri" panose="020F0502020204030204" pitchFamily="34" charset="0"/>
              </a:rPr>
              <a:pPr/>
              <a:t>21</a:t>
            </a:fld>
            <a:endParaRPr lang="es-ES" altLang="es-ES" smtClean="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s-ES" dirty="0" smtClean="0"/>
              <a:t/>
            </a:r>
            <a:br>
              <a:rPr lang="en-US" altLang="es-ES" dirty="0" smtClean="0"/>
            </a:br>
            <a:endParaRPr lang="es-ES" altLang="es-ES" dirty="0" smtClean="0"/>
          </a:p>
        </p:txBody>
      </p:sp>
      <p:sp>
        <p:nvSpPr>
          <p:cNvPr id="3994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E3DAD0E-5934-427D-BEEC-CA724733E075}" type="slidenum">
              <a:rPr lang="es-ES" altLang="es-ES" smtClean="0">
                <a:latin typeface="Calibri" panose="020F0502020204030204" pitchFamily="34" charset="0"/>
              </a:rPr>
              <a:pPr/>
              <a:t>22</a:t>
            </a:fld>
            <a:endParaRPr lang="es-ES" altLang="es-ES" smtClean="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s-ES" dirty="0" smtClean="0"/>
              <a:t>2 </a:t>
            </a:r>
            <a:r>
              <a:rPr lang="en-US" altLang="es-ES" dirty="0" err="1" smtClean="0"/>
              <a:t>negativos</a:t>
            </a:r>
            <a:r>
              <a:rPr lang="en-US" altLang="es-ES" dirty="0" smtClean="0"/>
              <a:t>, </a:t>
            </a:r>
            <a:r>
              <a:rPr lang="en-US" altLang="es-ES" dirty="0" err="1" smtClean="0"/>
              <a:t>cultivo</a:t>
            </a:r>
            <a:r>
              <a:rPr lang="en-US" altLang="es-ES" dirty="0" smtClean="0"/>
              <a:t> +</a:t>
            </a:r>
          </a:p>
          <a:p>
            <a:pPr eaLnBrk="1" hangingPunct="1"/>
            <a:r>
              <a:rPr lang="en-US" altLang="es-ES" dirty="0" err="1" smtClean="0"/>
              <a:t>Cultivos</a:t>
            </a:r>
            <a:r>
              <a:rPr lang="en-US" altLang="es-ES" dirty="0" smtClean="0"/>
              <a:t> </a:t>
            </a:r>
            <a:r>
              <a:rPr lang="en-US" altLang="es-ES" dirty="0" err="1" smtClean="0"/>
              <a:t>unos</a:t>
            </a:r>
            <a:r>
              <a:rPr lang="en-US" altLang="es-ES" dirty="0" smtClean="0"/>
              <a:t> 50 </a:t>
            </a:r>
            <a:r>
              <a:rPr lang="en-US" altLang="es-ES" dirty="0" err="1" smtClean="0"/>
              <a:t>centimos</a:t>
            </a:r>
            <a:r>
              <a:rPr lang="en-US" altLang="es-ES" dirty="0" smtClean="0"/>
              <a:t>,</a:t>
            </a:r>
            <a:r>
              <a:rPr lang="en-US" altLang="es-ES" baseline="0" dirty="0" smtClean="0"/>
              <a:t> 20 </a:t>
            </a:r>
            <a:r>
              <a:rPr lang="en-US" altLang="es-ES" baseline="0" dirty="0" err="1" smtClean="0"/>
              <a:t>hisopo</a:t>
            </a:r>
            <a:r>
              <a:rPr lang="en-US" altLang="es-ES" baseline="0" dirty="0" smtClean="0"/>
              <a:t> con </a:t>
            </a:r>
            <a:r>
              <a:rPr lang="en-US" altLang="es-ES" baseline="0" dirty="0" err="1" smtClean="0"/>
              <a:t>medio</a:t>
            </a:r>
            <a:r>
              <a:rPr lang="en-US" altLang="es-ES" baseline="0" dirty="0" smtClean="0"/>
              <a:t> </a:t>
            </a:r>
            <a:r>
              <a:rPr lang="en-US" altLang="es-ES" baseline="0" dirty="0" err="1" smtClean="0"/>
              <a:t>cultivo</a:t>
            </a:r>
            <a:r>
              <a:rPr lang="en-US" altLang="es-ES" baseline="0" dirty="0" smtClean="0"/>
              <a:t> y 20-30 </a:t>
            </a:r>
            <a:r>
              <a:rPr lang="en-US" altLang="es-ES" baseline="0" dirty="0" err="1" smtClean="0"/>
              <a:t>centimos</a:t>
            </a:r>
            <a:r>
              <a:rPr lang="en-US" altLang="es-ES" baseline="0" dirty="0" smtClean="0"/>
              <a:t> </a:t>
            </a:r>
            <a:r>
              <a:rPr lang="en-US" altLang="es-ES" baseline="0" dirty="0" err="1" smtClean="0"/>
              <a:t>medio</a:t>
            </a:r>
            <a:r>
              <a:rPr lang="en-US" altLang="es-ES" baseline="0" dirty="0" smtClean="0"/>
              <a:t> </a:t>
            </a:r>
            <a:r>
              <a:rPr lang="en-US" altLang="es-ES" baseline="0" dirty="0" err="1" smtClean="0"/>
              <a:t>cultivo</a:t>
            </a:r>
            <a:r>
              <a:rPr lang="en-US" altLang="es-ES" baseline="0" dirty="0" smtClean="0"/>
              <a:t>, agar </a:t>
            </a:r>
            <a:r>
              <a:rPr lang="en-US" altLang="es-ES" baseline="0" dirty="0" err="1" smtClean="0"/>
              <a:t>sangre</a:t>
            </a:r>
            <a:r>
              <a:rPr lang="en-US" altLang="es-ES" baseline="0" dirty="0" smtClean="0"/>
              <a:t> en </a:t>
            </a:r>
            <a:r>
              <a:rPr lang="en-US" altLang="es-ES" baseline="0" dirty="0" err="1" smtClean="0"/>
              <a:t>atmósfera</a:t>
            </a:r>
            <a:r>
              <a:rPr lang="en-US" altLang="es-ES" baseline="0" dirty="0" smtClean="0"/>
              <a:t> </a:t>
            </a:r>
            <a:r>
              <a:rPr lang="en-US" altLang="es-ES" baseline="0" dirty="0" err="1" smtClean="0"/>
              <a:t>anaerobios</a:t>
            </a:r>
            <a:r>
              <a:rPr lang="en-US" altLang="es-ES" baseline="0" dirty="0" smtClean="0"/>
              <a:t> con disco </a:t>
            </a:r>
            <a:r>
              <a:rPr lang="en-US" altLang="es-ES" baseline="0" dirty="0" err="1" smtClean="0"/>
              <a:t>bacitracina</a:t>
            </a:r>
            <a:r>
              <a:rPr lang="en-US" altLang="es-ES" baseline="0" dirty="0" smtClean="0"/>
              <a:t> para </a:t>
            </a:r>
            <a:r>
              <a:rPr lang="en-US" altLang="es-ES" baseline="0" dirty="0" err="1" smtClean="0"/>
              <a:t>crecimiento</a:t>
            </a:r>
            <a:r>
              <a:rPr lang="en-US" altLang="es-ES" baseline="0" dirty="0" smtClean="0"/>
              <a:t> </a:t>
            </a:r>
            <a:r>
              <a:rPr lang="en-US" altLang="es-ES" baseline="0" dirty="0" err="1" smtClean="0"/>
              <a:t>pyogenes</a:t>
            </a:r>
            <a:r>
              <a:rPr lang="en-US" altLang="es-ES" baseline="0" dirty="0" smtClean="0"/>
              <a:t>.</a:t>
            </a:r>
          </a:p>
          <a:p>
            <a:pPr eaLnBrk="1" hangingPunct="1"/>
            <a:r>
              <a:rPr lang="en-US" altLang="es-ES" baseline="0" dirty="0" err="1" smtClean="0"/>
              <a:t>Coste</a:t>
            </a:r>
            <a:r>
              <a:rPr lang="en-US" altLang="es-ES" baseline="0" dirty="0" smtClean="0"/>
              <a:t> test 1,3 € cada </a:t>
            </a:r>
            <a:r>
              <a:rPr lang="en-US" altLang="es-ES" baseline="0" dirty="0" err="1" smtClean="0"/>
              <a:t>uno</a:t>
            </a:r>
            <a:endParaRPr lang="en-US" altLang="es-ES" baseline="0" dirty="0" smtClean="0"/>
          </a:p>
          <a:p>
            <a:pPr eaLnBrk="1" hangingPunct="1"/>
            <a:r>
              <a:rPr lang="en-US" altLang="es-ES" baseline="0" dirty="0" err="1" smtClean="0"/>
              <a:t>Coste</a:t>
            </a:r>
            <a:r>
              <a:rPr lang="en-US" altLang="es-ES" baseline="0" dirty="0" smtClean="0"/>
              <a:t> antibiótico </a:t>
            </a:r>
            <a:r>
              <a:rPr lang="en-US" altLang="es-ES" baseline="0" dirty="0" err="1" smtClean="0"/>
              <a:t>medio</a:t>
            </a:r>
            <a:r>
              <a:rPr lang="en-US" altLang="es-ES" baseline="0" dirty="0" smtClean="0"/>
              <a:t> 3,5 euros.</a:t>
            </a:r>
          </a:p>
          <a:p>
            <a:pPr eaLnBrk="1" hangingPunct="1"/>
            <a:r>
              <a:rPr lang="en-US" altLang="es-ES" baseline="0" dirty="0" smtClean="0"/>
              <a:t>Hay que </a:t>
            </a:r>
            <a:r>
              <a:rPr lang="en-US" altLang="es-ES" baseline="0" dirty="0" err="1" smtClean="0"/>
              <a:t>implantarlo</a:t>
            </a:r>
            <a:r>
              <a:rPr lang="en-US" altLang="es-ES" baseline="0" dirty="0" smtClean="0"/>
              <a:t> al resto de </a:t>
            </a:r>
            <a:r>
              <a:rPr lang="en-US" altLang="es-ES" baseline="0" dirty="0" err="1" smtClean="0"/>
              <a:t>centros</a:t>
            </a:r>
            <a:r>
              <a:rPr lang="en-US" altLang="es-ES" baseline="0" dirty="0" smtClean="0"/>
              <a:t> y </a:t>
            </a:r>
            <a:r>
              <a:rPr lang="en-US" altLang="es-ES" baseline="0" dirty="0" err="1" smtClean="0"/>
              <a:t>evaluar</a:t>
            </a:r>
            <a:r>
              <a:rPr lang="en-US" altLang="es-ES" baseline="0" dirty="0" smtClean="0"/>
              <a:t> </a:t>
            </a:r>
            <a:r>
              <a:rPr lang="en-US" altLang="es-ES" baseline="0" dirty="0" err="1" smtClean="0"/>
              <a:t>utilidad</a:t>
            </a:r>
            <a:r>
              <a:rPr lang="en-US" altLang="es-ES" baseline="0" dirty="0" smtClean="0"/>
              <a:t> en </a:t>
            </a:r>
            <a:r>
              <a:rPr lang="en-US" altLang="es-ES" baseline="0" dirty="0" err="1" smtClean="0"/>
              <a:t>reducción</a:t>
            </a:r>
            <a:r>
              <a:rPr lang="en-US" altLang="es-ES" baseline="0" dirty="0" smtClean="0"/>
              <a:t> </a:t>
            </a:r>
            <a:r>
              <a:rPr lang="en-US" altLang="es-ES" baseline="0" dirty="0" err="1" smtClean="0"/>
              <a:t>uso</a:t>
            </a:r>
            <a:r>
              <a:rPr lang="en-US" altLang="es-ES" baseline="0" dirty="0" smtClean="0"/>
              <a:t> </a:t>
            </a:r>
            <a:r>
              <a:rPr lang="en-US" altLang="es-ES" baseline="0" dirty="0" err="1" smtClean="0"/>
              <a:t>antibióticos</a:t>
            </a:r>
            <a:r>
              <a:rPr lang="en-US" altLang="es-ES" baseline="0" dirty="0" smtClean="0"/>
              <a:t>, </a:t>
            </a:r>
            <a:r>
              <a:rPr lang="en-US" altLang="es-ES" baseline="0" dirty="0" err="1" smtClean="0"/>
              <a:t>complicaciones</a:t>
            </a:r>
            <a:r>
              <a:rPr lang="en-US" altLang="es-ES" baseline="0" dirty="0" smtClean="0"/>
              <a:t> </a:t>
            </a:r>
            <a:r>
              <a:rPr lang="en-US" altLang="es-ES" baseline="0" dirty="0" err="1" smtClean="0"/>
              <a:t>etc</a:t>
            </a:r>
            <a:r>
              <a:rPr lang="en-US" altLang="es-ES" baseline="0" dirty="0" smtClean="0"/>
              <a:t>, sin </a:t>
            </a:r>
            <a:r>
              <a:rPr lang="en-US" altLang="es-ES" baseline="0" dirty="0" err="1" smtClean="0"/>
              <a:t>hacer</a:t>
            </a:r>
            <a:r>
              <a:rPr lang="en-US" altLang="es-ES" baseline="0" dirty="0" smtClean="0"/>
              <a:t> </a:t>
            </a:r>
            <a:r>
              <a:rPr lang="en-US" altLang="es-ES" baseline="0" dirty="0" err="1" smtClean="0"/>
              <a:t>cultivo</a:t>
            </a:r>
            <a:r>
              <a:rPr lang="en-US" altLang="es-ES" baseline="0" dirty="0" smtClean="0"/>
              <a:t>.</a:t>
            </a:r>
          </a:p>
          <a:p>
            <a:pPr eaLnBrk="1" hangingPunct="1"/>
            <a:endParaRPr lang="en-US" altLang="es-ES" baseline="0" dirty="0" smtClean="0"/>
          </a:p>
          <a:p>
            <a:pPr eaLnBrk="1" hangingPunct="1"/>
            <a:r>
              <a:rPr lang="en-US" altLang="es-ES" baseline="0" dirty="0" smtClean="0"/>
              <a:t>Se realize 1ª </a:t>
            </a:r>
            <a:r>
              <a:rPr lang="en-US" altLang="es-ES" baseline="0" dirty="0" err="1" smtClean="0"/>
              <a:t>fase</a:t>
            </a:r>
            <a:r>
              <a:rPr lang="en-US" altLang="es-ES" baseline="0" dirty="0" smtClean="0"/>
              <a:t> Formación a 8 </a:t>
            </a:r>
            <a:r>
              <a:rPr lang="en-US" altLang="es-ES" baseline="0" dirty="0" err="1" smtClean="0"/>
              <a:t>pediatras</a:t>
            </a:r>
            <a:r>
              <a:rPr lang="en-US" altLang="es-ES" baseline="0" dirty="0" smtClean="0"/>
              <a:t> de 3 </a:t>
            </a:r>
            <a:r>
              <a:rPr lang="en-US" altLang="es-ES" baseline="0" dirty="0" err="1" smtClean="0"/>
              <a:t>centros</a:t>
            </a:r>
            <a:r>
              <a:rPr lang="en-US" altLang="es-ES" baseline="0" dirty="0" smtClean="0"/>
              <a:t> de salud, </a:t>
            </a:r>
            <a:r>
              <a:rPr lang="en-US" altLang="es-ES" baseline="0" dirty="0" err="1" smtClean="0"/>
              <a:t>durante</a:t>
            </a:r>
            <a:r>
              <a:rPr lang="en-US" altLang="es-ES" baseline="0" dirty="0" smtClean="0"/>
              <a:t> 3 </a:t>
            </a:r>
            <a:r>
              <a:rPr lang="en-US" altLang="es-ES" baseline="0" dirty="0" err="1" smtClean="0"/>
              <a:t>meses</a:t>
            </a:r>
            <a:r>
              <a:rPr lang="en-US" altLang="es-ES" baseline="0" dirty="0" smtClean="0"/>
              <a:t> se </a:t>
            </a:r>
            <a:r>
              <a:rPr lang="en-US" altLang="es-ES" baseline="0" dirty="0" err="1" smtClean="0"/>
              <a:t>hacía</a:t>
            </a:r>
            <a:r>
              <a:rPr lang="en-US" altLang="es-ES" baseline="0" dirty="0" smtClean="0"/>
              <a:t> TRDA y </a:t>
            </a:r>
            <a:r>
              <a:rPr lang="en-US" altLang="es-ES" baseline="0" dirty="0" err="1" smtClean="0"/>
              <a:t>cultivo</a:t>
            </a:r>
            <a:r>
              <a:rPr lang="en-US" altLang="es-ES" baseline="0" dirty="0" smtClean="0"/>
              <a:t> , </a:t>
            </a:r>
            <a:r>
              <a:rPr lang="en-US" altLang="es-ES" baseline="0" dirty="0" err="1" smtClean="0"/>
              <a:t>fuese</a:t>
            </a:r>
            <a:r>
              <a:rPr lang="en-US" altLang="es-ES" baseline="0" dirty="0" smtClean="0"/>
              <a:t> el test positive </a:t>
            </a:r>
            <a:r>
              <a:rPr lang="en-US" altLang="es-ES" baseline="0" dirty="0" err="1" smtClean="0"/>
              <a:t>o</a:t>
            </a:r>
            <a:r>
              <a:rPr lang="en-US" altLang="es-ES" baseline="0" dirty="0" smtClean="0"/>
              <a:t> negative, para </a:t>
            </a:r>
            <a:r>
              <a:rPr lang="en-US" altLang="es-ES" baseline="0" dirty="0" err="1" smtClean="0"/>
              <a:t>ver</a:t>
            </a:r>
            <a:r>
              <a:rPr lang="en-US" altLang="es-ES" baseline="0" dirty="0" smtClean="0"/>
              <a:t> la </a:t>
            </a:r>
            <a:r>
              <a:rPr lang="en-US" altLang="es-ES" baseline="0" dirty="0" err="1" smtClean="0"/>
              <a:t>concordancia</a:t>
            </a:r>
            <a:r>
              <a:rPr lang="en-US" altLang="es-ES" baseline="0" dirty="0" smtClean="0"/>
              <a:t>. En </a:t>
            </a:r>
            <a:r>
              <a:rPr lang="en-US" altLang="es-ES" baseline="0" dirty="0" err="1" smtClean="0"/>
              <a:t>una</a:t>
            </a:r>
            <a:r>
              <a:rPr lang="en-US" altLang="es-ES" baseline="0" dirty="0" smtClean="0"/>
              <a:t> 2ª reunion se </a:t>
            </a:r>
            <a:r>
              <a:rPr lang="en-US" altLang="es-ES" baseline="0" dirty="0" err="1" smtClean="0"/>
              <a:t>fórmó</a:t>
            </a:r>
            <a:r>
              <a:rPr lang="en-US" altLang="es-ES" baseline="0" dirty="0" smtClean="0"/>
              <a:t> a un responsible de cada </a:t>
            </a:r>
            <a:r>
              <a:rPr lang="en-US" altLang="es-ES" baseline="0" dirty="0" err="1" smtClean="0"/>
              <a:t>centro</a:t>
            </a:r>
            <a:r>
              <a:rPr lang="en-US" altLang="es-ES" baseline="0" dirty="0" smtClean="0"/>
              <a:t> de salud del </a:t>
            </a:r>
            <a:r>
              <a:rPr lang="en-US" altLang="es-ES" baseline="0" dirty="0" err="1" smtClean="0"/>
              <a:t>distrito</a:t>
            </a:r>
            <a:r>
              <a:rPr lang="en-US" altLang="es-ES" baseline="0" dirty="0" smtClean="0"/>
              <a:t> </a:t>
            </a:r>
            <a:r>
              <a:rPr lang="en-US" altLang="es-ES" baseline="0" dirty="0" err="1" smtClean="0"/>
              <a:t>jaén-jaén</a:t>
            </a:r>
            <a:r>
              <a:rPr lang="en-US" altLang="es-ES" baseline="0" dirty="0" smtClean="0"/>
              <a:t> sur para que </a:t>
            </a:r>
            <a:r>
              <a:rPr lang="en-US" altLang="es-ES" baseline="0" dirty="0" err="1" smtClean="0"/>
              <a:t>formase</a:t>
            </a:r>
            <a:r>
              <a:rPr lang="en-US" altLang="es-ES" baseline="0" dirty="0" smtClean="0"/>
              <a:t> a los </a:t>
            </a:r>
            <a:r>
              <a:rPr lang="en-US" altLang="es-ES" baseline="0" dirty="0" err="1" smtClean="0"/>
              <a:t>profesionales</a:t>
            </a:r>
            <a:r>
              <a:rPr lang="en-US" altLang="es-ES" baseline="0" dirty="0" smtClean="0"/>
              <a:t> de su </a:t>
            </a:r>
            <a:r>
              <a:rPr lang="en-US" altLang="es-ES" baseline="0" dirty="0" err="1" smtClean="0"/>
              <a:t>centro</a:t>
            </a:r>
            <a:r>
              <a:rPr lang="en-US" altLang="es-ES" baseline="0" dirty="0" smtClean="0"/>
              <a:t>. </a:t>
            </a:r>
          </a:p>
          <a:p>
            <a:pPr eaLnBrk="1" hangingPunct="1"/>
            <a:r>
              <a:rPr lang="en-US" altLang="es-ES" baseline="0" dirty="0" smtClean="0"/>
              <a:t>Durante mayo-</a:t>
            </a:r>
            <a:r>
              <a:rPr lang="en-US" altLang="es-ES" baseline="0" dirty="0" err="1" smtClean="0"/>
              <a:t>junio</a:t>
            </a:r>
            <a:r>
              <a:rPr lang="en-US" altLang="es-ES" baseline="0" dirty="0" smtClean="0"/>
              <a:t> 2018 </a:t>
            </a:r>
            <a:r>
              <a:rPr lang="en-US" altLang="es-ES" baseline="0" dirty="0" err="1" smtClean="0"/>
              <a:t>seguiremos</a:t>
            </a:r>
            <a:r>
              <a:rPr lang="en-US" altLang="es-ES" baseline="0" dirty="0" smtClean="0"/>
              <a:t> hacienda </a:t>
            </a:r>
            <a:r>
              <a:rPr lang="en-US" altLang="es-ES" baseline="0" dirty="0" err="1" smtClean="0"/>
              <a:t>cultivos</a:t>
            </a:r>
            <a:r>
              <a:rPr lang="en-US" altLang="es-ES" baseline="0" dirty="0" smtClean="0"/>
              <a:t> </a:t>
            </a:r>
            <a:r>
              <a:rPr lang="en-US" altLang="es-ES" baseline="0" dirty="0" err="1" smtClean="0"/>
              <a:t>siempre</a:t>
            </a:r>
            <a:r>
              <a:rPr lang="en-US" altLang="es-ES" baseline="0" dirty="0" smtClean="0"/>
              <a:t> que se </a:t>
            </a:r>
            <a:r>
              <a:rPr lang="en-US" altLang="es-ES" baseline="0" dirty="0" err="1" smtClean="0"/>
              <a:t>haga</a:t>
            </a:r>
            <a:r>
              <a:rPr lang="en-US" altLang="es-ES" baseline="0" dirty="0" smtClean="0"/>
              <a:t> el test </a:t>
            </a:r>
            <a:r>
              <a:rPr lang="en-US" altLang="es-ES" baseline="0" dirty="0" err="1" smtClean="0"/>
              <a:t>rápido</a:t>
            </a:r>
            <a:r>
              <a:rPr lang="en-US" altLang="es-ES" baseline="0" dirty="0" smtClean="0"/>
              <a:t>.</a:t>
            </a:r>
          </a:p>
        </p:txBody>
      </p:sp>
      <p:sp>
        <p:nvSpPr>
          <p:cNvPr id="3994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E3DAD0E-5934-427D-BEEC-CA724733E075}" type="slidenum">
              <a:rPr lang="es-ES" altLang="es-ES" smtClean="0">
                <a:latin typeface="Calibri" panose="020F0502020204030204" pitchFamily="34" charset="0"/>
              </a:rPr>
              <a:pPr/>
              <a:t>23</a:t>
            </a:fld>
            <a:endParaRPr lang="es-ES" altLang="es-ES" smtClean="0">
              <a:latin typeface="Calibri" panose="020F0502020204030204" pitchFamily="34" charset="0"/>
            </a:endParaRPr>
          </a:p>
        </p:txBody>
      </p:sp>
    </p:spTree>
    <p:extLst>
      <p:ext uri="{BB962C8B-B14F-4D97-AF65-F5344CB8AC3E}">
        <p14:creationId xmlns:p14="http://schemas.microsoft.com/office/powerpoint/2010/main" val="3517153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s-ES" dirty="0" smtClean="0"/>
              <a:t/>
            </a:r>
            <a:br>
              <a:rPr lang="en-US" altLang="es-ES" dirty="0" smtClean="0"/>
            </a:br>
            <a:endParaRPr lang="es-ES" altLang="es-ES" dirty="0" smtClean="0"/>
          </a:p>
        </p:txBody>
      </p:sp>
      <p:sp>
        <p:nvSpPr>
          <p:cNvPr id="4198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60B42B5-3A6F-4734-AA77-0B59D78C2C63}" type="slidenum">
              <a:rPr lang="es-ES" altLang="es-ES" smtClean="0">
                <a:latin typeface="Calibri" panose="020F0502020204030204" pitchFamily="34" charset="0"/>
              </a:rPr>
              <a:pPr/>
              <a:t>24</a:t>
            </a:fld>
            <a:endParaRPr lang="es-ES" altLang="es-ES" smtClean="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90D11C76-CC63-49D6-8130-B42C2199D035}" type="slidenum">
              <a:rPr lang="es-ES" altLang="es-ES" smtClean="0"/>
              <a:pPr>
                <a:defRPr/>
              </a:pPr>
              <a:t>25</a:t>
            </a:fld>
            <a:endParaRPr lang="es-ES" altLang="es-ES"/>
          </a:p>
        </p:txBody>
      </p:sp>
    </p:spTree>
    <p:extLst>
      <p:ext uri="{BB962C8B-B14F-4D97-AF65-F5344CB8AC3E}">
        <p14:creationId xmlns:p14="http://schemas.microsoft.com/office/powerpoint/2010/main" val="2386018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eaLnBrk="1" hangingPunct="1"/>
            <a:r>
              <a:rPr lang="es-ES" altLang="es-ES" sz="1100" dirty="0" smtClean="0"/>
              <a:t>Se trata de un proceso inflamatorio de la mucosa y estructuras del área faringoamigdalar, de origen habitualmente infeccioso que puede cursar con eritema, edema, exudado, úlcera o vesículas</a:t>
            </a:r>
          </a:p>
          <a:p>
            <a:pPr algn="just" eaLnBrk="1" hangingPunct="1"/>
            <a:r>
              <a:rPr lang="es-ES" altLang="es-ES" sz="1100" dirty="0" smtClean="0"/>
              <a:t>La etiología depende de la edad, estación del año y área geográfica. La etiología más frecuente es vírica. Las faringoamigdalitis (FAA por EBHGA) muy raras en menores de 18 meses, suponen un 5-10% de FAA en niños entre los 2 y 3 años y solo el 3-7% en menores de 2 años. Entre 4 y 18 años, la edad de máxima incidencia, son por EBHGA solo el 30% de FAA.</a:t>
            </a:r>
          </a:p>
          <a:p>
            <a:pPr algn="just" fontAlgn="base"/>
            <a:r>
              <a:rPr lang="es-ES" sz="1200" b="1" kern="1200" dirty="0" smtClean="0">
                <a:solidFill>
                  <a:schemeClr val="tx1"/>
                </a:solidFill>
                <a:effectLst/>
                <a:latin typeface="+mn-lt"/>
                <a:ea typeface="+mn-ea"/>
                <a:cs typeface="+mn-cs"/>
              </a:rPr>
              <a:t>FARINGOAMIGDALITIS EN PEDIATRÍA</a:t>
            </a:r>
            <a:endParaRPr lang="es-ES" sz="1200" kern="1200" dirty="0" smtClean="0">
              <a:solidFill>
                <a:schemeClr val="tx1"/>
              </a:solidFill>
              <a:effectLst/>
              <a:latin typeface="+mn-lt"/>
              <a:ea typeface="+mn-ea"/>
              <a:cs typeface="+mn-cs"/>
            </a:endParaRPr>
          </a:p>
          <a:p>
            <a:pPr algn="just"/>
            <a:r>
              <a:rPr lang="es-ES" sz="1200" b="1" kern="1200" dirty="0" smtClean="0">
                <a:solidFill>
                  <a:schemeClr val="tx1"/>
                </a:solidFill>
                <a:effectLst/>
                <a:latin typeface="+mn-lt"/>
                <a:ea typeface="+mn-ea"/>
                <a:cs typeface="+mn-cs"/>
              </a:rPr>
              <a:t>Etiología: </a:t>
            </a:r>
            <a:r>
              <a:rPr lang="es-ES" sz="1200" kern="1200" dirty="0" smtClean="0">
                <a:solidFill>
                  <a:schemeClr val="tx1"/>
                </a:solidFill>
                <a:effectLst/>
                <a:latin typeface="+mn-lt"/>
                <a:ea typeface="+mn-ea"/>
                <a:cs typeface="+mn-cs"/>
              </a:rPr>
              <a:t>vírica (40-80%), </a:t>
            </a:r>
            <a:r>
              <a:rPr lang="es-ES" sz="1200" i="1" kern="1200" dirty="0" smtClean="0">
                <a:solidFill>
                  <a:schemeClr val="tx1"/>
                </a:solidFill>
                <a:effectLst/>
                <a:latin typeface="+mn-lt"/>
                <a:ea typeface="+mn-ea"/>
                <a:cs typeface="+mn-cs"/>
              </a:rPr>
              <a:t>Streptococcus </a:t>
            </a:r>
            <a:r>
              <a:rPr lang="es-ES" sz="1200" i="1" kern="1200" dirty="0" err="1" smtClean="0">
                <a:solidFill>
                  <a:schemeClr val="tx1"/>
                </a:solidFill>
                <a:effectLst/>
                <a:latin typeface="+mn-lt"/>
                <a:ea typeface="+mn-ea"/>
                <a:cs typeface="+mn-cs"/>
              </a:rPr>
              <a:t>pyogenes</a:t>
            </a:r>
            <a:r>
              <a:rPr lang="es-ES" sz="1200" i="1"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(30-40% en niños de 3-13 años; 5-10% en niños entre 2-3 años; 3-7% en niños menores de 2 años), </a:t>
            </a:r>
            <a:r>
              <a:rPr lang="es-ES" sz="1200" i="1" kern="1200" dirty="0" err="1" smtClean="0">
                <a:solidFill>
                  <a:schemeClr val="tx1"/>
                </a:solidFill>
                <a:effectLst/>
                <a:latin typeface="+mn-lt"/>
                <a:ea typeface="+mn-ea"/>
                <a:cs typeface="+mn-cs"/>
              </a:rPr>
              <a:t>Mycoplasma</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pneumoniae</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Chlamydophila</a:t>
            </a:r>
            <a:r>
              <a:rPr lang="es-ES" sz="1200" i="1" kern="1200" dirty="0" smtClean="0">
                <a:solidFill>
                  <a:schemeClr val="tx1"/>
                </a:solidFill>
                <a:effectLst/>
                <a:latin typeface="+mn-lt"/>
                <a:ea typeface="+mn-ea"/>
                <a:cs typeface="+mn-cs"/>
              </a:rPr>
              <a:t> </a:t>
            </a:r>
            <a:r>
              <a:rPr lang="es-ES" sz="1200" i="1" u="sng" kern="1200" dirty="0" err="1" smtClean="0">
                <a:solidFill>
                  <a:schemeClr val="tx1"/>
                </a:solidFill>
                <a:effectLst/>
                <a:latin typeface="+mn-lt"/>
                <a:ea typeface="+mn-ea"/>
                <a:cs typeface="+mn-cs"/>
              </a:rPr>
              <a:t>pneumoniae</a:t>
            </a:r>
            <a:r>
              <a:rPr lang="es-ES" sz="1200" i="1" u="sng" kern="1200" dirty="0" smtClean="0">
                <a:solidFill>
                  <a:schemeClr val="tx1"/>
                </a:solidFill>
                <a:effectLst/>
                <a:latin typeface="+mn-lt"/>
                <a:ea typeface="+mn-ea"/>
                <a:cs typeface="+mn-cs"/>
              </a:rPr>
              <a:t>. </a:t>
            </a:r>
            <a:r>
              <a:rPr lang="es-ES" sz="1200" u="sng" kern="1200" dirty="0" smtClean="0">
                <a:solidFill>
                  <a:schemeClr val="tx1"/>
                </a:solidFill>
                <a:effectLst/>
                <a:latin typeface="+mn-lt"/>
                <a:ea typeface="+mn-ea"/>
                <a:cs typeface="+mn-cs"/>
              </a:rPr>
              <a:t>En menores de 3 años: vírica (80-90</a:t>
            </a:r>
            <a:endParaRPr lang="es-ES" dirty="0"/>
          </a:p>
        </p:txBody>
      </p:sp>
      <p:sp>
        <p:nvSpPr>
          <p:cNvPr id="4" name="Marcador de número de diapositiva 3"/>
          <p:cNvSpPr>
            <a:spLocks noGrp="1"/>
          </p:cNvSpPr>
          <p:nvPr>
            <p:ph type="sldNum" sz="quarter" idx="10"/>
          </p:nvPr>
        </p:nvSpPr>
        <p:spPr/>
        <p:txBody>
          <a:bodyPr/>
          <a:lstStyle/>
          <a:p>
            <a:pPr>
              <a:defRPr/>
            </a:pPr>
            <a:fld id="{90D11C76-CC63-49D6-8130-B42C2199D035}" type="slidenum">
              <a:rPr lang="es-ES" altLang="es-ES" smtClean="0"/>
              <a:pPr>
                <a:defRPr/>
              </a:pPr>
              <a:t>3</a:t>
            </a:fld>
            <a:endParaRPr lang="es-ES" altLang="es-ES"/>
          </a:p>
        </p:txBody>
      </p:sp>
    </p:spTree>
    <p:extLst>
      <p:ext uri="{BB962C8B-B14F-4D97-AF65-F5344CB8AC3E}">
        <p14:creationId xmlns:p14="http://schemas.microsoft.com/office/powerpoint/2010/main" val="1936517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en-US" altLang="es-ES" sz="1000" dirty="0" smtClean="0"/>
              <a:t>La </a:t>
            </a:r>
            <a:r>
              <a:rPr lang="en-US" altLang="es-ES" sz="1000" dirty="0" err="1" smtClean="0"/>
              <a:t>decisión</a:t>
            </a:r>
            <a:r>
              <a:rPr lang="en-US" altLang="es-ES" sz="1000" dirty="0" smtClean="0"/>
              <a:t> primordial y </a:t>
            </a:r>
            <a:r>
              <a:rPr lang="en-US" altLang="es-ES" sz="1000" dirty="0" err="1" smtClean="0"/>
              <a:t>también</a:t>
            </a:r>
            <a:r>
              <a:rPr lang="en-US" altLang="es-ES" sz="1000" dirty="0" smtClean="0"/>
              <a:t> </a:t>
            </a:r>
            <a:r>
              <a:rPr lang="en-US" altLang="es-ES" sz="1000" dirty="0" err="1" smtClean="0"/>
              <a:t>práctica</a:t>
            </a:r>
            <a:r>
              <a:rPr lang="en-US" altLang="es-ES" sz="1000" dirty="0" smtClean="0"/>
              <a:t> ante </a:t>
            </a:r>
            <a:r>
              <a:rPr lang="en-US" altLang="es-ES" sz="1000" dirty="0" err="1" smtClean="0"/>
              <a:t>una</a:t>
            </a:r>
            <a:r>
              <a:rPr lang="en-US" altLang="es-ES" sz="1000" dirty="0" smtClean="0"/>
              <a:t> FAA es </a:t>
            </a:r>
            <a:r>
              <a:rPr lang="en-US" altLang="es-ES" sz="1000" dirty="0" err="1" smtClean="0"/>
              <a:t>averiguar</a:t>
            </a:r>
            <a:r>
              <a:rPr lang="en-US" altLang="es-ES" sz="1000" dirty="0" smtClean="0"/>
              <a:t> </a:t>
            </a:r>
            <a:r>
              <a:rPr lang="en-US" altLang="es-ES" sz="1000" dirty="0" err="1" smtClean="0"/>
              <a:t>si</a:t>
            </a:r>
            <a:r>
              <a:rPr lang="en-US" altLang="es-ES" sz="1000" dirty="0" smtClean="0"/>
              <a:t> está </a:t>
            </a:r>
            <a:r>
              <a:rPr lang="en-US" altLang="es-ES" sz="1000" dirty="0" err="1" smtClean="0"/>
              <a:t>causada</a:t>
            </a:r>
            <a:r>
              <a:rPr lang="en-US" altLang="es-ES" sz="1000" dirty="0" smtClean="0"/>
              <a:t> por el </a:t>
            </a:r>
            <a:r>
              <a:rPr lang="en-US" altLang="es-ES" sz="1000" dirty="0" err="1" smtClean="0"/>
              <a:t>EbhGA</a:t>
            </a:r>
            <a:r>
              <a:rPr lang="en-US" altLang="es-ES" sz="1000" dirty="0" smtClean="0"/>
              <a:t>. La anamnesis </a:t>
            </a:r>
            <a:r>
              <a:rPr lang="en-US" altLang="es-ES" sz="1000" dirty="0" err="1" smtClean="0"/>
              <a:t>detallada</a:t>
            </a:r>
            <a:r>
              <a:rPr lang="en-US" altLang="es-ES" sz="1000" dirty="0" smtClean="0"/>
              <a:t>, los </a:t>
            </a:r>
            <a:r>
              <a:rPr lang="en-US" altLang="es-ES" sz="1000" dirty="0" err="1" smtClean="0"/>
              <a:t>datos</a:t>
            </a:r>
            <a:r>
              <a:rPr lang="en-US" altLang="es-ES" sz="1000" dirty="0" smtClean="0"/>
              <a:t> </a:t>
            </a:r>
            <a:r>
              <a:rPr lang="en-US" altLang="es-ES" sz="1000" dirty="0" err="1" smtClean="0"/>
              <a:t>epidemiológicos</a:t>
            </a:r>
            <a:r>
              <a:rPr lang="en-US" altLang="es-ES" sz="1000" dirty="0" smtClean="0"/>
              <a:t>, los </a:t>
            </a:r>
            <a:r>
              <a:rPr lang="en-US" altLang="es-ES" sz="1000" dirty="0" err="1" smtClean="0"/>
              <a:t>hallazgos</a:t>
            </a:r>
            <a:r>
              <a:rPr lang="en-US" altLang="es-ES" sz="1000" dirty="0" smtClean="0"/>
              <a:t> de la </a:t>
            </a:r>
            <a:r>
              <a:rPr lang="en-US" altLang="es-ES" sz="1000" dirty="0" err="1" smtClean="0"/>
              <a:t>exploración</a:t>
            </a:r>
            <a:r>
              <a:rPr lang="en-US" altLang="es-ES" sz="1000" dirty="0" smtClean="0"/>
              <a:t> </a:t>
            </a:r>
            <a:r>
              <a:rPr lang="en-US" altLang="es-ES" sz="1000" dirty="0" err="1" smtClean="0"/>
              <a:t>física</a:t>
            </a:r>
            <a:r>
              <a:rPr lang="en-US" altLang="es-ES" sz="1000" dirty="0" smtClean="0"/>
              <a:t> y los </a:t>
            </a:r>
            <a:r>
              <a:rPr lang="en-US" altLang="es-ES" sz="1000" dirty="0" err="1" smtClean="0"/>
              <a:t>resultados</a:t>
            </a:r>
            <a:r>
              <a:rPr lang="en-US" altLang="es-ES" sz="1000" dirty="0" smtClean="0"/>
              <a:t> de las </a:t>
            </a:r>
            <a:r>
              <a:rPr lang="en-US" altLang="es-ES" sz="1000" dirty="0" err="1" smtClean="0"/>
              <a:t>pruebas</a:t>
            </a:r>
            <a:r>
              <a:rPr lang="en-US" altLang="es-ES" sz="1000" dirty="0" smtClean="0"/>
              <a:t> </a:t>
            </a:r>
            <a:r>
              <a:rPr lang="en-US" altLang="es-ES" sz="1000" dirty="0" err="1" smtClean="0"/>
              <a:t>complementarias</a:t>
            </a:r>
            <a:r>
              <a:rPr lang="en-US" altLang="es-ES" sz="1000" dirty="0" smtClean="0"/>
              <a:t>, </a:t>
            </a:r>
            <a:r>
              <a:rPr lang="en-US" altLang="es-ES" sz="1000" dirty="0" err="1" smtClean="0"/>
              <a:t>cuando</a:t>
            </a:r>
            <a:r>
              <a:rPr lang="en-US" altLang="es-ES" sz="1000" dirty="0" smtClean="0"/>
              <a:t> </a:t>
            </a:r>
            <a:r>
              <a:rPr lang="en-US" altLang="es-ES" sz="1000" dirty="0" err="1" smtClean="0"/>
              <a:t>están</a:t>
            </a:r>
            <a:r>
              <a:rPr lang="en-US" altLang="es-ES" sz="1000" dirty="0" smtClean="0"/>
              <a:t> </a:t>
            </a:r>
            <a:r>
              <a:rPr lang="en-US" altLang="es-ES" sz="1000" dirty="0" err="1" smtClean="0"/>
              <a:t>indicadas</a:t>
            </a:r>
            <a:r>
              <a:rPr lang="en-US" altLang="es-ES" sz="1000" dirty="0" smtClean="0"/>
              <a:t>, </a:t>
            </a:r>
            <a:r>
              <a:rPr lang="en-US" altLang="es-ES" sz="1000" dirty="0" err="1" smtClean="0"/>
              <a:t>ayudan</a:t>
            </a:r>
            <a:r>
              <a:rPr lang="en-US" altLang="es-ES" sz="1000" dirty="0" smtClean="0"/>
              <a:t> a </a:t>
            </a:r>
            <a:r>
              <a:rPr lang="en-US" altLang="es-ES" sz="1000" dirty="0" err="1" smtClean="0"/>
              <a:t>diferenciar</a:t>
            </a:r>
            <a:r>
              <a:rPr lang="en-US" altLang="es-ES" sz="1000" dirty="0" smtClean="0"/>
              <a:t> el </a:t>
            </a:r>
            <a:r>
              <a:rPr lang="en-US" altLang="es-ES" sz="1000" dirty="0" err="1" smtClean="0"/>
              <a:t>origen</a:t>
            </a:r>
            <a:r>
              <a:rPr lang="en-US" altLang="es-ES" sz="1000" dirty="0" smtClean="0"/>
              <a:t> de la </a:t>
            </a:r>
            <a:r>
              <a:rPr lang="en-US" altLang="es-ES" sz="1000" dirty="0" err="1" smtClean="0"/>
              <a:t>infección</a:t>
            </a:r>
            <a:r>
              <a:rPr lang="en-US" altLang="es-ES" sz="1000" dirty="0" smtClean="0"/>
              <a:t>. Sin el </a:t>
            </a:r>
            <a:r>
              <a:rPr lang="en-US" altLang="es-ES" sz="1000" dirty="0" err="1" smtClean="0"/>
              <a:t>empleo</a:t>
            </a:r>
            <a:r>
              <a:rPr lang="en-US" altLang="es-ES" sz="1000" dirty="0" smtClean="0"/>
              <a:t> de los </a:t>
            </a:r>
            <a:r>
              <a:rPr lang="en-US" altLang="es-ES" sz="1000" dirty="0" err="1" smtClean="0"/>
              <a:t>estudios</a:t>
            </a:r>
            <a:r>
              <a:rPr lang="en-US" altLang="es-ES" sz="1000" dirty="0" smtClean="0"/>
              <a:t> </a:t>
            </a:r>
            <a:r>
              <a:rPr lang="en-US" altLang="es-ES" sz="1000" dirty="0" err="1" smtClean="0"/>
              <a:t>microbiológicos</a:t>
            </a:r>
            <a:r>
              <a:rPr lang="en-US" altLang="es-ES" sz="1000" dirty="0" smtClean="0"/>
              <a:t>, dada la </a:t>
            </a:r>
            <a:r>
              <a:rPr lang="en-US" altLang="es-ES" sz="1000" dirty="0" err="1" smtClean="0"/>
              <a:t>inespeciﬁcidad</a:t>
            </a:r>
            <a:r>
              <a:rPr lang="en-US" altLang="es-ES" sz="1000" dirty="0" smtClean="0"/>
              <a:t> de los </a:t>
            </a:r>
            <a:r>
              <a:rPr lang="en-US" altLang="es-ES" sz="1000" dirty="0" err="1" smtClean="0"/>
              <a:t>síntomas</a:t>
            </a:r>
            <a:r>
              <a:rPr lang="en-US" altLang="es-ES" sz="1000" dirty="0" smtClean="0"/>
              <a:t>, se </a:t>
            </a:r>
            <a:r>
              <a:rPr lang="en-US" altLang="es-ES" sz="1000" dirty="0" err="1" smtClean="0"/>
              <a:t>tiende</a:t>
            </a:r>
            <a:r>
              <a:rPr lang="en-US" altLang="es-ES" sz="1000" dirty="0" smtClean="0"/>
              <a:t> al sobrediagnóstico de la FAA </a:t>
            </a:r>
            <a:r>
              <a:rPr lang="en-US" altLang="es-ES" sz="1000" dirty="0" err="1" smtClean="0"/>
              <a:t>estreptocócica</a:t>
            </a:r>
            <a:r>
              <a:rPr lang="en-US" altLang="es-ES" sz="1000" dirty="0" smtClean="0"/>
              <a:t>, con la </a:t>
            </a:r>
            <a:r>
              <a:rPr lang="en-US" altLang="es-ES" sz="1000" dirty="0" err="1" smtClean="0"/>
              <a:t>consiguiente</a:t>
            </a:r>
            <a:r>
              <a:rPr lang="en-US" altLang="es-ES" sz="1000" dirty="0" smtClean="0"/>
              <a:t> </a:t>
            </a:r>
            <a:r>
              <a:rPr lang="en-US" altLang="es-ES" sz="1000" dirty="0" err="1" smtClean="0"/>
              <a:t>prescripción</a:t>
            </a:r>
            <a:r>
              <a:rPr lang="en-US" altLang="es-ES" sz="1000" dirty="0" smtClean="0"/>
              <a:t> </a:t>
            </a:r>
            <a:r>
              <a:rPr lang="en-US" altLang="es-ES" sz="1000" dirty="0" err="1" smtClean="0"/>
              <a:t>innecesaria</a:t>
            </a:r>
            <a:r>
              <a:rPr lang="en-US" altLang="es-ES" sz="1000" dirty="0" smtClean="0"/>
              <a:t> de antibióticos1,2 . Los </a:t>
            </a:r>
            <a:r>
              <a:rPr lang="en-US" altLang="es-ES" sz="1000" dirty="0" err="1" smtClean="0"/>
              <a:t>estudios</a:t>
            </a:r>
            <a:r>
              <a:rPr lang="en-US" altLang="es-ES" sz="1000" dirty="0" smtClean="0"/>
              <a:t> de </a:t>
            </a:r>
            <a:r>
              <a:rPr lang="en-US" altLang="es-ES" sz="1000" dirty="0" err="1" smtClean="0"/>
              <a:t>sensibilidad</a:t>
            </a:r>
            <a:r>
              <a:rPr lang="en-US" altLang="es-ES" sz="1000" dirty="0" smtClean="0"/>
              <a:t> y </a:t>
            </a:r>
            <a:r>
              <a:rPr lang="en-US" altLang="es-ES" sz="1000" dirty="0" err="1" smtClean="0"/>
              <a:t>especiﬁcidad</a:t>
            </a:r>
            <a:r>
              <a:rPr lang="en-US" altLang="es-ES" sz="1000" dirty="0" smtClean="0"/>
              <a:t> </a:t>
            </a:r>
            <a:r>
              <a:rPr lang="en-US" altLang="es-ES" sz="1000" dirty="0" err="1" smtClean="0"/>
              <a:t>sugieren</a:t>
            </a:r>
            <a:r>
              <a:rPr lang="en-US" altLang="es-ES" sz="1000" dirty="0" smtClean="0"/>
              <a:t> que el </a:t>
            </a:r>
            <a:r>
              <a:rPr lang="en-US" altLang="es-ES" sz="1000" dirty="0" err="1" smtClean="0"/>
              <a:t>diag</a:t>
            </a:r>
            <a:r>
              <a:rPr lang="en-US" altLang="es-ES" sz="1000" dirty="0" smtClean="0"/>
              <a:t>- </a:t>
            </a:r>
            <a:r>
              <a:rPr lang="en-US" altLang="es-ES" sz="1000" dirty="0" err="1" smtClean="0"/>
              <a:t>nóstico</a:t>
            </a:r>
            <a:r>
              <a:rPr lang="en-US" altLang="es-ES" sz="1000" dirty="0" smtClean="0"/>
              <a:t> solo mediante la </a:t>
            </a:r>
            <a:r>
              <a:rPr lang="en-US" altLang="es-ES" sz="1000" dirty="0" err="1" smtClean="0"/>
              <a:t>clínica</a:t>
            </a:r>
            <a:r>
              <a:rPr lang="en-US" altLang="es-ES" sz="1000" dirty="0" smtClean="0"/>
              <a:t> es </a:t>
            </a:r>
            <a:r>
              <a:rPr lang="en-US" altLang="es-ES" sz="1000" dirty="0" err="1" smtClean="0"/>
              <a:t>erróneo</a:t>
            </a:r>
            <a:r>
              <a:rPr lang="en-US" altLang="es-ES" sz="1000" dirty="0" smtClean="0"/>
              <a:t> en un 25-50% de los casos, por lo que </a:t>
            </a:r>
            <a:r>
              <a:rPr lang="en-US" altLang="es-ES" sz="1000" dirty="0" err="1" smtClean="0"/>
              <a:t>debería</a:t>
            </a:r>
            <a:r>
              <a:rPr lang="en-US" altLang="es-ES" sz="1000" dirty="0" smtClean="0"/>
              <a:t> </a:t>
            </a:r>
            <a:r>
              <a:rPr lang="en-US" altLang="es-ES" sz="1000" dirty="0" err="1" smtClean="0"/>
              <a:t>basarse</a:t>
            </a:r>
            <a:r>
              <a:rPr lang="en-US" altLang="es-ES" sz="1000" dirty="0" smtClean="0"/>
              <a:t> en </a:t>
            </a:r>
            <a:r>
              <a:rPr lang="en-US" altLang="es-ES" sz="1000" dirty="0" err="1" smtClean="0"/>
              <a:t>pruebas</a:t>
            </a:r>
            <a:r>
              <a:rPr lang="en-US" altLang="es-ES" sz="1000" dirty="0" smtClean="0"/>
              <a:t> </a:t>
            </a:r>
            <a:r>
              <a:rPr lang="en-US" altLang="es-ES" sz="1000" dirty="0" err="1" smtClean="0"/>
              <a:t>obje</a:t>
            </a:r>
            <a:r>
              <a:rPr lang="en-US" altLang="es-ES" sz="1000" dirty="0" smtClean="0"/>
              <a:t>- </a:t>
            </a:r>
            <a:r>
              <a:rPr lang="en-US" altLang="es-ES" sz="1000" dirty="0" err="1" smtClean="0"/>
              <a:t>tivas</a:t>
            </a:r>
            <a:r>
              <a:rPr lang="en-US" altLang="es-ES" sz="1000" dirty="0" smtClean="0"/>
              <a:t> que </a:t>
            </a:r>
            <a:r>
              <a:rPr lang="en-US" altLang="es-ES" sz="1000" dirty="0" err="1" smtClean="0"/>
              <a:t>detecten</a:t>
            </a:r>
            <a:r>
              <a:rPr lang="en-US" altLang="es-ES" sz="1000" dirty="0" smtClean="0"/>
              <a:t> el microorganismo14---17 . Estas </a:t>
            </a:r>
            <a:r>
              <a:rPr lang="en-US" altLang="es-ES" sz="1000" dirty="0" err="1" smtClean="0"/>
              <a:t>pruebas</a:t>
            </a:r>
            <a:r>
              <a:rPr lang="en-US" altLang="es-ES" sz="1000" dirty="0" smtClean="0"/>
              <a:t> se </a:t>
            </a:r>
            <a:r>
              <a:rPr lang="en-US" altLang="es-ES" sz="1000" dirty="0" err="1" smtClean="0"/>
              <a:t>recomiendan</a:t>
            </a:r>
            <a:r>
              <a:rPr lang="en-US" altLang="es-ES" sz="1000" dirty="0" smtClean="0"/>
              <a:t> en </a:t>
            </a:r>
            <a:r>
              <a:rPr lang="en-US" altLang="es-ES" sz="1000" dirty="0" err="1" smtClean="0"/>
              <a:t>pacientes</a:t>
            </a:r>
            <a:r>
              <a:rPr lang="en-US" altLang="es-ES" sz="1000" dirty="0" smtClean="0"/>
              <a:t> </a:t>
            </a:r>
            <a:r>
              <a:rPr lang="en-US" altLang="es-ES" sz="1000" dirty="0" err="1" smtClean="0"/>
              <a:t>bien</a:t>
            </a:r>
            <a:r>
              <a:rPr lang="en-US" altLang="es-ES" sz="1000" dirty="0" smtClean="0"/>
              <a:t> </a:t>
            </a:r>
            <a:r>
              <a:rPr lang="en-US" altLang="es-ES" sz="1000" dirty="0" err="1" smtClean="0"/>
              <a:t>seleccionados</a:t>
            </a:r>
            <a:r>
              <a:rPr lang="en-US" altLang="es-ES" sz="1000" dirty="0" smtClean="0"/>
              <a:t>, que </a:t>
            </a:r>
            <a:r>
              <a:rPr lang="en-US" altLang="es-ES" sz="1000" dirty="0" err="1" smtClean="0"/>
              <a:t>reú</a:t>
            </a:r>
            <a:r>
              <a:rPr lang="en-US" altLang="es-ES" sz="1000" dirty="0" smtClean="0"/>
              <a:t>- nan </a:t>
            </a:r>
            <a:r>
              <a:rPr lang="en-US" altLang="es-ES" sz="1000" dirty="0" err="1" smtClean="0"/>
              <a:t>criterios</a:t>
            </a:r>
            <a:r>
              <a:rPr lang="en-US" altLang="es-ES" sz="1000" dirty="0" smtClean="0"/>
              <a:t> de </a:t>
            </a:r>
            <a:r>
              <a:rPr lang="en-US" altLang="es-ES" sz="1000" dirty="0" err="1" smtClean="0"/>
              <a:t>infección</a:t>
            </a:r>
            <a:r>
              <a:rPr lang="en-US" altLang="es-ES" sz="1000" dirty="0" smtClean="0"/>
              <a:t> </a:t>
            </a:r>
            <a:r>
              <a:rPr lang="en-US" altLang="es-ES" sz="1000" dirty="0" err="1" smtClean="0"/>
              <a:t>estreptocócica</a:t>
            </a:r>
            <a:r>
              <a:rPr lang="en-US" altLang="es-ES" sz="1000" dirty="0" smtClean="0"/>
              <a:t> probable y que no </a:t>
            </a:r>
            <a:r>
              <a:rPr lang="en-US" altLang="es-ES" sz="1000" dirty="0" err="1" smtClean="0"/>
              <a:t>hayan</a:t>
            </a:r>
            <a:r>
              <a:rPr lang="en-US" altLang="es-ES" sz="1000" dirty="0" smtClean="0"/>
              <a:t> </a:t>
            </a:r>
            <a:r>
              <a:rPr lang="en-US" altLang="es-ES" sz="1000" dirty="0" err="1" smtClean="0"/>
              <a:t>recibido</a:t>
            </a:r>
            <a:r>
              <a:rPr lang="en-US" altLang="es-ES" sz="1000" dirty="0" smtClean="0"/>
              <a:t> tratamiento antibiótico </a:t>
            </a:r>
            <a:r>
              <a:rPr lang="en-US" altLang="es-ES" sz="1000" dirty="0" err="1" smtClean="0"/>
              <a:t>previo</a:t>
            </a:r>
            <a:r>
              <a:rPr lang="en-US" altLang="es-ES" sz="1000" dirty="0" smtClean="0"/>
              <a:t>, </a:t>
            </a:r>
            <a:r>
              <a:rPr lang="en-US" altLang="es-ES" sz="1000" dirty="0" err="1" smtClean="0"/>
              <a:t>evitándolas</a:t>
            </a:r>
            <a:r>
              <a:rPr lang="en-US" altLang="es-ES" sz="1000" dirty="0" smtClean="0"/>
              <a:t> </a:t>
            </a:r>
            <a:r>
              <a:rPr lang="en-US" altLang="es-ES" sz="1000" dirty="0" err="1" smtClean="0"/>
              <a:t>cuando</a:t>
            </a:r>
            <a:r>
              <a:rPr lang="en-US" altLang="es-ES" sz="1000" dirty="0" smtClean="0"/>
              <a:t> se </a:t>
            </a:r>
            <a:r>
              <a:rPr lang="en-US" altLang="es-ES" sz="1000" dirty="0" err="1" smtClean="0"/>
              <a:t>sospeche</a:t>
            </a:r>
            <a:r>
              <a:rPr lang="en-US" altLang="es-ES" sz="1000" dirty="0" smtClean="0"/>
              <a:t> un </a:t>
            </a:r>
            <a:r>
              <a:rPr lang="en-US" altLang="es-ES" sz="1000" dirty="0" err="1" smtClean="0"/>
              <a:t>origen</a:t>
            </a:r>
            <a:r>
              <a:rPr lang="en-US" altLang="es-ES" sz="1000" dirty="0" smtClean="0"/>
              <a:t> vírico2,7,18---20 . (</a:t>
            </a:r>
            <a:r>
              <a:rPr lang="en-US" altLang="es-ES" sz="1000" dirty="0" err="1" smtClean="0"/>
              <a:t>Grado</a:t>
            </a:r>
            <a:r>
              <a:rPr lang="en-US" altLang="es-ES" sz="1000" dirty="0" smtClean="0"/>
              <a:t> de </a:t>
            </a:r>
            <a:r>
              <a:rPr lang="en-US" altLang="es-ES" sz="1000" dirty="0" err="1" smtClean="0"/>
              <a:t>Reco</a:t>
            </a:r>
            <a:r>
              <a:rPr lang="en-US" altLang="es-ES" sz="1000" dirty="0" smtClean="0"/>
              <a:t>- </a:t>
            </a:r>
            <a:r>
              <a:rPr lang="en-US" altLang="es-ES" sz="1000" dirty="0" err="1" smtClean="0"/>
              <a:t>mendación</a:t>
            </a:r>
            <a:r>
              <a:rPr lang="en-US" altLang="es-ES" sz="1000" dirty="0" smtClean="0"/>
              <a:t> A, </a:t>
            </a:r>
            <a:r>
              <a:rPr lang="en-US" altLang="es-ES" sz="1000" dirty="0" err="1" smtClean="0"/>
              <a:t>Nivel</a:t>
            </a:r>
            <a:r>
              <a:rPr lang="en-US" altLang="es-ES" sz="1000" dirty="0" smtClean="0"/>
              <a:t> de </a:t>
            </a:r>
            <a:r>
              <a:rPr lang="en-US" altLang="es-ES" sz="1000" dirty="0" err="1" smtClean="0"/>
              <a:t>Evidencia</a:t>
            </a:r>
            <a:r>
              <a:rPr lang="en-US" altLang="es-ES" sz="1000" dirty="0" smtClean="0"/>
              <a:t> I, </a:t>
            </a:r>
            <a:r>
              <a:rPr lang="en-US" altLang="es-ES" sz="1000" dirty="0" err="1" smtClean="0"/>
              <a:t>tal</a:t>
            </a:r>
            <a:r>
              <a:rPr lang="en-US" altLang="es-ES" sz="1000" dirty="0" smtClean="0"/>
              <a:t> y como se </a:t>
            </a:r>
            <a:r>
              <a:rPr lang="en-US" altLang="es-ES" sz="1000" dirty="0" err="1" smtClean="0"/>
              <a:t>reﬂeja</a:t>
            </a:r>
            <a:r>
              <a:rPr lang="en-US" altLang="es-ES" sz="1000" dirty="0" smtClean="0"/>
              <a:t> </a:t>
            </a:r>
            <a:r>
              <a:rPr lang="en-US" altLang="es-ES" sz="1000" dirty="0" err="1" smtClean="0"/>
              <a:t>según</a:t>
            </a:r>
            <a:r>
              <a:rPr lang="en-US" altLang="es-ES" sz="1000" dirty="0" smtClean="0"/>
              <a:t> el </a:t>
            </a:r>
            <a:r>
              <a:rPr lang="en-US" altLang="es-ES" sz="1000" dirty="0" err="1" smtClean="0"/>
              <a:t>sistema</a:t>
            </a:r>
            <a:r>
              <a:rPr lang="en-US" altLang="es-ES" sz="1000" dirty="0" smtClean="0"/>
              <a:t> de </a:t>
            </a:r>
            <a:r>
              <a:rPr lang="en-US" altLang="es-ES" sz="1000" dirty="0" err="1" smtClean="0"/>
              <a:t>caliﬁcación</a:t>
            </a:r>
            <a:r>
              <a:rPr lang="en-US" altLang="es-ES" sz="1000" dirty="0" smtClean="0"/>
              <a:t> de la Infectious Diseases Society of America y de la US Public Health Service en la </a:t>
            </a:r>
            <a:r>
              <a:rPr lang="en-US" altLang="es-ES" sz="1000" dirty="0" err="1" smtClean="0"/>
              <a:t>tabla</a:t>
            </a:r>
            <a:r>
              <a:rPr lang="en-US" altLang="es-ES" sz="1000" dirty="0" smtClean="0"/>
              <a:t> 3).</a:t>
            </a:r>
            <a:endParaRPr lang="es-ES" altLang="es-ES" sz="1000" dirty="0" smtClean="0"/>
          </a:p>
          <a:p>
            <a:pPr algn="just" eaLnBrk="1" hangingPunct="1"/>
            <a:r>
              <a:rPr lang="es-ES_tradnl" altLang="es-ES" sz="1000" dirty="0" smtClean="0"/>
              <a:t>La faringoamigdalitis por estreptococos del grupo A (SGA) puede ser una enfermedad leve, pero su trascendencia cl</a:t>
            </a:r>
            <a:r>
              <a:rPr lang="es-ES" altLang="es-ES" sz="1000" dirty="0" smtClean="0"/>
              <a:t>í</a:t>
            </a:r>
            <a:r>
              <a:rPr lang="es-ES_tradnl" altLang="es-ES" sz="1000" dirty="0" smtClean="0"/>
              <a:t>nica se deriva de la aparici</a:t>
            </a:r>
            <a:r>
              <a:rPr lang="es-ES" altLang="es-ES" sz="1000" dirty="0" err="1" smtClean="0"/>
              <a:t>ó</a:t>
            </a:r>
            <a:r>
              <a:rPr lang="es-ES_tradnl" altLang="es-ES" sz="1000" dirty="0" smtClean="0"/>
              <a:t>n de posibles complicaciones como la glomerulonefritis </a:t>
            </a:r>
            <a:r>
              <a:rPr lang="es-ES_tradnl" altLang="es-ES" sz="1000" dirty="0" err="1" smtClean="0"/>
              <a:t>postestreptoc</a:t>
            </a:r>
            <a:r>
              <a:rPr lang="es-ES" altLang="es-ES" sz="1000" dirty="0" err="1" smtClean="0"/>
              <a:t>ó</a:t>
            </a:r>
            <a:r>
              <a:rPr lang="es-ES_tradnl" altLang="es-ES" sz="1000" dirty="0" smtClean="0"/>
              <a:t>cica y la fiebre </a:t>
            </a:r>
            <a:r>
              <a:rPr lang="es-ES_tradnl" altLang="es-ES" sz="1000" dirty="0" err="1" smtClean="0"/>
              <a:t>reum</a:t>
            </a:r>
            <a:r>
              <a:rPr lang="es-ES" altLang="es-ES" sz="1000" dirty="0" smtClean="0"/>
              <a:t>á</a:t>
            </a:r>
            <a:r>
              <a:rPr lang="es-ES_tradnl" altLang="es-ES" sz="1000" dirty="0" smtClean="0"/>
              <a:t>tica aguda. La</a:t>
            </a:r>
            <a:r>
              <a:rPr lang="es-ES" altLang="es-ES" sz="1000" dirty="0" smtClean="0"/>
              <a:t> </a:t>
            </a:r>
            <a:r>
              <a:rPr lang="es-ES" altLang="es-ES" sz="1000" dirty="0" err="1" smtClean="0"/>
              <a:t>administració</a:t>
            </a:r>
            <a:r>
              <a:rPr lang="es-ES_tradnl" altLang="es-ES" sz="1000" dirty="0" smtClean="0"/>
              <a:t>n precoz de tratamiento </a:t>
            </a:r>
            <a:r>
              <a:rPr lang="es-ES_tradnl" altLang="es-ES" sz="1000" dirty="0" err="1" smtClean="0"/>
              <a:t>espec</a:t>
            </a:r>
            <a:r>
              <a:rPr lang="es-ES" altLang="es-ES" sz="1000" dirty="0" smtClean="0"/>
              <a:t>í</a:t>
            </a:r>
            <a:r>
              <a:rPr lang="es-ES_tradnl" altLang="es-ES" sz="1000" dirty="0" smtClean="0"/>
              <a:t>fico tiene como objetivo principal prevenir complicaciones, en particular la fiebre </a:t>
            </a:r>
            <a:r>
              <a:rPr lang="es-ES_tradnl" altLang="es-ES" sz="1000" dirty="0" err="1" smtClean="0"/>
              <a:t>reum</a:t>
            </a:r>
            <a:r>
              <a:rPr lang="es-ES" altLang="es-ES" sz="1000" dirty="0" smtClean="0"/>
              <a:t>á</a:t>
            </a:r>
            <a:r>
              <a:rPr lang="es-ES_tradnl" altLang="es-ES" sz="1000" dirty="0" smtClean="0"/>
              <a:t>tica, disminuir la morbilidad asociada y la </a:t>
            </a:r>
            <a:r>
              <a:rPr lang="es-ES_tradnl" altLang="es-ES" sz="1000" dirty="0" err="1" smtClean="0"/>
              <a:t>erradicaci</a:t>
            </a:r>
            <a:r>
              <a:rPr lang="es-ES" altLang="es-ES" sz="1000" dirty="0" err="1" smtClean="0"/>
              <a:t>ó</a:t>
            </a:r>
            <a:r>
              <a:rPr lang="nl-NL" altLang="es-ES" sz="1000" dirty="0" smtClean="0"/>
              <a:t>n de </a:t>
            </a:r>
            <a:r>
              <a:rPr lang="es-ES" altLang="es-ES" sz="1000" i="1" dirty="0" smtClean="0"/>
              <a:t>S. </a:t>
            </a:r>
            <a:r>
              <a:rPr lang="es-ES" altLang="es-ES" sz="1000" i="1" dirty="0" err="1" smtClean="0"/>
              <a:t>pyogenes</a:t>
            </a:r>
            <a:r>
              <a:rPr lang="es-ES_tradnl" altLang="es-ES" sz="1000" dirty="0" smtClean="0"/>
              <a:t> de la </a:t>
            </a:r>
            <a:r>
              <a:rPr lang="es-ES_tradnl" altLang="es-ES" sz="1000" dirty="0" err="1" smtClean="0"/>
              <a:t>orofaringe</a:t>
            </a:r>
            <a:r>
              <a:rPr lang="es-ES_tradnl" altLang="es-ES" sz="1000" dirty="0" smtClean="0"/>
              <a:t> para interrumpir la </a:t>
            </a:r>
            <a:r>
              <a:rPr lang="es-ES_tradnl" altLang="es-ES" sz="1000" dirty="0" err="1" smtClean="0"/>
              <a:t>transmisi</a:t>
            </a:r>
            <a:r>
              <a:rPr lang="es-ES" altLang="es-ES" sz="1000" dirty="0" err="1" smtClean="0"/>
              <a:t>ó</a:t>
            </a:r>
            <a:r>
              <a:rPr lang="es-ES_tradnl" altLang="es-ES" sz="1000" dirty="0" smtClean="0"/>
              <a:t>n. En los menores de 3 años y en los adultos la mayor</a:t>
            </a:r>
            <a:r>
              <a:rPr lang="es-ES" altLang="es-ES" sz="1000" dirty="0" smtClean="0"/>
              <a:t>í</a:t>
            </a:r>
            <a:r>
              <a:rPr lang="es-ES_tradnl" altLang="es-ES" sz="1000" dirty="0" err="1" smtClean="0"/>
              <a:t>a</a:t>
            </a:r>
            <a:r>
              <a:rPr lang="es-ES_tradnl" altLang="es-ES" sz="1000" dirty="0" smtClean="0"/>
              <a:t> de estos cuadros son de origen viral, siendo muy bajo el riesgo de faringoamigdalitis por SGA y las complicaciones post-</a:t>
            </a:r>
            <a:r>
              <a:rPr lang="es-ES_tradnl" altLang="es-ES" sz="1000" dirty="0" err="1" smtClean="0"/>
              <a:t>estreptoc</a:t>
            </a:r>
            <a:r>
              <a:rPr lang="es-ES" altLang="es-ES" sz="1000" dirty="0" err="1" smtClean="0"/>
              <a:t>ó</a:t>
            </a:r>
            <a:r>
              <a:rPr lang="es-ES_tradnl" altLang="es-ES" sz="1000" dirty="0" smtClean="0"/>
              <a:t>cicas (2,3).</a:t>
            </a:r>
            <a:endParaRPr lang="es-ES" altLang="es-ES" sz="1000" dirty="0" smtClean="0"/>
          </a:p>
          <a:p>
            <a:pPr eaLnBrk="1" hangingPunct="1"/>
            <a:endParaRPr lang="es-ES" altLang="es-ES" dirty="0" smtClean="0"/>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AC271A-635F-4C2E-B08C-3D69D5A59D39}" type="slidenum">
              <a:rPr lang="es-ES" altLang="es-ES" smtClean="0">
                <a:latin typeface="Calibri" panose="020F0502020204030204" pitchFamily="34" charset="0"/>
              </a:rPr>
              <a:pPr/>
              <a:t>4</a:t>
            </a:fld>
            <a:endParaRPr lang="es-ES" altLang="es-ES" smtClean="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es-ES_tradnl" altLang="es-ES" dirty="0" smtClean="0"/>
              <a:t>Ningún síntoma aislado, ni siquiera la presencia de pus en la amígdala, ofrece un cociente de probabilidad positivo como para superar un 50% de probabilidad de FAS. Incluso las escalas de predicción clínica (las más utilizadas son las de </a:t>
            </a:r>
            <a:r>
              <a:rPr lang="es-ES_tradnl" altLang="es-ES" dirty="0" err="1" smtClean="0"/>
              <a:t>Centor</a:t>
            </a:r>
            <a:r>
              <a:rPr lang="es-ES_tradnl" altLang="es-ES" dirty="0" smtClean="0"/>
              <a:t> y </a:t>
            </a:r>
            <a:r>
              <a:rPr lang="es-ES_tradnl" altLang="es-ES" dirty="0" err="1" smtClean="0"/>
              <a:t>McIsaac</a:t>
            </a:r>
            <a:r>
              <a:rPr lang="es-ES_tradnl" altLang="es-ES" dirty="0" smtClean="0"/>
              <a:t> –esta última añade un punto más, por la edad, a la anterior-), y como puede comprobarse en la tabla siguiente, solamente ofrecen una aproximación al diagnóstico (cumpliendo el máximo de puntuaciones solamente  un  62% serán auténticas FAS). La utilidad de éstas debería ser, por tanto, seleccionar a los pacientes a los que luego apliquemos pruebas diagnósticas.</a:t>
            </a:r>
            <a:endParaRPr lang="es-ES" altLang="es-ES" dirty="0" smtClean="0"/>
          </a:p>
          <a:p>
            <a:pPr algn="just" eaLnBrk="1" hangingPunct="1"/>
            <a:r>
              <a:rPr lang="es-ES_tradnl" altLang="es-ES" dirty="0" smtClean="0"/>
              <a:t> El diagn</a:t>
            </a:r>
            <a:r>
              <a:rPr lang="es-ES" altLang="es-ES" dirty="0" err="1" smtClean="0"/>
              <a:t>ó</a:t>
            </a:r>
            <a:r>
              <a:rPr lang="es-ES_tradnl" altLang="es-ES" dirty="0" smtClean="0"/>
              <a:t>stico basado exclusivamente en criterios cl</a:t>
            </a:r>
            <a:r>
              <a:rPr lang="es-ES" altLang="es-ES" dirty="0" smtClean="0"/>
              <a:t>í</a:t>
            </a:r>
            <a:r>
              <a:rPr lang="es-ES_tradnl" altLang="es-ES" dirty="0" err="1" smtClean="0"/>
              <a:t>nicos</a:t>
            </a:r>
            <a:r>
              <a:rPr lang="es-ES_tradnl" altLang="es-ES" dirty="0" smtClean="0"/>
              <a:t> no es lo suficientemente sensible y </a:t>
            </a:r>
            <a:r>
              <a:rPr lang="es-ES_tradnl" altLang="es-ES" dirty="0" err="1" smtClean="0"/>
              <a:t>espec</a:t>
            </a:r>
            <a:r>
              <a:rPr lang="es-ES" altLang="es-ES" dirty="0" smtClean="0"/>
              <a:t>í</a:t>
            </a:r>
            <a:r>
              <a:rPr lang="es-ES_tradnl" altLang="es-ES" dirty="0" smtClean="0"/>
              <a:t>fico como para diferenciar eficazmente los cuadros de origen v</a:t>
            </a:r>
            <a:r>
              <a:rPr lang="es-ES" altLang="es-ES" dirty="0" smtClean="0"/>
              <a:t>í</a:t>
            </a:r>
            <a:r>
              <a:rPr lang="es-ES_tradnl" altLang="es-ES" dirty="0" smtClean="0"/>
              <a:t>rico de los bacterianos (4), por lo que un porcentaje importante de los cuadros de faringoamigdalitis aguda en </a:t>
            </a:r>
            <a:r>
              <a:rPr lang="es-ES_tradnl" altLang="es-ES" dirty="0" err="1" smtClean="0"/>
              <a:t>atenci</a:t>
            </a:r>
            <a:r>
              <a:rPr lang="es-ES" altLang="es-ES" dirty="0" err="1" smtClean="0"/>
              <a:t>ó</a:t>
            </a:r>
            <a:r>
              <a:rPr lang="es-ES_tradnl" altLang="es-ES" dirty="0" smtClean="0"/>
              <a:t>n primaria reciben tratamiento </a:t>
            </a:r>
            <a:r>
              <a:rPr lang="es-ES_tradnl" altLang="es-ES" dirty="0" err="1" smtClean="0"/>
              <a:t>antibi</a:t>
            </a:r>
            <a:r>
              <a:rPr lang="es-ES" altLang="es-ES" dirty="0" err="1" smtClean="0"/>
              <a:t>ó</a:t>
            </a:r>
            <a:r>
              <a:rPr lang="es-ES_tradnl" altLang="es-ES" dirty="0" smtClean="0"/>
              <a:t>tico sin que sea necesario. El cultivo del exudado faringoamigdalar es el procedimiento de referencia y el resultado definitivo se obtiene en 48 horas. Las t</a:t>
            </a:r>
            <a:r>
              <a:rPr lang="es-ES" altLang="es-ES" dirty="0" smtClean="0"/>
              <a:t>é</a:t>
            </a:r>
            <a:r>
              <a:rPr lang="pt-PT" altLang="es-ES" dirty="0" smtClean="0"/>
              <a:t>cnicas r</a:t>
            </a:r>
            <a:r>
              <a:rPr lang="es-ES" altLang="es-ES" dirty="0" smtClean="0"/>
              <a:t>á</a:t>
            </a:r>
            <a:r>
              <a:rPr lang="es-ES_tradnl" altLang="es-ES" dirty="0" smtClean="0"/>
              <a:t>pidas de </a:t>
            </a:r>
            <a:r>
              <a:rPr lang="es-ES_tradnl" altLang="es-ES" dirty="0" err="1" smtClean="0"/>
              <a:t>detecci</a:t>
            </a:r>
            <a:r>
              <a:rPr lang="es-ES" altLang="es-ES" dirty="0" err="1" smtClean="0"/>
              <a:t>ó</a:t>
            </a:r>
            <a:r>
              <a:rPr lang="nl-NL" altLang="es-ES" dirty="0" smtClean="0"/>
              <a:t>n de ant</a:t>
            </a:r>
            <a:r>
              <a:rPr lang="es-ES" altLang="es-ES" dirty="0" smtClean="0"/>
              <a:t>í</a:t>
            </a:r>
            <a:r>
              <a:rPr lang="es-ES_tradnl" altLang="es-ES" dirty="0" err="1" smtClean="0"/>
              <a:t>geno</a:t>
            </a:r>
            <a:r>
              <a:rPr lang="es-ES_tradnl" altLang="es-ES" dirty="0" smtClean="0"/>
              <a:t> (TRDA) </a:t>
            </a:r>
            <a:r>
              <a:rPr lang="es-ES_tradnl" altLang="es-ES" dirty="0" err="1" smtClean="0"/>
              <a:t>estreptoc</a:t>
            </a:r>
            <a:r>
              <a:rPr lang="es-ES" altLang="es-ES" dirty="0" err="1" smtClean="0"/>
              <a:t>ó</a:t>
            </a:r>
            <a:r>
              <a:rPr lang="es-ES_tradnl" altLang="es-ES" dirty="0" err="1" smtClean="0"/>
              <a:t>cico</a:t>
            </a:r>
            <a:r>
              <a:rPr lang="es-ES_tradnl" altLang="es-ES" dirty="0" smtClean="0"/>
              <a:t> permiten realizar un diagn</a:t>
            </a:r>
            <a:r>
              <a:rPr lang="es-ES" altLang="es-ES" dirty="0" err="1" smtClean="0"/>
              <a:t>ó</a:t>
            </a:r>
            <a:r>
              <a:rPr lang="it-IT" altLang="es-ES" dirty="0" smtClean="0"/>
              <a:t>stico etiol</a:t>
            </a:r>
            <a:r>
              <a:rPr lang="es-ES" altLang="es-ES" dirty="0" err="1" smtClean="0"/>
              <a:t>ó</a:t>
            </a:r>
            <a:r>
              <a:rPr lang="es-ES_tradnl" altLang="es-ES" dirty="0" err="1" smtClean="0"/>
              <a:t>gico</a:t>
            </a:r>
            <a:r>
              <a:rPr lang="es-ES_tradnl" altLang="es-ES" dirty="0" smtClean="0"/>
              <a:t> en pocos minutos con una elevada especificidad [0.96 (IC 95% 0.94-0.97)] y en general buena sensibilidad [0.86 (IC 95% 0.83-0.88)](5). </a:t>
            </a:r>
            <a:endParaRPr lang="es-ES" altLang="es-ES" dirty="0" smtClean="0"/>
          </a:p>
          <a:p>
            <a:pPr algn="just" eaLnBrk="1" hangingPunct="1"/>
            <a:r>
              <a:rPr lang="es-ES_tradnl" altLang="es-ES" dirty="0" smtClean="0"/>
              <a:t> Agregar el grupo etario para el cual está calculada la sensibilidad y especificidad</a:t>
            </a:r>
            <a:endParaRPr lang="es-ES" altLang="es-ES" dirty="0" smtClean="0"/>
          </a:p>
          <a:p>
            <a:pPr eaLnBrk="1" hangingPunct="1"/>
            <a:endParaRPr lang="es-ES" altLang="es-ES" dirty="0" smtClean="0"/>
          </a:p>
        </p:txBody>
      </p:sp>
      <p:sp>
        <p:nvSpPr>
          <p:cNvPr id="1536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BF5E39D-5514-4B99-88BD-905F9616EB3D}" type="slidenum">
              <a:rPr lang="es-ES" altLang="es-ES" smtClean="0">
                <a:latin typeface="Calibri" panose="020F0502020204030204" pitchFamily="34" charset="0"/>
              </a:rPr>
              <a:pPr/>
              <a:t>5</a:t>
            </a:fld>
            <a:endParaRPr lang="es-ES" altLang="es-ES" smtClean="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en-US" altLang="es-ES" sz="1100" dirty="0" err="1" smtClean="0"/>
              <a:t>Existen</a:t>
            </a:r>
            <a:r>
              <a:rPr lang="en-US" altLang="es-ES" sz="1100" dirty="0" smtClean="0"/>
              <a:t> dos </a:t>
            </a:r>
            <a:r>
              <a:rPr lang="en-US" altLang="es-ES" sz="1100" dirty="0" err="1" smtClean="0"/>
              <a:t>tipos</a:t>
            </a:r>
            <a:r>
              <a:rPr lang="en-US" altLang="es-ES" sz="1100" dirty="0" smtClean="0"/>
              <a:t> de </a:t>
            </a:r>
            <a:r>
              <a:rPr lang="en-US" altLang="es-ES" sz="1100" dirty="0" err="1" smtClean="0"/>
              <a:t>pruebas</a:t>
            </a:r>
            <a:r>
              <a:rPr lang="en-US" altLang="es-ES" sz="1100" dirty="0" smtClean="0"/>
              <a:t> </a:t>
            </a:r>
            <a:r>
              <a:rPr lang="en-US" altLang="es-ES" sz="1100" dirty="0" err="1" smtClean="0"/>
              <a:t>complementarias</a:t>
            </a:r>
            <a:r>
              <a:rPr lang="en-US" altLang="es-ES" sz="1100" dirty="0" smtClean="0"/>
              <a:t> para la detección del  </a:t>
            </a:r>
            <a:r>
              <a:rPr lang="en-US" altLang="es-ES" sz="1100" dirty="0" err="1" smtClean="0"/>
              <a:t>EbhGA</a:t>
            </a:r>
            <a:r>
              <a:rPr lang="en-US" altLang="es-ES" sz="1100" dirty="0" smtClean="0"/>
              <a:t>:  </a:t>
            </a:r>
            <a:r>
              <a:rPr lang="en-US" altLang="es-ES" sz="1100" dirty="0" err="1" smtClean="0"/>
              <a:t>técnicas</a:t>
            </a:r>
            <a:r>
              <a:rPr lang="en-US" altLang="es-ES" sz="1100" dirty="0" smtClean="0"/>
              <a:t> de  detección </a:t>
            </a:r>
            <a:r>
              <a:rPr lang="en-US" altLang="es-ES" sz="1100" dirty="0" err="1" smtClean="0"/>
              <a:t>rápida</a:t>
            </a:r>
            <a:r>
              <a:rPr lang="en-US" altLang="es-ES" sz="1100" dirty="0" smtClean="0"/>
              <a:t>  de </a:t>
            </a:r>
            <a:r>
              <a:rPr lang="en-US" altLang="es-ES" sz="1100" dirty="0" err="1" smtClean="0"/>
              <a:t>antígeno</a:t>
            </a:r>
            <a:r>
              <a:rPr lang="en-US" altLang="es-ES" sz="1100" dirty="0" smtClean="0"/>
              <a:t> </a:t>
            </a:r>
            <a:r>
              <a:rPr lang="en-US" altLang="es-ES" sz="1100" dirty="0" err="1" smtClean="0"/>
              <a:t>estreptocócico</a:t>
            </a:r>
            <a:r>
              <a:rPr lang="en-US" altLang="es-ES" sz="1100" dirty="0" smtClean="0"/>
              <a:t> (TDR) y </a:t>
            </a:r>
            <a:r>
              <a:rPr lang="en-US" altLang="es-ES" sz="1100" dirty="0" err="1" smtClean="0"/>
              <a:t>cultivo</a:t>
            </a:r>
            <a:r>
              <a:rPr lang="en-US" altLang="es-ES" sz="1100" dirty="0" smtClean="0"/>
              <a:t> de </a:t>
            </a:r>
            <a:r>
              <a:rPr lang="en-US" altLang="es-ES" sz="1100" dirty="0" err="1" smtClean="0"/>
              <a:t>muestra</a:t>
            </a:r>
            <a:r>
              <a:rPr lang="en-US" altLang="es-ES" sz="1100" dirty="0" smtClean="0"/>
              <a:t> </a:t>
            </a:r>
            <a:r>
              <a:rPr lang="en-US" altLang="es-ES" sz="1100" dirty="0" err="1" smtClean="0"/>
              <a:t>farin</a:t>
            </a:r>
            <a:r>
              <a:rPr lang="en-US" altLang="es-ES" sz="1100" dirty="0" smtClean="0"/>
              <a:t>- </a:t>
            </a:r>
            <a:r>
              <a:rPr lang="en-US" altLang="es-ES" sz="1100" dirty="0" err="1" smtClean="0"/>
              <a:t>goamigdalar</a:t>
            </a:r>
            <a:r>
              <a:rPr lang="en-US" altLang="es-ES" sz="1100" dirty="0" smtClean="0"/>
              <a:t>. </a:t>
            </a:r>
            <a:r>
              <a:rPr lang="en-US" altLang="es-ES" sz="1100" dirty="0" err="1" smtClean="0"/>
              <a:t>Ninguna</a:t>
            </a:r>
            <a:r>
              <a:rPr lang="en-US" altLang="es-ES" sz="1100" dirty="0" smtClean="0"/>
              <a:t> de </a:t>
            </a:r>
            <a:r>
              <a:rPr lang="en-US" altLang="es-ES" sz="1100" dirty="0" err="1" smtClean="0"/>
              <a:t>ellas</a:t>
            </a:r>
            <a:r>
              <a:rPr lang="en-US" altLang="es-ES" sz="1100" dirty="0" smtClean="0"/>
              <a:t> </a:t>
            </a:r>
            <a:r>
              <a:rPr lang="en-US" altLang="es-ES" sz="1100" dirty="0" err="1" smtClean="0"/>
              <a:t>diferencia</a:t>
            </a:r>
            <a:r>
              <a:rPr lang="en-US" altLang="es-ES" sz="1100" dirty="0" smtClean="0"/>
              <a:t> de forma </a:t>
            </a:r>
            <a:r>
              <a:rPr lang="en-US" altLang="es-ES" sz="1100" dirty="0" err="1" smtClean="0"/>
              <a:t>deﬁnitiva</a:t>
            </a:r>
            <a:r>
              <a:rPr lang="en-US" altLang="es-ES" sz="1100" dirty="0" smtClean="0"/>
              <a:t> los </a:t>
            </a:r>
            <a:r>
              <a:rPr lang="en-US" altLang="es-ES" sz="1100" dirty="0" err="1" smtClean="0"/>
              <a:t>pacientes</a:t>
            </a:r>
            <a:r>
              <a:rPr lang="en-US" altLang="es-ES" sz="1100" dirty="0" smtClean="0"/>
              <a:t> con FAA </a:t>
            </a:r>
            <a:r>
              <a:rPr lang="en-US" altLang="es-ES" sz="1100" dirty="0" err="1" smtClean="0"/>
              <a:t>estreptocócica</a:t>
            </a:r>
            <a:r>
              <a:rPr lang="en-US" altLang="es-ES" sz="1100" dirty="0" smtClean="0"/>
              <a:t> </a:t>
            </a:r>
            <a:r>
              <a:rPr lang="en-US" altLang="es-ES" sz="1100" dirty="0" err="1" smtClean="0"/>
              <a:t>verdadera</a:t>
            </a:r>
            <a:r>
              <a:rPr lang="en-US" altLang="es-ES" sz="1100" dirty="0" smtClean="0"/>
              <a:t> de </a:t>
            </a:r>
            <a:r>
              <a:rPr lang="en-US" altLang="es-ES" sz="1100" dirty="0" err="1" smtClean="0"/>
              <a:t>aquellos</a:t>
            </a:r>
            <a:r>
              <a:rPr lang="en-US" altLang="es-ES" sz="1100" dirty="0" smtClean="0"/>
              <a:t> que </a:t>
            </a:r>
            <a:r>
              <a:rPr lang="en-US" altLang="es-ES" sz="1100" dirty="0" err="1" smtClean="0"/>
              <a:t>padecen</a:t>
            </a:r>
            <a:r>
              <a:rPr lang="en-US" altLang="es-ES" sz="1100" dirty="0" smtClean="0"/>
              <a:t> </a:t>
            </a:r>
            <a:r>
              <a:rPr lang="en-US" altLang="es-ES" sz="1100" dirty="0" err="1" smtClean="0"/>
              <a:t>una</a:t>
            </a:r>
            <a:r>
              <a:rPr lang="en-US" altLang="es-ES" sz="1100" dirty="0" smtClean="0"/>
              <a:t> </a:t>
            </a:r>
            <a:r>
              <a:rPr lang="en-US" altLang="es-ES" sz="1100" dirty="0" err="1" smtClean="0"/>
              <a:t>infección</a:t>
            </a:r>
            <a:r>
              <a:rPr lang="en-US" altLang="es-ES" sz="1100" dirty="0" smtClean="0"/>
              <a:t> viral y son portadores de </a:t>
            </a:r>
            <a:r>
              <a:rPr lang="en-US" altLang="es-ES" sz="1100" dirty="0" err="1" smtClean="0"/>
              <a:t>EbhGA</a:t>
            </a:r>
            <a:r>
              <a:rPr lang="en-US" altLang="es-ES" sz="1100" dirty="0" smtClean="0"/>
              <a:t>. Sin embargo, en </a:t>
            </a:r>
            <a:r>
              <a:rPr lang="en-US" altLang="es-ES" sz="1100" dirty="0" err="1" smtClean="0"/>
              <a:t>pacientes</a:t>
            </a:r>
            <a:r>
              <a:rPr lang="en-US" altLang="es-ES" sz="1100" dirty="0" smtClean="0"/>
              <a:t> que </a:t>
            </a:r>
            <a:r>
              <a:rPr lang="en-US" altLang="es-ES" sz="1100" dirty="0" err="1" smtClean="0"/>
              <a:t>están</a:t>
            </a:r>
            <a:r>
              <a:rPr lang="en-US" altLang="es-ES" sz="1100" dirty="0" smtClean="0"/>
              <a:t> </a:t>
            </a:r>
            <a:r>
              <a:rPr lang="en-US" altLang="es-ES" sz="1100" dirty="0" err="1" smtClean="0"/>
              <a:t>bien</a:t>
            </a:r>
            <a:r>
              <a:rPr lang="en-US" altLang="es-ES" sz="1100" dirty="0" smtClean="0"/>
              <a:t> </a:t>
            </a:r>
            <a:r>
              <a:rPr lang="en-US" altLang="es-ES" sz="1100" dirty="0" err="1" smtClean="0"/>
              <a:t>seleccionados</a:t>
            </a:r>
            <a:r>
              <a:rPr lang="en-US" altLang="es-ES" sz="1100" dirty="0" smtClean="0"/>
              <a:t> por los </a:t>
            </a:r>
            <a:r>
              <a:rPr lang="en-US" altLang="es-ES" sz="1100" dirty="0" err="1" smtClean="0"/>
              <a:t>criterios</a:t>
            </a:r>
            <a:r>
              <a:rPr lang="en-US" altLang="es-ES" sz="1100" dirty="0" smtClean="0"/>
              <a:t> </a:t>
            </a:r>
            <a:r>
              <a:rPr lang="en-US" altLang="es-ES" sz="1100" dirty="0" err="1" smtClean="0"/>
              <a:t>clínicos</a:t>
            </a:r>
            <a:r>
              <a:rPr lang="en-US" altLang="es-ES" sz="1100" dirty="0" smtClean="0"/>
              <a:t> y </a:t>
            </a:r>
            <a:r>
              <a:rPr lang="en-US" altLang="es-ES" sz="1100" dirty="0" err="1" smtClean="0"/>
              <a:t>epidemiológicos</a:t>
            </a:r>
            <a:r>
              <a:rPr lang="en-US" altLang="es-ES" sz="1100" dirty="0" smtClean="0"/>
              <a:t> </a:t>
            </a:r>
            <a:r>
              <a:rPr lang="en-US" altLang="es-ES" sz="1100" dirty="0" err="1" smtClean="0"/>
              <a:t>sugerentes</a:t>
            </a:r>
            <a:r>
              <a:rPr lang="en-US" altLang="es-ES" sz="1100" dirty="0" smtClean="0"/>
              <a:t> de </a:t>
            </a:r>
            <a:r>
              <a:rPr lang="en-US" altLang="es-ES" sz="1100" dirty="0" err="1" smtClean="0"/>
              <a:t>infección</a:t>
            </a:r>
            <a:r>
              <a:rPr lang="en-US" altLang="es-ES" sz="1100" dirty="0" smtClean="0"/>
              <a:t> </a:t>
            </a:r>
            <a:r>
              <a:rPr lang="en-US" altLang="es-ES" sz="1100" dirty="0" err="1" smtClean="0"/>
              <a:t>estreptocócica</a:t>
            </a:r>
            <a:r>
              <a:rPr lang="en-US" altLang="es-ES" sz="1100" dirty="0" smtClean="0"/>
              <a:t>, estas </a:t>
            </a:r>
            <a:r>
              <a:rPr lang="en-US" altLang="es-ES" sz="1100" dirty="0" err="1" smtClean="0"/>
              <a:t>pruebas</a:t>
            </a:r>
            <a:r>
              <a:rPr lang="en-US" altLang="es-ES" sz="1100" dirty="0" smtClean="0"/>
              <a:t> son el </a:t>
            </a:r>
            <a:r>
              <a:rPr lang="en-US" altLang="es-ES" sz="1100" dirty="0" err="1" smtClean="0"/>
              <a:t>mejor</a:t>
            </a:r>
            <a:r>
              <a:rPr lang="en-US" altLang="es-ES" sz="1100" dirty="0" smtClean="0"/>
              <a:t> </a:t>
            </a:r>
            <a:r>
              <a:rPr lang="en-US" altLang="es-ES" sz="1100" dirty="0" err="1" smtClean="0"/>
              <a:t>argumento</a:t>
            </a:r>
            <a:r>
              <a:rPr lang="en-US" altLang="es-ES" sz="1100" dirty="0" smtClean="0"/>
              <a:t> para la </a:t>
            </a:r>
            <a:r>
              <a:rPr lang="en-US" altLang="es-ES" sz="1100" dirty="0" err="1" smtClean="0"/>
              <a:t>indicación</a:t>
            </a:r>
            <a:r>
              <a:rPr lang="en-US" altLang="es-ES" sz="1100" dirty="0" smtClean="0"/>
              <a:t> o no de un tratamiento antibiótico</a:t>
            </a:r>
            <a:endParaRPr lang="es-ES" altLang="es-ES" sz="1100" dirty="0" smtClean="0"/>
          </a:p>
          <a:p>
            <a:pPr algn="just" eaLnBrk="1" hangingPunct="1"/>
            <a:r>
              <a:rPr lang="en-US" altLang="es-ES" sz="1100" dirty="0" smtClean="0"/>
              <a:t>Para la </a:t>
            </a:r>
            <a:r>
              <a:rPr lang="en-US" altLang="es-ES" sz="1100" dirty="0" err="1" smtClean="0"/>
              <a:t>obtención</a:t>
            </a:r>
            <a:r>
              <a:rPr lang="en-US" altLang="es-ES" sz="1100" dirty="0" smtClean="0"/>
              <a:t> de la </a:t>
            </a:r>
            <a:r>
              <a:rPr lang="en-US" altLang="es-ES" sz="1100" dirty="0" err="1" smtClean="0"/>
              <a:t>muestra</a:t>
            </a:r>
            <a:r>
              <a:rPr lang="en-US" altLang="es-ES" sz="1100" dirty="0" smtClean="0"/>
              <a:t> faringoamigdalar, se </a:t>
            </a:r>
            <a:r>
              <a:rPr lang="en-US" altLang="es-ES" sz="1100" dirty="0" err="1" smtClean="0"/>
              <a:t>deben</a:t>
            </a:r>
            <a:r>
              <a:rPr lang="en-US" altLang="es-ES" sz="1100" dirty="0" smtClean="0"/>
              <a:t> </a:t>
            </a:r>
            <a:r>
              <a:rPr lang="en-US" altLang="es-ES" sz="1100" dirty="0" err="1" smtClean="0"/>
              <a:t>frotar</a:t>
            </a:r>
            <a:r>
              <a:rPr lang="en-US" altLang="es-ES" sz="1100" dirty="0" smtClean="0"/>
              <a:t> con el </a:t>
            </a:r>
            <a:r>
              <a:rPr lang="en-US" altLang="es-ES" sz="1100" dirty="0" err="1" smtClean="0"/>
              <a:t>hisopo</a:t>
            </a:r>
            <a:r>
              <a:rPr lang="en-US" altLang="es-ES" sz="1100" dirty="0" smtClean="0"/>
              <a:t> la pared posterior de la </a:t>
            </a:r>
            <a:r>
              <a:rPr lang="en-US" altLang="es-ES" sz="1100" dirty="0" err="1" smtClean="0"/>
              <a:t>faringe</a:t>
            </a:r>
            <a:r>
              <a:rPr lang="en-US" altLang="es-ES" sz="1100" dirty="0" smtClean="0"/>
              <a:t> y </a:t>
            </a:r>
            <a:r>
              <a:rPr lang="en-US" altLang="es-ES" sz="1100" dirty="0" err="1" smtClean="0"/>
              <a:t>ambas</a:t>
            </a:r>
            <a:r>
              <a:rPr lang="en-US" altLang="es-ES" sz="1100" dirty="0" smtClean="0"/>
              <a:t> amígdalas, </a:t>
            </a:r>
            <a:r>
              <a:rPr lang="en-US" altLang="es-ES" sz="1100" dirty="0" err="1" smtClean="0"/>
              <a:t>incidiendo</a:t>
            </a:r>
            <a:r>
              <a:rPr lang="en-US" altLang="es-ES" sz="1100" dirty="0" smtClean="0"/>
              <a:t> en las zonas </a:t>
            </a:r>
            <a:r>
              <a:rPr lang="en-US" altLang="es-ES" sz="1100" dirty="0" err="1" smtClean="0"/>
              <a:t>más</a:t>
            </a:r>
            <a:r>
              <a:rPr lang="en-US" altLang="es-ES" sz="1100" dirty="0" smtClean="0"/>
              <a:t> </a:t>
            </a:r>
            <a:r>
              <a:rPr lang="en-US" altLang="es-ES" sz="1100" dirty="0" err="1" smtClean="0"/>
              <a:t>hiperémicas</a:t>
            </a:r>
            <a:r>
              <a:rPr lang="en-US" altLang="es-ES" sz="1100" dirty="0" smtClean="0"/>
              <a:t> o con </a:t>
            </a:r>
            <a:r>
              <a:rPr lang="en-US" altLang="es-ES" sz="1100" dirty="0" err="1" smtClean="0"/>
              <a:t>exudado</a:t>
            </a:r>
            <a:r>
              <a:rPr lang="en-US" altLang="es-ES" sz="1100" dirty="0" smtClean="0"/>
              <a:t>. Debe </a:t>
            </a:r>
            <a:r>
              <a:rPr lang="en-US" altLang="es-ES" sz="1100" dirty="0" err="1" smtClean="0"/>
              <a:t>realizarse</a:t>
            </a:r>
            <a:r>
              <a:rPr lang="en-US" altLang="es-ES" sz="1100" dirty="0" smtClean="0"/>
              <a:t> </a:t>
            </a:r>
            <a:r>
              <a:rPr lang="en-US" altLang="es-ES" sz="1100" dirty="0" err="1" smtClean="0"/>
              <a:t>utilizando</a:t>
            </a:r>
            <a:r>
              <a:rPr lang="en-US" altLang="es-ES" sz="1100" dirty="0" smtClean="0"/>
              <a:t> un </a:t>
            </a:r>
            <a:r>
              <a:rPr lang="en-US" altLang="es-ES" sz="1100" dirty="0" err="1" smtClean="0"/>
              <a:t>depresor</a:t>
            </a:r>
            <a:r>
              <a:rPr lang="en-US" altLang="es-ES" sz="1100" dirty="0" smtClean="0"/>
              <a:t>, sin </a:t>
            </a:r>
            <a:r>
              <a:rPr lang="en-US" altLang="es-ES" sz="1100" dirty="0" err="1" smtClean="0"/>
              <a:t>tocar</a:t>
            </a:r>
            <a:r>
              <a:rPr lang="en-US" altLang="es-ES" sz="1100" dirty="0" smtClean="0"/>
              <a:t> la </a:t>
            </a:r>
            <a:r>
              <a:rPr lang="en-US" altLang="es-ES" sz="1100" dirty="0" err="1" smtClean="0"/>
              <a:t>lengua</a:t>
            </a:r>
            <a:r>
              <a:rPr lang="en-US" altLang="es-ES" sz="1100" dirty="0" smtClean="0"/>
              <a:t>, la </a:t>
            </a:r>
            <a:r>
              <a:rPr lang="en-US" altLang="es-ES" sz="1100" dirty="0" err="1" smtClean="0"/>
              <a:t>úvula</a:t>
            </a:r>
            <a:r>
              <a:rPr lang="en-US" altLang="es-ES" sz="1100" dirty="0" smtClean="0"/>
              <a:t> o </a:t>
            </a:r>
            <a:r>
              <a:rPr lang="en-US" altLang="es-ES" sz="1100" dirty="0" err="1" smtClean="0"/>
              <a:t>cualquier</a:t>
            </a:r>
            <a:r>
              <a:rPr lang="en-US" altLang="es-ES" sz="1100" dirty="0" smtClean="0"/>
              <a:t> </a:t>
            </a:r>
            <a:r>
              <a:rPr lang="en-US" altLang="es-ES" sz="1100" dirty="0" err="1" smtClean="0"/>
              <a:t>otra</a:t>
            </a:r>
            <a:r>
              <a:rPr lang="en-US" altLang="es-ES" sz="1100" dirty="0" smtClean="0"/>
              <a:t> parte de la </a:t>
            </a:r>
            <a:r>
              <a:rPr lang="en-US" altLang="es-ES" sz="1100" dirty="0" err="1" smtClean="0"/>
              <a:t>boca</a:t>
            </a:r>
            <a:r>
              <a:rPr lang="en-US" altLang="es-ES" sz="1100" dirty="0" smtClean="0"/>
              <a:t>, </a:t>
            </a:r>
            <a:r>
              <a:rPr lang="en-US" altLang="es-ES" sz="1100" dirty="0" err="1" smtClean="0"/>
              <a:t>ni</a:t>
            </a:r>
            <a:r>
              <a:rPr lang="en-US" altLang="es-ES" sz="1100" dirty="0" smtClean="0"/>
              <a:t> </a:t>
            </a:r>
            <a:r>
              <a:rPr lang="en-US" altLang="es-ES" sz="1100" dirty="0" err="1" smtClean="0"/>
              <a:t>diluir</a:t>
            </a:r>
            <a:r>
              <a:rPr lang="en-US" altLang="es-ES" sz="1100" dirty="0" smtClean="0"/>
              <a:t> con saliva, para </a:t>
            </a:r>
            <a:r>
              <a:rPr lang="en-US" altLang="es-ES" sz="1100" dirty="0" err="1" smtClean="0"/>
              <a:t>evitar</a:t>
            </a:r>
            <a:r>
              <a:rPr lang="en-US" altLang="es-ES" sz="1100" dirty="0" smtClean="0"/>
              <a:t> la </a:t>
            </a:r>
            <a:r>
              <a:rPr lang="en-US" altLang="es-ES" sz="1100" dirty="0" err="1" smtClean="0"/>
              <a:t>contaminación</a:t>
            </a:r>
            <a:r>
              <a:rPr lang="en-US" altLang="es-ES" sz="1100" dirty="0" smtClean="0"/>
              <a:t> de la </a:t>
            </a:r>
            <a:r>
              <a:rPr lang="en-US" altLang="es-ES" sz="1100" dirty="0" err="1" smtClean="0"/>
              <a:t>muestra</a:t>
            </a:r>
            <a:r>
              <a:rPr lang="en-US" altLang="es-ES" sz="1100" dirty="0" smtClean="0"/>
              <a:t> con ﬂora </a:t>
            </a:r>
            <a:r>
              <a:rPr lang="en-US" altLang="es-ES" sz="1100" dirty="0" err="1" smtClean="0"/>
              <a:t>saproﬁta</a:t>
            </a:r>
            <a:r>
              <a:rPr lang="en-US" altLang="es-ES" sz="1100" dirty="0" smtClean="0"/>
              <a:t> del </a:t>
            </a:r>
            <a:r>
              <a:rPr lang="en-US" altLang="es-ES" sz="1100" dirty="0" err="1" smtClean="0"/>
              <a:t>tracto</a:t>
            </a:r>
            <a:r>
              <a:rPr lang="en-US" altLang="es-ES" sz="1100" dirty="0" smtClean="0"/>
              <a:t> respiratorio1---3 . </a:t>
            </a:r>
            <a:r>
              <a:rPr lang="en-US" altLang="es-ES" sz="1100" dirty="0" err="1" smtClean="0"/>
              <a:t>Algunos</a:t>
            </a:r>
            <a:r>
              <a:rPr lang="en-US" altLang="es-ES" sz="1100" dirty="0" smtClean="0"/>
              <a:t> </a:t>
            </a:r>
            <a:r>
              <a:rPr lang="en-US" altLang="es-ES" sz="1100" dirty="0" err="1" smtClean="0"/>
              <a:t>exper</a:t>
            </a:r>
            <a:r>
              <a:rPr lang="en-US" altLang="es-ES" sz="1100" dirty="0" smtClean="0"/>
              <a:t>- </a:t>
            </a:r>
            <a:r>
              <a:rPr lang="en-US" altLang="es-ES" sz="1100" dirty="0" err="1" smtClean="0"/>
              <a:t>tos</a:t>
            </a:r>
            <a:r>
              <a:rPr lang="en-US" altLang="es-ES" sz="1100" dirty="0" smtClean="0"/>
              <a:t> han </a:t>
            </a:r>
            <a:r>
              <a:rPr lang="en-US" altLang="es-ES" sz="1100" dirty="0" err="1" smtClean="0"/>
              <a:t>propuesto</a:t>
            </a:r>
            <a:r>
              <a:rPr lang="en-US" altLang="es-ES" sz="1100" dirty="0" smtClean="0"/>
              <a:t> </a:t>
            </a:r>
            <a:r>
              <a:rPr lang="en-US" altLang="es-ES" sz="1100" dirty="0" err="1" smtClean="0"/>
              <a:t>utilizar</a:t>
            </a:r>
            <a:r>
              <a:rPr lang="en-US" altLang="es-ES" sz="1100" dirty="0" smtClean="0"/>
              <a:t> dos </a:t>
            </a:r>
            <a:r>
              <a:rPr lang="en-US" altLang="es-ES" sz="1100" dirty="0" err="1" smtClean="0"/>
              <a:t>hisopos</a:t>
            </a:r>
            <a:r>
              <a:rPr lang="en-US" altLang="es-ES" sz="1100" dirty="0" smtClean="0"/>
              <a:t> </a:t>
            </a:r>
            <a:r>
              <a:rPr lang="en-US" altLang="es-ES" sz="1100" dirty="0" err="1" smtClean="0"/>
              <a:t>simultáneamente</a:t>
            </a:r>
            <a:r>
              <a:rPr lang="en-US" altLang="es-ES" sz="1100" dirty="0" smtClean="0"/>
              <a:t> para </a:t>
            </a:r>
            <a:r>
              <a:rPr lang="en-US" altLang="es-ES" sz="1100" dirty="0" err="1" smtClean="0"/>
              <a:t>mejorar</a:t>
            </a:r>
            <a:r>
              <a:rPr lang="en-US" altLang="es-ES" sz="1100" dirty="0" smtClean="0"/>
              <a:t> la calidad y </a:t>
            </a:r>
            <a:r>
              <a:rPr lang="en-US" altLang="es-ES" sz="1100" dirty="0" err="1" smtClean="0"/>
              <a:t>cantidad</a:t>
            </a:r>
            <a:r>
              <a:rPr lang="en-US" altLang="es-ES" sz="1100" dirty="0" smtClean="0"/>
              <a:t> del inóculo23 , </a:t>
            </a:r>
            <a:r>
              <a:rPr lang="en-US" altLang="es-ES" sz="1100" dirty="0" err="1" smtClean="0"/>
              <a:t>si</a:t>
            </a:r>
            <a:r>
              <a:rPr lang="en-US" altLang="es-ES" sz="1100" dirty="0" smtClean="0"/>
              <a:t> </a:t>
            </a:r>
            <a:r>
              <a:rPr lang="en-US" altLang="es-ES" sz="1100" dirty="0" err="1" smtClean="0"/>
              <a:t>bien</a:t>
            </a:r>
            <a:r>
              <a:rPr lang="en-US" altLang="es-ES" sz="1100" dirty="0" smtClean="0"/>
              <a:t> no </a:t>
            </a:r>
            <a:r>
              <a:rPr lang="en-US" altLang="es-ES" sz="1100" dirty="0" err="1" smtClean="0"/>
              <a:t>existe</a:t>
            </a:r>
            <a:r>
              <a:rPr lang="en-US" altLang="es-ES" sz="1100" dirty="0" smtClean="0"/>
              <a:t> </a:t>
            </a:r>
            <a:r>
              <a:rPr lang="en-US" altLang="es-ES" sz="1100" dirty="0" err="1" smtClean="0"/>
              <a:t>suﬁciente</a:t>
            </a:r>
            <a:r>
              <a:rPr lang="en-US" altLang="es-ES" sz="1100" dirty="0" smtClean="0"/>
              <a:t> </a:t>
            </a:r>
            <a:r>
              <a:rPr lang="en-US" altLang="es-ES" sz="1100" dirty="0" err="1" smtClean="0"/>
              <a:t>evidencia</a:t>
            </a:r>
            <a:r>
              <a:rPr lang="en-US" altLang="es-ES" sz="1100" dirty="0" smtClean="0"/>
              <a:t> </a:t>
            </a:r>
            <a:r>
              <a:rPr lang="en-US" altLang="es-ES" sz="1100" dirty="0" err="1" smtClean="0"/>
              <a:t>cientíﬁca</a:t>
            </a:r>
            <a:r>
              <a:rPr lang="en-US" altLang="es-ES" sz="1100" dirty="0" smtClean="0"/>
              <a:t> como para </a:t>
            </a:r>
            <a:r>
              <a:rPr lang="en-US" altLang="es-ES" sz="1100" dirty="0" err="1" smtClean="0"/>
              <a:t>recomendar</a:t>
            </a:r>
            <a:r>
              <a:rPr lang="en-US" altLang="es-ES" sz="1100" dirty="0" smtClean="0"/>
              <a:t> </a:t>
            </a:r>
            <a:r>
              <a:rPr lang="en-US" altLang="es-ES" sz="1100" dirty="0" err="1" smtClean="0"/>
              <a:t>esta</a:t>
            </a:r>
            <a:r>
              <a:rPr lang="en-US" altLang="es-ES" sz="1100" dirty="0" smtClean="0"/>
              <a:t> </a:t>
            </a:r>
            <a:r>
              <a:rPr lang="en-US" altLang="es-ES" sz="1100" dirty="0" err="1" smtClean="0"/>
              <a:t>actuación</a:t>
            </a:r>
            <a:r>
              <a:rPr lang="en-US" altLang="es-ES" sz="1100" dirty="0" smtClean="0"/>
              <a:t> de </a:t>
            </a:r>
            <a:r>
              <a:rPr lang="en-US" altLang="es-ES" sz="1100" dirty="0" err="1" smtClean="0"/>
              <a:t>rutina</a:t>
            </a:r>
            <a:r>
              <a:rPr lang="en-US" altLang="es-ES" sz="1100" dirty="0" smtClean="0"/>
              <a:t>. Las TDR se </a:t>
            </a:r>
            <a:r>
              <a:rPr lang="en-US" altLang="es-ES" sz="1100" dirty="0" err="1" smtClean="0"/>
              <a:t>basan</a:t>
            </a:r>
            <a:r>
              <a:rPr lang="en-US" altLang="es-ES" sz="1100" dirty="0" smtClean="0"/>
              <a:t> en la </a:t>
            </a:r>
            <a:r>
              <a:rPr lang="en-US" altLang="es-ES" sz="1100" dirty="0" err="1" smtClean="0"/>
              <a:t>extracción</a:t>
            </a:r>
            <a:r>
              <a:rPr lang="en-US" altLang="es-ES" sz="1100" dirty="0" smtClean="0"/>
              <a:t> </a:t>
            </a:r>
            <a:r>
              <a:rPr lang="en-US" altLang="es-ES" sz="1100" dirty="0" err="1" smtClean="0"/>
              <a:t>ácida</a:t>
            </a:r>
            <a:r>
              <a:rPr lang="en-US" altLang="es-ES" sz="1100" dirty="0" smtClean="0"/>
              <a:t> o </a:t>
            </a:r>
            <a:r>
              <a:rPr lang="en-US" altLang="es-ES" sz="1100" dirty="0" err="1" smtClean="0"/>
              <a:t>enzimática</a:t>
            </a:r>
            <a:r>
              <a:rPr lang="en-US" altLang="es-ES" sz="1100" dirty="0" smtClean="0"/>
              <a:t> del </a:t>
            </a:r>
            <a:r>
              <a:rPr lang="en-US" altLang="es-ES" sz="1100" dirty="0" err="1" smtClean="0"/>
              <a:t>antígeno</a:t>
            </a:r>
            <a:r>
              <a:rPr lang="en-US" altLang="es-ES" sz="1100" dirty="0" smtClean="0"/>
              <a:t> </a:t>
            </a:r>
            <a:r>
              <a:rPr lang="en-US" altLang="es-ES" sz="1100" dirty="0" err="1" smtClean="0"/>
              <a:t>carbohidrato</a:t>
            </a:r>
            <a:r>
              <a:rPr lang="en-US" altLang="es-ES" sz="1100" dirty="0" smtClean="0"/>
              <a:t> </a:t>
            </a:r>
            <a:r>
              <a:rPr lang="en-US" altLang="es-ES" sz="1100" dirty="0" err="1" smtClean="0"/>
              <a:t>especíﬁco</a:t>
            </a:r>
            <a:r>
              <a:rPr lang="en-US" altLang="es-ES" sz="1100" dirty="0" smtClean="0"/>
              <a:t> de la pared </a:t>
            </a:r>
            <a:r>
              <a:rPr lang="en-US" altLang="es-ES" sz="1100" dirty="0" err="1" smtClean="0"/>
              <a:t>celular</a:t>
            </a:r>
            <a:r>
              <a:rPr lang="en-US" altLang="es-ES" sz="1100" dirty="0" smtClean="0"/>
              <a:t> del </a:t>
            </a:r>
            <a:r>
              <a:rPr lang="en-US" altLang="es-ES" sz="1100" dirty="0" err="1" smtClean="0"/>
              <a:t>EbhGA</a:t>
            </a:r>
            <a:r>
              <a:rPr lang="en-US" altLang="es-ES" sz="1100" dirty="0" smtClean="0"/>
              <a:t> y en la posterior detección de este mediante anti- </a:t>
            </a:r>
            <a:r>
              <a:rPr lang="en-US" altLang="es-ES" sz="1100" dirty="0" err="1" smtClean="0"/>
              <a:t>cuerpos</a:t>
            </a:r>
            <a:r>
              <a:rPr lang="en-US" altLang="es-ES" sz="1100" dirty="0" smtClean="0"/>
              <a:t> </a:t>
            </a:r>
            <a:r>
              <a:rPr lang="en-US" altLang="es-ES" sz="1100" dirty="0" err="1" smtClean="0"/>
              <a:t>especíﬁcos</a:t>
            </a:r>
            <a:r>
              <a:rPr lang="en-US" altLang="es-ES" sz="1100" dirty="0" smtClean="0"/>
              <a:t>. La principal </a:t>
            </a:r>
            <a:r>
              <a:rPr lang="en-US" altLang="es-ES" sz="1100" dirty="0" err="1" smtClean="0"/>
              <a:t>ventaja</a:t>
            </a:r>
            <a:r>
              <a:rPr lang="en-US" altLang="es-ES" sz="1100" dirty="0" smtClean="0"/>
              <a:t> de las TDR es su </a:t>
            </a:r>
            <a:r>
              <a:rPr lang="en-US" altLang="es-ES" sz="1100" dirty="0" err="1" smtClean="0"/>
              <a:t>rapidez</a:t>
            </a:r>
            <a:r>
              <a:rPr lang="en-US" altLang="es-ES" sz="1100" dirty="0" smtClean="0"/>
              <a:t>, </a:t>
            </a:r>
            <a:r>
              <a:rPr lang="en-US" altLang="es-ES" sz="1100" dirty="0" err="1" smtClean="0"/>
              <a:t>disponiendo</a:t>
            </a:r>
            <a:r>
              <a:rPr lang="en-US" altLang="es-ES" sz="1100" dirty="0" smtClean="0"/>
              <a:t> del </a:t>
            </a:r>
            <a:r>
              <a:rPr lang="en-US" altLang="es-ES" sz="1100" dirty="0" err="1" smtClean="0"/>
              <a:t>resultado</a:t>
            </a:r>
            <a:r>
              <a:rPr lang="en-US" altLang="es-ES" sz="1100" dirty="0" smtClean="0"/>
              <a:t> en 10-20 min, lo que </a:t>
            </a:r>
            <a:r>
              <a:rPr lang="en-US" altLang="es-ES" sz="1100" dirty="0" err="1" smtClean="0"/>
              <a:t>faci</a:t>
            </a:r>
            <a:r>
              <a:rPr lang="en-US" altLang="es-ES" sz="1100" dirty="0" smtClean="0"/>
              <a:t>- </a:t>
            </a:r>
            <a:r>
              <a:rPr lang="en-US" altLang="es-ES" sz="1100" dirty="0" err="1" smtClean="0"/>
              <a:t>lita</a:t>
            </a:r>
            <a:r>
              <a:rPr lang="en-US" altLang="es-ES" sz="1100" dirty="0" smtClean="0"/>
              <a:t> la </a:t>
            </a:r>
            <a:r>
              <a:rPr lang="en-US" altLang="es-ES" sz="1100" dirty="0" err="1" smtClean="0"/>
              <a:t>toma</a:t>
            </a:r>
            <a:r>
              <a:rPr lang="en-US" altLang="es-ES" sz="1100" dirty="0" smtClean="0"/>
              <a:t> de </a:t>
            </a:r>
            <a:r>
              <a:rPr lang="en-US" altLang="es-ES" sz="1100" dirty="0" err="1" smtClean="0"/>
              <a:t>decisiones</a:t>
            </a:r>
            <a:r>
              <a:rPr lang="en-US" altLang="es-ES" sz="1100" dirty="0" smtClean="0"/>
              <a:t>. No son </a:t>
            </a:r>
            <a:r>
              <a:rPr lang="en-US" altLang="es-ES" sz="1100" dirty="0" err="1" smtClean="0"/>
              <a:t>útiles</a:t>
            </a:r>
            <a:r>
              <a:rPr lang="en-US" altLang="es-ES" sz="1100" dirty="0" smtClean="0"/>
              <a:t> para la </a:t>
            </a:r>
            <a:r>
              <a:rPr lang="en-US" altLang="es-ES" sz="1100" dirty="0" err="1" smtClean="0"/>
              <a:t>identiﬁcación</a:t>
            </a:r>
            <a:r>
              <a:rPr lang="en-US" altLang="es-ES" sz="1100" dirty="0" smtClean="0"/>
              <a:t> de </a:t>
            </a:r>
            <a:r>
              <a:rPr lang="en-US" altLang="es-ES" sz="1100" dirty="0" err="1" smtClean="0"/>
              <a:t>estreptococos</a:t>
            </a:r>
            <a:r>
              <a:rPr lang="en-US" altLang="es-ES" sz="1100" dirty="0" smtClean="0"/>
              <a:t> </a:t>
            </a:r>
            <a:r>
              <a:rPr lang="en-US" altLang="es-ES" sz="1100" dirty="0" err="1" smtClean="0"/>
              <a:t>betahemolíticos</a:t>
            </a:r>
            <a:r>
              <a:rPr lang="en-US" altLang="es-ES" sz="1100" dirty="0" smtClean="0"/>
              <a:t> </a:t>
            </a:r>
            <a:r>
              <a:rPr lang="en-US" altLang="es-ES" sz="1100" dirty="0" err="1" smtClean="0"/>
              <a:t>grupos</a:t>
            </a:r>
            <a:r>
              <a:rPr lang="en-US" altLang="es-ES" sz="1100" dirty="0" smtClean="0"/>
              <a:t> C y G. En </a:t>
            </a:r>
            <a:r>
              <a:rPr lang="en-US" altLang="es-ES" sz="1100" dirty="0" err="1" smtClean="0"/>
              <a:t>pacientes</a:t>
            </a:r>
            <a:r>
              <a:rPr lang="en-US" altLang="es-ES" sz="1100" dirty="0" smtClean="0"/>
              <a:t> </a:t>
            </a:r>
            <a:r>
              <a:rPr lang="en-US" altLang="es-ES" sz="1100" dirty="0" err="1" smtClean="0"/>
              <a:t>bien</a:t>
            </a:r>
            <a:r>
              <a:rPr lang="en-US" altLang="es-ES" sz="1100" dirty="0" smtClean="0"/>
              <a:t> </a:t>
            </a:r>
            <a:r>
              <a:rPr lang="en-US" altLang="es-ES" sz="1100" dirty="0" err="1" smtClean="0"/>
              <a:t>seleccionados</a:t>
            </a:r>
            <a:r>
              <a:rPr lang="en-US" altLang="es-ES" sz="1100" dirty="0" smtClean="0"/>
              <a:t>, con </a:t>
            </a:r>
            <a:r>
              <a:rPr lang="en-US" altLang="es-ES" sz="1100" dirty="0" err="1" smtClean="0"/>
              <a:t>cierta</a:t>
            </a:r>
            <a:r>
              <a:rPr lang="en-US" altLang="es-ES" sz="1100" dirty="0" smtClean="0"/>
              <a:t> </a:t>
            </a:r>
            <a:r>
              <a:rPr lang="en-US" altLang="es-ES" sz="1100" dirty="0" err="1" smtClean="0"/>
              <a:t>experiencia</a:t>
            </a:r>
            <a:r>
              <a:rPr lang="en-US" altLang="es-ES" sz="1100" dirty="0" smtClean="0"/>
              <a:t> en su </a:t>
            </a:r>
            <a:r>
              <a:rPr lang="en-US" altLang="es-ES" sz="1100" dirty="0" err="1" smtClean="0"/>
              <a:t>realización</a:t>
            </a:r>
            <a:r>
              <a:rPr lang="en-US" altLang="es-ES" sz="1100" dirty="0" smtClean="0"/>
              <a:t>, y </a:t>
            </a:r>
            <a:r>
              <a:rPr lang="en-US" altLang="es-ES" sz="1100" dirty="0" err="1" smtClean="0"/>
              <a:t>tras</a:t>
            </a:r>
            <a:r>
              <a:rPr lang="en-US" altLang="es-ES" sz="1100" dirty="0" smtClean="0"/>
              <a:t> </a:t>
            </a:r>
            <a:r>
              <a:rPr lang="en-US" altLang="es-ES" sz="1100" dirty="0" err="1" smtClean="0"/>
              <a:t>una</a:t>
            </a:r>
            <a:r>
              <a:rPr lang="en-US" altLang="es-ES" sz="1100" dirty="0" smtClean="0"/>
              <a:t> </a:t>
            </a:r>
            <a:r>
              <a:rPr lang="en-US" altLang="es-ES" sz="1100" dirty="0" err="1" smtClean="0"/>
              <a:t>buena</a:t>
            </a:r>
            <a:r>
              <a:rPr lang="en-US" altLang="es-ES" sz="1100" dirty="0" smtClean="0"/>
              <a:t> </a:t>
            </a:r>
            <a:r>
              <a:rPr lang="en-US" altLang="es-ES" sz="1100" dirty="0" err="1" smtClean="0"/>
              <a:t>obtención</a:t>
            </a:r>
            <a:r>
              <a:rPr lang="en-US" altLang="es-ES" sz="1100" dirty="0" smtClean="0"/>
              <a:t> de las </a:t>
            </a:r>
            <a:r>
              <a:rPr lang="en-US" altLang="es-ES" sz="1100" dirty="0" err="1" smtClean="0"/>
              <a:t>muestras</a:t>
            </a:r>
            <a:r>
              <a:rPr lang="en-US" altLang="es-ES" sz="1100" dirty="0" smtClean="0"/>
              <a:t>, las TDR </a:t>
            </a:r>
            <a:r>
              <a:rPr lang="en-US" altLang="es-ES" sz="1100" dirty="0" err="1" smtClean="0"/>
              <a:t>tienen</a:t>
            </a:r>
            <a:r>
              <a:rPr lang="en-US" altLang="es-ES" sz="1100" dirty="0" smtClean="0"/>
              <a:t> </a:t>
            </a:r>
            <a:r>
              <a:rPr lang="en-US" altLang="es-ES" sz="1100" dirty="0" err="1" smtClean="0"/>
              <a:t>una</a:t>
            </a:r>
            <a:r>
              <a:rPr lang="en-US" altLang="es-ES" sz="1100" dirty="0" smtClean="0"/>
              <a:t> </a:t>
            </a:r>
            <a:r>
              <a:rPr lang="en-US" altLang="es-ES" sz="1100" dirty="0" err="1" smtClean="0"/>
              <a:t>elevada</a:t>
            </a:r>
            <a:r>
              <a:rPr lang="en-US" altLang="es-ES" sz="1100" dirty="0" smtClean="0"/>
              <a:t> </a:t>
            </a:r>
            <a:r>
              <a:rPr lang="en-US" altLang="es-ES" sz="1100" dirty="0" err="1" smtClean="0"/>
              <a:t>especiﬁcidad</a:t>
            </a:r>
            <a:r>
              <a:rPr lang="en-US" altLang="es-ES" sz="1100" dirty="0" smtClean="0"/>
              <a:t>, </a:t>
            </a:r>
            <a:r>
              <a:rPr lang="en-US" altLang="es-ES" sz="1100" dirty="0" err="1" smtClean="0"/>
              <a:t>próxima</a:t>
            </a:r>
            <a:r>
              <a:rPr lang="en-US" altLang="es-ES" sz="1100" dirty="0" smtClean="0"/>
              <a:t> al 95%, y </a:t>
            </a:r>
            <a:r>
              <a:rPr lang="en-US" altLang="es-ES" sz="1100" dirty="0" err="1" smtClean="0"/>
              <a:t>una</a:t>
            </a:r>
            <a:r>
              <a:rPr lang="en-US" altLang="es-ES" sz="1100" dirty="0" smtClean="0"/>
              <a:t> </a:t>
            </a:r>
            <a:r>
              <a:rPr lang="en-US" altLang="es-ES" sz="1100" dirty="0" err="1" smtClean="0"/>
              <a:t>sensibilidad</a:t>
            </a:r>
            <a:r>
              <a:rPr lang="en-US" altLang="es-ES" sz="1100" dirty="0" smtClean="0"/>
              <a:t> que </a:t>
            </a:r>
            <a:r>
              <a:rPr lang="en-US" altLang="es-ES" sz="1100" dirty="0" err="1" smtClean="0"/>
              <a:t>puede</a:t>
            </a:r>
            <a:r>
              <a:rPr lang="en-US" altLang="es-ES" sz="1100" dirty="0" smtClean="0"/>
              <a:t> </a:t>
            </a:r>
            <a:r>
              <a:rPr lang="en-US" altLang="es-ES" sz="1100" dirty="0" err="1" smtClean="0"/>
              <a:t>variar</a:t>
            </a:r>
            <a:r>
              <a:rPr lang="en-US" altLang="es-ES" sz="1100" dirty="0" smtClean="0"/>
              <a:t> entre el 70-95%. Aunque está </a:t>
            </a:r>
            <a:r>
              <a:rPr lang="en-US" altLang="es-ES" sz="1100" dirty="0" err="1" smtClean="0"/>
              <a:t>muy</a:t>
            </a:r>
            <a:r>
              <a:rPr lang="en-US" altLang="es-ES" sz="1100" dirty="0" smtClean="0"/>
              <a:t> </a:t>
            </a:r>
            <a:r>
              <a:rPr lang="en-US" altLang="es-ES" sz="1100" dirty="0" err="1" smtClean="0"/>
              <a:t>discu</a:t>
            </a:r>
            <a:r>
              <a:rPr lang="en-US" altLang="es-ES" sz="1100" dirty="0" smtClean="0"/>
              <a:t>- </a:t>
            </a:r>
            <a:r>
              <a:rPr lang="en-US" altLang="es-ES" sz="1100" dirty="0" err="1" smtClean="0"/>
              <a:t>tido</a:t>
            </a:r>
            <a:r>
              <a:rPr lang="en-US" altLang="es-ES" sz="1100" dirty="0" smtClean="0"/>
              <a:t>, </a:t>
            </a:r>
            <a:r>
              <a:rPr lang="en-US" altLang="es-ES" sz="1100" dirty="0" err="1" smtClean="0"/>
              <a:t>algunos</a:t>
            </a:r>
            <a:r>
              <a:rPr lang="en-US" altLang="es-ES" sz="1100" dirty="0" smtClean="0"/>
              <a:t> </a:t>
            </a:r>
            <a:r>
              <a:rPr lang="en-US" altLang="es-ES" sz="1100" dirty="0" err="1" smtClean="0"/>
              <a:t>estudios</a:t>
            </a:r>
            <a:r>
              <a:rPr lang="en-US" altLang="es-ES" sz="1100" dirty="0" smtClean="0"/>
              <a:t> han demostrado que la TDR </a:t>
            </a:r>
            <a:r>
              <a:rPr lang="en-US" altLang="es-ES" sz="1100" dirty="0" err="1" smtClean="0"/>
              <a:t>basada</a:t>
            </a:r>
            <a:r>
              <a:rPr lang="en-US" altLang="es-ES" sz="1100" dirty="0" smtClean="0"/>
              <a:t> en </a:t>
            </a:r>
            <a:r>
              <a:rPr lang="en-US" altLang="es-ES" sz="1100" dirty="0" err="1" smtClean="0"/>
              <a:t>inmunoanálisis</a:t>
            </a:r>
            <a:r>
              <a:rPr lang="en-US" altLang="es-ES" sz="1100" dirty="0" smtClean="0"/>
              <a:t> </a:t>
            </a:r>
            <a:r>
              <a:rPr lang="en-US" altLang="es-ES" sz="1100" dirty="0" err="1" smtClean="0"/>
              <a:t>óptico</a:t>
            </a:r>
            <a:r>
              <a:rPr lang="en-US" altLang="es-ES" sz="1100" dirty="0" smtClean="0"/>
              <a:t> </a:t>
            </a:r>
            <a:r>
              <a:rPr lang="en-US" altLang="es-ES" sz="1100" dirty="0" err="1" smtClean="0"/>
              <a:t>presenta</a:t>
            </a:r>
            <a:r>
              <a:rPr lang="en-US" altLang="es-ES" sz="1100" dirty="0" smtClean="0"/>
              <a:t> mayor </a:t>
            </a:r>
            <a:r>
              <a:rPr lang="en-US" altLang="es-ES" sz="1100" dirty="0" err="1" smtClean="0"/>
              <a:t>sensibilidad</a:t>
            </a:r>
            <a:r>
              <a:rPr lang="en-US" altLang="es-ES" sz="1100" dirty="0" smtClean="0"/>
              <a:t> que</a:t>
            </a:r>
            <a:r>
              <a:rPr lang="es-ES" altLang="es-ES" sz="1100" dirty="0" smtClean="0"/>
              <a:t> </a:t>
            </a:r>
            <a:r>
              <a:rPr lang="en-US" altLang="es-ES" sz="1100" dirty="0" smtClean="0"/>
              <a:t>las </a:t>
            </a:r>
            <a:r>
              <a:rPr lang="en-US" altLang="es-ES" sz="1100" dirty="0" err="1" smtClean="0"/>
              <a:t>basadas</a:t>
            </a:r>
            <a:r>
              <a:rPr lang="en-US" altLang="es-ES" sz="1100" dirty="0" smtClean="0"/>
              <a:t> en </a:t>
            </a:r>
            <a:r>
              <a:rPr lang="en-US" altLang="es-ES" sz="1100" dirty="0" err="1" smtClean="0"/>
              <a:t>inmunocromatografía</a:t>
            </a:r>
            <a:endParaRPr lang="es-ES" altLang="es-ES" sz="1100" dirty="0" smtClean="0"/>
          </a:p>
          <a:p>
            <a:pPr algn="just" eaLnBrk="1" hangingPunct="1"/>
            <a:r>
              <a:rPr lang="en-US" altLang="es-ES" sz="1100" dirty="0" err="1" smtClean="0"/>
              <a:t>Basándose</a:t>
            </a:r>
            <a:r>
              <a:rPr lang="en-US" altLang="es-ES" sz="1100" dirty="0" smtClean="0"/>
              <a:t> en la </a:t>
            </a:r>
            <a:r>
              <a:rPr lang="en-US" altLang="es-ES" sz="1100" dirty="0" err="1" smtClean="0"/>
              <a:t>alta</a:t>
            </a:r>
            <a:r>
              <a:rPr lang="en-US" altLang="es-ES" sz="1100" dirty="0" smtClean="0"/>
              <a:t> </a:t>
            </a:r>
            <a:r>
              <a:rPr lang="en-US" altLang="es-ES" sz="1100" dirty="0" err="1" smtClean="0"/>
              <a:t>especiﬁcidad</a:t>
            </a:r>
            <a:r>
              <a:rPr lang="en-US" altLang="es-ES" sz="1100" dirty="0" smtClean="0"/>
              <a:t>, </a:t>
            </a:r>
            <a:r>
              <a:rPr lang="en-US" altLang="es-ES" sz="1100" dirty="0" err="1" smtClean="0"/>
              <a:t>si</a:t>
            </a:r>
            <a:r>
              <a:rPr lang="en-US" altLang="es-ES" sz="1100" dirty="0" smtClean="0"/>
              <a:t> el test es </a:t>
            </a:r>
            <a:r>
              <a:rPr lang="en-US" altLang="es-ES" sz="1100" dirty="0" err="1" smtClean="0"/>
              <a:t>positivo</a:t>
            </a:r>
            <a:r>
              <a:rPr lang="en-US" altLang="es-ES" sz="1100" dirty="0" smtClean="0"/>
              <a:t>,  se </a:t>
            </a:r>
            <a:r>
              <a:rPr lang="en-US" altLang="es-ES" sz="1100" dirty="0" err="1" smtClean="0"/>
              <a:t>acepta</a:t>
            </a:r>
            <a:r>
              <a:rPr lang="en-US" altLang="es-ES" sz="1100" dirty="0" smtClean="0"/>
              <a:t> que el </a:t>
            </a:r>
            <a:r>
              <a:rPr lang="en-US" altLang="es-ES" sz="1100" dirty="0" err="1" smtClean="0"/>
              <a:t>paciente</a:t>
            </a:r>
            <a:r>
              <a:rPr lang="en-US" altLang="es-ES" sz="1100" dirty="0" smtClean="0"/>
              <a:t> </a:t>
            </a:r>
            <a:r>
              <a:rPr lang="en-US" altLang="es-ES" sz="1100" dirty="0" err="1" smtClean="0"/>
              <a:t>presenta</a:t>
            </a:r>
            <a:r>
              <a:rPr lang="en-US" altLang="es-ES" sz="1100" dirty="0" smtClean="0"/>
              <a:t> </a:t>
            </a:r>
            <a:r>
              <a:rPr lang="en-US" altLang="es-ES" sz="1100" dirty="0" err="1" smtClean="0"/>
              <a:t>una</a:t>
            </a:r>
            <a:r>
              <a:rPr lang="en-US" altLang="es-ES" sz="1100" dirty="0" smtClean="0"/>
              <a:t> FAA por </a:t>
            </a:r>
            <a:r>
              <a:rPr lang="en-US" altLang="es-ES" sz="1100" dirty="0" err="1" smtClean="0"/>
              <a:t>EbhGA</a:t>
            </a:r>
            <a:r>
              <a:rPr lang="en-US" altLang="es-ES" sz="1100" dirty="0" smtClean="0"/>
              <a:t>, no </a:t>
            </a:r>
            <a:r>
              <a:rPr lang="en-US" altLang="es-ES" sz="1100" dirty="0" err="1" smtClean="0"/>
              <a:t>siendo</a:t>
            </a:r>
            <a:r>
              <a:rPr lang="en-US" altLang="es-ES" sz="1100" dirty="0" smtClean="0"/>
              <a:t> </a:t>
            </a:r>
            <a:r>
              <a:rPr lang="en-US" altLang="es-ES" sz="1100" dirty="0" err="1" smtClean="0"/>
              <a:t>precisa</a:t>
            </a:r>
            <a:r>
              <a:rPr lang="en-US" altLang="es-ES" sz="1100" dirty="0" smtClean="0"/>
              <a:t> la </a:t>
            </a:r>
            <a:r>
              <a:rPr lang="en-US" altLang="es-ES" sz="1100" dirty="0" err="1" smtClean="0"/>
              <a:t>conﬁrmación</a:t>
            </a:r>
            <a:r>
              <a:rPr lang="en-US" altLang="es-ES" sz="1100" dirty="0" smtClean="0"/>
              <a:t> mediante </a:t>
            </a:r>
            <a:r>
              <a:rPr lang="en-US" altLang="es-ES" sz="1100" dirty="0" err="1" smtClean="0"/>
              <a:t>cultivo</a:t>
            </a:r>
            <a:r>
              <a:rPr lang="en-US" altLang="es-ES" sz="1100" dirty="0" smtClean="0"/>
              <a:t> de </a:t>
            </a:r>
            <a:r>
              <a:rPr lang="en-US" altLang="es-ES" sz="1100" dirty="0" err="1" smtClean="0"/>
              <a:t>muestra</a:t>
            </a:r>
            <a:r>
              <a:rPr lang="en-US" altLang="es-ES" sz="1100" dirty="0" smtClean="0"/>
              <a:t> faringoamigdalar. En cambio, ante un </a:t>
            </a:r>
            <a:r>
              <a:rPr lang="en-US" altLang="es-ES" sz="1100" dirty="0" err="1" smtClean="0"/>
              <a:t>resultado</a:t>
            </a:r>
            <a:r>
              <a:rPr lang="en-US" altLang="es-ES" sz="1100" dirty="0" smtClean="0"/>
              <a:t> </a:t>
            </a:r>
            <a:r>
              <a:rPr lang="en-US" altLang="es-ES" sz="1100" dirty="0" err="1" smtClean="0"/>
              <a:t>negativo</a:t>
            </a:r>
            <a:r>
              <a:rPr lang="en-US" altLang="es-ES" sz="1100" dirty="0" smtClean="0"/>
              <a:t> </a:t>
            </a:r>
            <a:r>
              <a:rPr lang="en-US" altLang="es-ES" sz="1100" dirty="0" err="1" smtClean="0"/>
              <a:t>algunos</a:t>
            </a:r>
            <a:r>
              <a:rPr lang="en-US" altLang="es-ES" sz="1100" dirty="0" smtClean="0"/>
              <a:t> </a:t>
            </a:r>
            <a:r>
              <a:rPr lang="en-US" altLang="es-ES" sz="1100" dirty="0" err="1" smtClean="0"/>
              <a:t>expertos</a:t>
            </a:r>
            <a:r>
              <a:rPr lang="en-US" altLang="es-ES" sz="1100" dirty="0" smtClean="0"/>
              <a:t> </a:t>
            </a:r>
            <a:r>
              <a:rPr lang="en-US" altLang="es-ES" sz="1100" dirty="0" err="1" smtClean="0"/>
              <a:t>sugieren</a:t>
            </a:r>
            <a:r>
              <a:rPr lang="en-US" altLang="es-ES" sz="1100" dirty="0" smtClean="0"/>
              <a:t> </a:t>
            </a:r>
            <a:r>
              <a:rPr lang="en-US" altLang="es-ES" sz="1100" dirty="0" err="1" smtClean="0"/>
              <a:t>realizar</a:t>
            </a:r>
            <a:r>
              <a:rPr lang="en-US" altLang="es-ES" sz="1100" dirty="0" smtClean="0"/>
              <a:t> </a:t>
            </a:r>
            <a:r>
              <a:rPr lang="en-US" altLang="es-ES" sz="1100" dirty="0" err="1" smtClean="0"/>
              <a:t>siempre</a:t>
            </a:r>
            <a:r>
              <a:rPr lang="en-US" altLang="es-ES" sz="1100" dirty="0" smtClean="0"/>
              <a:t> </a:t>
            </a:r>
            <a:r>
              <a:rPr lang="en-US" altLang="es-ES" sz="1100" dirty="0" err="1" smtClean="0"/>
              <a:t>cultivo</a:t>
            </a:r>
            <a:r>
              <a:rPr lang="en-US" altLang="es-ES" sz="1100" dirty="0" smtClean="0"/>
              <a:t>, mien- </a:t>
            </a:r>
            <a:r>
              <a:rPr lang="en-US" altLang="es-ES" sz="1100" dirty="0" err="1" smtClean="0"/>
              <a:t>tras</a:t>
            </a:r>
            <a:r>
              <a:rPr lang="en-US" altLang="es-ES" sz="1100" dirty="0" smtClean="0"/>
              <a:t> que </a:t>
            </a:r>
            <a:r>
              <a:rPr lang="en-US" altLang="es-ES" sz="1100" dirty="0" err="1" smtClean="0"/>
              <a:t>otros</a:t>
            </a:r>
            <a:r>
              <a:rPr lang="en-US" altLang="es-ES" sz="1100" dirty="0" smtClean="0"/>
              <a:t>, dado el menor </a:t>
            </a:r>
            <a:r>
              <a:rPr lang="en-US" altLang="es-ES" sz="1100" dirty="0" err="1" smtClean="0"/>
              <a:t>protagonismo</a:t>
            </a:r>
            <a:r>
              <a:rPr lang="en-US" altLang="es-ES" sz="1100" dirty="0" smtClean="0"/>
              <a:t> y la </a:t>
            </a:r>
            <a:r>
              <a:rPr lang="en-US" altLang="es-ES" sz="1100" dirty="0" err="1" smtClean="0"/>
              <a:t>signiﬁcativa</a:t>
            </a:r>
            <a:r>
              <a:rPr lang="en-US" altLang="es-ES" sz="1100" dirty="0" smtClean="0"/>
              <a:t> </a:t>
            </a:r>
            <a:r>
              <a:rPr lang="en-US" altLang="es-ES" sz="1100" dirty="0" err="1" smtClean="0"/>
              <a:t>disminución</a:t>
            </a:r>
            <a:r>
              <a:rPr lang="en-US" altLang="es-ES" sz="1100" dirty="0" smtClean="0"/>
              <a:t> de la FRA, solo lo </a:t>
            </a:r>
            <a:r>
              <a:rPr lang="en-US" altLang="es-ES" sz="1100" dirty="0" err="1" smtClean="0"/>
              <a:t>recomiendan</a:t>
            </a:r>
            <a:r>
              <a:rPr lang="en-US" altLang="es-ES" sz="1100" dirty="0" smtClean="0"/>
              <a:t> </a:t>
            </a:r>
            <a:r>
              <a:rPr lang="en-US" altLang="es-ES" sz="1100" dirty="0" err="1" smtClean="0"/>
              <a:t>cuando</a:t>
            </a:r>
            <a:r>
              <a:rPr lang="en-US" altLang="es-ES" sz="1100" dirty="0" smtClean="0"/>
              <a:t> se </a:t>
            </a:r>
            <a:r>
              <a:rPr lang="en-US" altLang="es-ES" sz="1100" dirty="0" err="1" smtClean="0"/>
              <a:t>dan</a:t>
            </a:r>
            <a:r>
              <a:rPr lang="en-US" altLang="es-ES" sz="1100" dirty="0" smtClean="0"/>
              <a:t> </a:t>
            </a:r>
            <a:r>
              <a:rPr lang="en-US" altLang="es-ES" sz="1100" dirty="0" err="1" smtClean="0"/>
              <a:t>ciertos</a:t>
            </a:r>
            <a:r>
              <a:rPr lang="en-US" altLang="es-ES" sz="1100" dirty="0" smtClean="0"/>
              <a:t> </a:t>
            </a:r>
            <a:r>
              <a:rPr lang="en-US" altLang="es-ES" sz="1100" dirty="0" err="1" smtClean="0"/>
              <a:t>factores</a:t>
            </a:r>
            <a:r>
              <a:rPr lang="en-US" altLang="es-ES" sz="1100" dirty="0" smtClean="0"/>
              <a:t> de riesgo1,2,6,7,25,27---31 (CIII).</a:t>
            </a:r>
            <a:endParaRPr lang="es-ES" altLang="es-ES" sz="1100" dirty="0" smtClean="0"/>
          </a:p>
          <a:p>
            <a:pPr algn="just" eaLnBrk="1" hangingPunct="1"/>
            <a:r>
              <a:rPr lang="en-US" altLang="es-ES" sz="1100" dirty="0" smtClean="0"/>
              <a:t>La </a:t>
            </a:r>
            <a:r>
              <a:rPr lang="en-US" altLang="es-ES" sz="1100" dirty="0" err="1" smtClean="0"/>
              <a:t>sensibilidad</a:t>
            </a:r>
            <a:r>
              <a:rPr lang="en-US" altLang="es-ES" sz="1100" dirty="0" smtClean="0"/>
              <a:t> de la TDR </a:t>
            </a:r>
            <a:r>
              <a:rPr lang="en-US" altLang="es-ES" sz="1100" dirty="0" err="1" smtClean="0"/>
              <a:t>puede</a:t>
            </a:r>
            <a:r>
              <a:rPr lang="en-US" altLang="es-ES" sz="1100" dirty="0" smtClean="0"/>
              <a:t> verse </a:t>
            </a:r>
            <a:r>
              <a:rPr lang="en-US" altLang="es-ES" sz="1100" dirty="0" err="1" smtClean="0"/>
              <a:t>modiﬁcada</a:t>
            </a:r>
            <a:r>
              <a:rPr lang="en-US" altLang="es-ES" sz="1100" dirty="0" smtClean="0"/>
              <a:t> por </a:t>
            </a:r>
            <a:r>
              <a:rPr lang="en-US" altLang="es-ES" sz="1100" dirty="0" err="1" smtClean="0"/>
              <a:t>diversas</a:t>
            </a:r>
            <a:r>
              <a:rPr lang="en-US" altLang="es-ES" sz="1100" dirty="0" smtClean="0"/>
              <a:t> variables, como por </a:t>
            </a:r>
            <a:r>
              <a:rPr lang="en-US" altLang="es-ES" sz="1100" dirty="0" err="1" smtClean="0"/>
              <a:t>ejemplo</a:t>
            </a:r>
            <a:r>
              <a:rPr lang="en-US" altLang="es-ES" sz="1100" dirty="0" smtClean="0"/>
              <a:t>: la </a:t>
            </a:r>
            <a:r>
              <a:rPr lang="en-US" altLang="es-ES" sz="1100" dirty="0" err="1" smtClean="0"/>
              <a:t>habilidad</a:t>
            </a:r>
            <a:r>
              <a:rPr lang="en-US" altLang="es-ES" sz="1100" dirty="0" smtClean="0"/>
              <a:t>, la </a:t>
            </a:r>
            <a:r>
              <a:rPr lang="en-US" altLang="es-ES" sz="1100" dirty="0" err="1" smtClean="0"/>
              <a:t>pericia</a:t>
            </a:r>
            <a:r>
              <a:rPr lang="en-US" altLang="es-ES" sz="1100" dirty="0" smtClean="0"/>
              <a:t> y la </a:t>
            </a:r>
            <a:r>
              <a:rPr lang="en-US" altLang="es-ES" sz="1100" dirty="0" err="1" smtClean="0"/>
              <a:t>experiencia</a:t>
            </a:r>
            <a:r>
              <a:rPr lang="en-US" altLang="es-ES" sz="1100" dirty="0" smtClean="0"/>
              <a:t> en la </a:t>
            </a:r>
            <a:r>
              <a:rPr lang="en-US" altLang="es-ES" sz="1100" dirty="0" err="1" smtClean="0"/>
              <a:t>obtención</a:t>
            </a:r>
            <a:r>
              <a:rPr lang="en-US" altLang="es-ES" sz="1100" dirty="0" smtClean="0"/>
              <a:t> de la </a:t>
            </a:r>
            <a:r>
              <a:rPr lang="en-US" altLang="es-ES" sz="1100" dirty="0" err="1" smtClean="0"/>
              <a:t>muestra</a:t>
            </a:r>
            <a:r>
              <a:rPr lang="en-US" altLang="es-ES" sz="1100" dirty="0" smtClean="0"/>
              <a:t> </a:t>
            </a:r>
            <a:r>
              <a:rPr lang="en-US" altLang="es-ES" sz="1100" dirty="0" err="1" smtClean="0"/>
              <a:t>faringoamig</a:t>
            </a:r>
            <a:r>
              <a:rPr lang="en-US" altLang="es-ES" sz="1100" dirty="0" smtClean="0"/>
              <a:t>- </a:t>
            </a:r>
            <a:r>
              <a:rPr lang="en-US" altLang="es-ES" sz="1100" dirty="0" err="1" smtClean="0"/>
              <a:t>dalar</a:t>
            </a:r>
            <a:r>
              <a:rPr lang="en-US" altLang="es-ES" sz="1100" dirty="0" smtClean="0"/>
              <a:t>, la </a:t>
            </a:r>
            <a:r>
              <a:rPr lang="en-US" altLang="es-ES" sz="1100" dirty="0" err="1" smtClean="0"/>
              <a:t>variabilidad</a:t>
            </a:r>
            <a:r>
              <a:rPr lang="en-US" altLang="es-ES" sz="1100" dirty="0" smtClean="0"/>
              <a:t> en la </a:t>
            </a:r>
            <a:r>
              <a:rPr lang="en-US" altLang="es-ES" sz="1100" dirty="0" err="1" smtClean="0"/>
              <a:t>interpretación</a:t>
            </a:r>
            <a:r>
              <a:rPr lang="en-US" altLang="es-ES" sz="1100" dirty="0" smtClean="0"/>
              <a:t> de los </a:t>
            </a:r>
            <a:r>
              <a:rPr lang="en-US" altLang="es-ES" sz="1100" dirty="0" err="1" smtClean="0"/>
              <a:t>resultados</a:t>
            </a:r>
            <a:r>
              <a:rPr lang="en-US" altLang="es-ES" sz="1100" dirty="0" smtClean="0"/>
              <a:t>, la calidad y la </a:t>
            </a:r>
            <a:r>
              <a:rPr lang="en-US" altLang="es-ES" sz="1100" dirty="0" err="1" smtClean="0"/>
              <a:t>sensibilidad</a:t>
            </a:r>
            <a:r>
              <a:rPr lang="en-US" altLang="es-ES" sz="1100" dirty="0" smtClean="0"/>
              <a:t> </a:t>
            </a:r>
            <a:r>
              <a:rPr lang="en-US" altLang="es-ES" sz="1100" dirty="0" err="1" smtClean="0"/>
              <a:t>intrínseca</a:t>
            </a:r>
            <a:r>
              <a:rPr lang="en-US" altLang="es-ES" sz="1100" dirty="0" smtClean="0"/>
              <a:t> del </a:t>
            </a:r>
            <a:r>
              <a:rPr lang="en-US" altLang="es-ES" sz="1100" dirty="0" err="1" smtClean="0"/>
              <a:t>reactivo</a:t>
            </a:r>
            <a:r>
              <a:rPr lang="en-US" altLang="es-ES" sz="1100" dirty="0" smtClean="0"/>
              <a:t> </a:t>
            </a:r>
            <a:r>
              <a:rPr lang="en-US" altLang="es-ES" sz="1100" dirty="0" err="1" smtClean="0"/>
              <a:t>utilizado</a:t>
            </a:r>
            <a:r>
              <a:rPr lang="en-US" altLang="es-ES" sz="1100" dirty="0" smtClean="0"/>
              <a:t>, el </a:t>
            </a:r>
            <a:r>
              <a:rPr lang="en-US" altLang="es-ES" sz="1100" dirty="0" err="1" smtClean="0"/>
              <a:t>método</a:t>
            </a:r>
            <a:r>
              <a:rPr lang="en-US" altLang="es-ES" sz="1100" dirty="0" smtClean="0"/>
              <a:t> de </a:t>
            </a:r>
            <a:r>
              <a:rPr lang="en-US" altLang="es-ES" sz="1100" dirty="0" err="1" smtClean="0"/>
              <a:t>referencia</a:t>
            </a:r>
            <a:r>
              <a:rPr lang="en-US" altLang="es-ES" sz="1100" dirty="0" smtClean="0"/>
              <a:t> </a:t>
            </a:r>
            <a:r>
              <a:rPr lang="en-US" altLang="es-ES" sz="1100" dirty="0" err="1" smtClean="0"/>
              <a:t>usado</a:t>
            </a:r>
            <a:r>
              <a:rPr lang="en-US" altLang="es-ES" sz="1100" dirty="0" smtClean="0"/>
              <a:t> para </a:t>
            </a:r>
            <a:r>
              <a:rPr lang="en-US" altLang="es-ES" sz="1100" dirty="0" err="1" smtClean="0"/>
              <a:t>contrastar</a:t>
            </a:r>
            <a:r>
              <a:rPr lang="en-US" altLang="es-ES" sz="1100" dirty="0" smtClean="0"/>
              <a:t> los </a:t>
            </a:r>
            <a:r>
              <a:rPr lang="en-US" altLang="es-ES" sz="1100" dirty="0" err="1" smtClean="0"/>
              <a:t>resulta</a:t>
            </a:r>
            <a:r>
              <a:rPr lang="en-US" altLang="es-ES" sz="1100" dirty="0" smtClean="0"/>
              <a:t>- dos e </a:t>
            </a:r>
            <a:r>
              <a:rPr lang="en-US" altLang="es-ES" sz="1100" dirty="0" err="1" smtClean="0"/>
              <a:t>incluso</a:t>
            </a:r>
            <a:r>
              <a:rPr lang="en-US" altLang="es-ES" sz="1100" dirty="0" smtClean="0"/>
              <a:t> la </a:t>
            </a:r>
            <a:r>
              <a:rPr lang="en-US" altLang="es-ES" sz="1100" dirty="0" err="1" smtClean="0"/>
              <a:t>prevalencia</a:t>
            </a:r>
            <a:r>
              <a:rPr lang="en-US" altLang="es-ES" sz="1100" dirty="0" smtClean="0"/>
              <a:t> de la </a:t>
            </a:r>
            <a:r>
              <a:rPr lang="en-US" altLang="es-ES" sz="1100" dirty="0" err="1" smtClean="0"/>
              <a:t>infección</a:t>
            </a:r>
            <a:r>
              <a:rPr lang="en-US" altLang="es-ES" sz="1100" dirty="0" smtClean="0"/>
              <a:t> estreptocócica32 . Lo ideal sería que cada </a:t>
            </a:r>
            <a:r>
              <a:rPr lang="en-US" altLang="es-ES" sz="1100" dirty="0" err="1" smtClean="0"/>
              <a:t>centro</a:t>
            </a:r>
            <a:r>
              <a:rPr lang="en-US" altLang="es-ES" sz="1100" dirty="0" smtClean="0"/>
              <a:t> </a:t>
            </a:r>
            <a:r>
              <a:rPr lang="en-US" altLang="es-ES" sz="1100" dirty="0" err="1" smtClean="0"/>
              <a:t>validara</a:t>
            </a:r>
            <a:r>
              <a:rPr lang="en-US" altLang="es-ES" sz="1100" dirty="0" smtClean="0"/>
              <a:t> en su </a:t>
            </a:r>
            <a:r>
              <a:rPr lang="en-US" altLang="es-ES" sz="1100" dirty="0" err="1" smtClean="0"/>
              <a:t>entorno</a:t>
            </a:r>
            <a:r>
              <a:rPr lang="en-US" altLang="es-ES" sz="1100" dirty="0" smtClean="0"/>
              <a:t> la TDR que </a:t>
            </a:r>
            <a:r>
              <a:rPr lang="en-US" altLang="es-ES" sz="1100" dirty="0" err="1" smtClean="0"/>
              <a:t>utiliza</a:t>
            </a:r>
            <a:r>
              <a:rPr lang="en-US" altLang="es-ES" sz="1100" dirty="0" smtClean="0"/>
              <a:t> y, en función de su </a:t>
            </a:r>
            <a:r>
              <a:rPr lang="en-US" altLang="es-ES" sz="1100" dirty="0" err="1" smtClean="0"/>
              <a:t>sensibilidad</a:t>
            </a:r>
            <a:r>
              <a:rPr lang="en-US" altLang="es-ES" sz="1100" dirty="0" smtClean="0"/>
              <a:t>, </a:t>
            </a:r>
            <a:r>
              <a:rPr lang="en-US" altLang="es-ES" sz="1100" dirty="0" err="1" smtClean="0"/>
              <a:t>plantear</a:t>
            </a:r>
            <a:r>
              <a:rPr lang="en-US" altLang="es-ES" sz="1100" dirty="0" smtClean="0"/>
              <a:t> las </a:t>
            </a:r>
            <a:r>
              <a:rPr lang="en-US" altLang="es-ES" sz="1100" dirty="0" err="1" smtClean="0"/>
              <a:t>ventajas</a:t>
            </a:r>
            <a:r>
              <a:rPr lang="en-US" altLang="es-ES" sz="1100" dirty="0" smtClean="0"/>
              <a:t> y los </a:t>
            </a:r>
            <a:r>
              <a:rPr lang="en-US" altLang="es-ES" sz="1100" dirty="0" err="1" smtClean="0"/>
              <a:t>inconvenientes</a:t>
            </a:r>
            <a:r>
              <a:rPr lang="en-US" altLang="es-ES" sz="1100" dirty="0" smtClean="0"/>
              <a:t> de la </a:t>
            </a:r>
            <a:r>
              <a:rPr lang="en-US" altLang="es-ES" sz="1100" dirty="0" err="1" smtClean="0"/>
              <a:t>realización</a:t>
            </a:r>
            <a:r>
              <a:rPr lang="en-US" altLang="es-ES" sz="1100" dirty="0" smtClean="0"/>
              <a:t> </a:t>
            </a:r>
            <a:r>
              <a:rPr lang="en-US" altLang="es-ES" sz="1100" dirty="0" err="1" smtClean="0"/>
              <a:t>sistemá</a:t>
            </a:r>
            <a:r>
              <a:rPr lang="en-US" altLang="es-ES" sz="1100" dirty="0" smtClean="0"/>
              <a:t>- </a:t>
            </a:r>
            <a:r>
              <a:rPr lang="en-US" altLang="es-ES" sz="1100" dirty="0" err="1" smtClean="0"/>
              <a:t>tica</a:t>
            </a:r>
            <a:r>
              <a:rPr lang="en-US" altLang="es-ES" sz="1100" dirty="0" smtClean="0"/>
              <a:t> de </a:t>
            </a:r>
            <a:r>
              <a:rPr lang="en-US" altLang="es-ES" sz="1100" dirty="0" err="1" smtClean="0"/>
              <a:t>cultivos</a:t>
            </a:r>
            <a:r>
              <a:rPr lang="en-US" altLang="es-ES" sz="1100" dirty="0" smtClean="0"/>
              <a:t> en </a:t>
            </a:r>
            <a:r>
              <a:rPr lang="en-US" altLang="es-ES" sz="1100" dirty="0" err="1" smtClean="0"/>
              <a:t>todos</a:t>
            </a:r>
            <a:r>
              <a:rPr lang="en-US" altLang="es-ES" sz="1100" dirty="0" smtClean="0"/>
              <a:t> los </a:t>
            </a:r>
            <a:r>
              <a:rPr lang="en-US" altLang="es-ES" sz="1100" dirty="0" err="1" smtClean="0"/>
              <a:t>nin˜os</a:t>
            </a:r>
            <a:r>
              <a:rPr lang="en-US" altLang="es-ES" sz="1100" dirty="0" smtClean="0"/>
              <a:t> con </a:t>
            </a:r>
            <a:r>
              <a:rPr lang="en-US" altLang="es-ES" sz="1100" dirty="0" err="1" smtClean="0"/>
              <a:t>una</a:t>
            </a:r>
            <a:r>
              <a:rPr lang="en-US" altLang="es-ES" sz="1100" dirty="0" smtClean="0"/>
              <a:t> TDR </a:t>
            </a:r>
            <a:r>
              <a:rPr lang="en-US" altLang="es-ES" sz="1100" dirty="0" err="1" smtClean="0"/>
              <a:t>negativa</a:t>
            </a:r>
            <a:r>
              <a:rPr lang="en-US" altLang="es-ES" sz="1100" dirty="0" smtClean="0"/>
              <a:t> (CIII).</a:t>
            </a:r>
            <a:endParaRPr lang="es-ES" altLang="es-ES" sz="1100" dirty="0" smtClean="0"/>
          </a:p>
          <a:p>
            <a:pPr algn="just" eaLnBrk="1" hangingPunct="1"/>
            <a:r>
              <a:rPr lang="en-US" altLang="es-ES" sz="1100" dirty="0" smtClean="0"/>
              <a:t>El </a:t>
            </a:r>
            <a:r>
              <a:rPr lang="en-US" altLang="es-ES" sz="1100" dirty="0" err="1" smtClean="0"/>
              <a:t>cultivo</a:t>
            </a:r>
            <a:r>
              <a:rPr lang="en-US" altLang="es-ES" sz="1100" dirty="0" smtClean="0"/>
              <a:t> es la </a:t>
            </a:r>
            <a:r>
              <a:rPr lang="en-US" altLang="es-ES" sz="1100" dirty="0" err="1" smtClean="0"/>
              <a:t>prueba</a:t>
            </a:r>
            <a:r>
              <a:rPr lang="en-US" altLang="es-ES" sz="1100" dirty="0" smtClean="0"/>
              <a:t> de </a:t>
            </a:r>
            <a:r>
              <a:rPr lang="en-US" altLang="es-ES" sz="1100" dirty="0" err="1" smtClean="0"/>
              <a:t>referencia</a:t>
            </a:r>
            <a:r>
              <a:rPr lang="en-US" altLang="es-ES" sz="1100" dirty="0" smtClean="0"/>
              <a:t> para el </a:t>
            </a:r>
            <a:r>
              <a:rPr lang="en-US" altLang="es-ES" sz="1100" dirty="0" err="1" smtClean="0"/>
              <a:t>diagnós</a:t>
            </a:r>
            <a:r>
              <a:rPr lang="en-US" altLang="es-ES" sz="1100" dirty="0" smtClean="0"/>
              <a:t>- </a:t>
            </a:r>
            <a:r>
              <a:rPr lang="en-US" altLang="es-ES" sz="1100" dirty="0" err="1" smtClean="0"/>
              <a:t>tico</a:t>
            </a:r>
            <a:r>
              <a:rPr lang="en-US" altLang="es-ES" sz="1100" dirty="0" smtClean="0"/>
              <a:t> deﬁnitivo1,2 . En </a:t>
            </a:r>
            <a:r>
              <a:rPr lang="en-US" altLang="es-ES" sz="1100" dirty="0" err="1" smtClean="0"/>
              <a:t>condiciones</a:t>
            </a:r>
            <a:r>
              <a:rPr lang="en-US" altLang="es-ES" sz="1100" dirty="0" smtClean="0"/>
              <a:t> </a:t>
            </a:r>
            <a:r>
              <a:rPr lang="en-US" altLang="es-ES" sz="1100" dirty="0" err="1" smtClean="0"/>
              <a:t>ideales</a:t>
            </a:r>
            <a:r>
              <a:rPr lang="en-US" altLang="es-ES" sz="1100" dirty="0" smtClean="0"/>
              <a:t>, la </a:t>
            </a:r>
            <a:r>
              <a:rPr lang="en-US" altLang="es-ES" sz="1100" dirty="0" err="1" smtClean="0"/>
              <a:t>sensibilidad</a:t>
            </a:r>
            <a:r>
              <a:rPr lang="en-US" altLang="es-ES" sz="1100" dirty="0" smtClean="0"/>
              <a:t> que </a:t>
            </a:r>
            <a:r>
              <a:rPr lang="en-US" altLang="es-ES" sz="1100" dirty="0" err="1" smtClean="0"/>
              <a:t>aporta</a:t>
            </a:r>
            <a:r>
              <a:rPr lang="en-US" altLang="es-ES" sz="1100" dirty="0" smtClean="0"/>
              <a:t> es del 90-95% y la </a:t>
            </a:r>
            <a:r>
              <a:rPr lang="en-US" altLang="es-ES" sz="1100" dirty="0" err="1" smtClean="0"/>
              <a:t>especiﬁcidad</a:t>
            </a:r>
            <a:r>
              <a:rPr lang="en-US" altLang="es-ES" sz="1100" dirty="0" smtClean="0"/>
              <a:t> </a:t>
            </a:r>
            <a:r>
              <a:rPr lang="en-US" altLang="es-ES" sz="1100" dirty="0" err="1" smtClean="0"/>
              <a:t>llega</a:t>
            </a:r>
            <a:r>
              <a:rPr lang="en-US" altLang="es-ES" sz="1100" dirty="0" smtClean="0"/>
              <a:t> a ser del 99%. Su mayor </a:t>
            </a:r>
            <a:r>
              <a:rPr lang="en-US" altLang="es-ES" sz="1100" dirty="0" err="1" smtClean="0"/>
              <a:t>inconveniente</a:t>
            </a:r>
            <a:r>
              <a:rPr lang="en-US" altLang="es-ES" sz="1100" dirty="0" smtClean="0"/>
              <a:t> es que los </a:t>
            </a:r>
            <a:r>
              <a:rPr lang="en-US" altLang="es-ES" sz="1100" dirty="0" err="1" smtClean="0"/>
              <a:t>resultados</a:t>
            </a:r>
            <a:r>
              <a:rPr lang="en-US" altLang="es-ES" sz="1100" dirty="0" smtClean="0"/>
              <a:t> se </a:t>
            </a:r>
            <a:r>
              <a:rPr lang="en-US" altLang="es-ES" sz="1100" dirty="0" err="1" smtClean="0"/>
              <a:t>obtienen</a:t>
            </a:r>
            <a:r>
              <a:rPr lang="en-US" altLang="es-ES" sz="1100" dirty="0" smtClean="0"/>
              <a:t>, en el </a:t>
            </a:r>
            <a:r>
              <a:rPr lang="en-US" altLang="es-ES" sz="1100" dirty="0" err="1" smtClean="0"/>
              <a:t>mejor</a:t>
            </a:r>
            <a:r>
              <a:rPr lang="en-US" altLang="es-ES" sz="1100" dirty="0" smtClean="0"/>
              <a:t> de los casos, en un </a:t>
            </a:r>
            <a:r>
              <a:rPr lang="en-US" altLang="es-ES" sz="1100" dirty="0" err="1" smtClean="0"/>
              <a:t>plazo</a:t>
            </a:r>
            <a:r>
              <a:rPr lang="en-US" altLang="es-ES" sz="1100" dirty="0" smtClean="0"/>
              <a:t> de 24-48 h. </a:t>
            </a:r>
            <a:r>
              <a:rPr lang="en-US" altLang="es-ES" sz="1100" dirty="0" err="1" smtClean="0"/>
              <a:t>Otro</a:t>
            </a:r>
            <a:r>
              <a:rPr lang="en-US" altLang="es-ES" sz="1100" dirty="0" smtClean="0"/>
              <a:t> </a:t>
            </a:r>
            <a:r>
              <a:rPr lang="en-US" altLang="es-ES" sz="1100" dirty="0" err="1" smtClean="0"/>
              <a:t>inconveniente</a:t>
            </a:r>
            <a:r>
              <a:rPr lang="en-US" altLang="es-ES" sz="1100" dirty="0" smtClean="0"/>
              <a:t> es que la </a:t>
            </a:r>
            <a:r>
              <a:rPr lang="en-US" altLang="es-ES" sz="1100" dirty="0" err="1" smtClean="0"/>
              <a:t>cuantiﬁcación</a:t>
            </a:r>
            <a:r>
              <a:rPr lang="en-US" altLang="es-ES" sz="1100" dirty="0" smtClean="0"/>
              <a:t> del </a:t>
            </a:r>
            <a:r>
              <a:rPr lang="en-US" altLang="es-ES" sz="1100" dirty="0" err="1" smtClean="0"/>
              <a:t>número</a:t>
            </a:r>
            <a:r>
              <a:rPr lang="en-US" altLang="es-ES" sz="1100" dirty="0" smtClean="0"/>
              <a:t> de </a:t>
            </a:r>
            <a:r>
              <a:rPr lang="en-US" altLang="es-ES" sz="1100" dirty="0" err="1" smtClean="0"/>
              <a:t>colo</a:t>
            </a:r>
            <a:r>
              <a:rPr lang="en-US" altLang="es-ES" sz="1100" dirty="0" smtClean="0"/>
              <a:t>- </a:t>
            </a:r>
            <a:r>
              <a:rPr lang="en-US" altLang="es-ES" sz="1100" dirty="0" err="1" smtClean="0"/>
              <a:t>nias</a:t>
            </a:r>
            <a:r>
              <a:rPr lang="en-US" altLang="es-ES" sz="1100" dirty="0" smtClean="0"/>
              <a:t> de </a:t>
            </a:r>
            <a:r>
              <a:rPr lang="en-US" altLang="es-ES" sz="1100" dirty="0" err="1" smtClean="0"/>
              <a:t>EbhGA</a:t>
            </a:r>
            <a:r>
              <a:rPr lang="en-US" altLang="es-ES" sz="1100" dirty="0" smtClean="0"/>
              <a:t> no es </a:t>
            </a:r>
            <a:r>
              <a:rPr lang="en-US" altLang="es-ES" sz="1100" dirty="0" err="1" smtClean="0"/>
              <a:t>útil</a:t>
            </a:r>
            <a:r>
              <a:rPr lang="en-US" altLang="es-ES" sz="1100" dirty="0" smtClean="0"/>
              <a:t> para </a:t>
            </a:r>
            <a:r>
              <a:rPr lang="en-US" altLang="es-ES" sz="1100" dirty="0" err="1" smtClean="0"/>
              <a:t>diferenciar</a:t>
            </a:r>
            <a:r>
              <a:rPr lang="en-US" altLang="es-ES" sz="1100" dirty="0" smtClean="0"/>
              <a:t> entre </a:t>
            </a:r>
            <a:r>
              <a:rPr lang="en-US" altLang="es-ES" sz="1100" dirty="0" err="1" smtClean="0"/>
              <a:t>infección</a:t>
            </a:r>
            <a:r>
              <a:rPr lang="en-US" altLang="es-ES" sz="1100" dirty="0" smtClean="0"/>
              <a:t> </a:t>
            </a:r>
            <a:r>
              <a:rPr lang="en-US" altLang="es-ES" sz="1100" dirty="0" err="1" smtClean="0"/>
              <a:t>aguda</a:t>
            </a:r>
            <a:r>
              <a:rPr lang="en-US" altLang="es-ES" sz="1100" dirty="0" smtClean="0"/>
              <a:t> y </a:t>
            </a:r>
            <a:r>
              <a:rPr lang="en-US" altLang="es-ES" sz="1100" dirty="0" err="1" smtClean="0"/>
              <a:t>portador</a:t>
            </a:r>
            <a:r>
              <a:rPr lang="en-US" altLang="es-ES" sz="1100" dirty="0" smtClean="0"/>
              <a:t>, </a:t>
            </a:r>
            <a:r>
              <a:rPr lang="en-US" altLang="es-ES" sz="1100" dirty="0" err="1" smtClean="0"/>
              <a:t>pues</a:t>
            </a:r>
            <a:r>
              <a:rPr lang="en-US" altLang="es-ES" sz="1100" dirty="0" smtClean="0"/>
              <a:t> un </a:t>
            </a:r>
            <a:r>
              <a:rPr lang="en-US" altLang="es-ES" sz="1100" dirty="0" err="1" smtClean="0"/>
              <a:t>escaso</a:t>
            </a:r>
            <a:r>
              <a:rPr lang="en-US" altLang="es-ES" sz="1100" dirty="0" smtClean="0"/>
              <a:t> </a:t>
            </a:r>
            <a:r>
              <a:rPr lang="en-US" altLang="es-ES" sz="1100" dirty="0" err="1" smtClean="0"/>
              <a:t>número</a:t>
            </a:r>
            <a:r>
              <a:rPr lang="en-US" altLang="es-ES" sz="1100" dirty="0" smtClean="0"/>
              <a:t> de </a:t>
            </a:r>
            <a:r>
              <a:rPr lang="en-US" altLang="es-ES" sz="1100" dirty="0" err="1" smtClean="0"/>
              <a:t>colonias</a:t>
            </a:r>
            <a:r>
              <a:rPr lang="en-US" altLang="es-ES" sz="1100" dirty="0" smtClean="0"/>
              <a:t> se </a:t>
            </a:r>
            <a:r>
              <a:rPr lang="en-US" altLang="es-ES" sz="1100" dirty="0" err="1" smtClean="0"/>
              <a:t>puede</a:t>
            </a:r>
            <a:r>
              <a:rPr lang="en-US" altLang="es-ES" sz="1100" dirty="0" smtClean="0"/>
              <a:t> </a:t>
            </a:r>
            <a:r>
              <a:rPr lang="en-US" altLang="es-ES" sz="1100" dirty="0" err="1" smtClean="0"/>
              <a:t>relacionar</a:t>
            </a:r>
            <a:r>
              <a:rPr lang="en-US" altLang="es-ES" sz="1100" dirty="0" smtClean="0"/>
              <a:t> </a:t>
            </a:r>
            <a:r>
              <a:rPr lang="en-US" altLang="es-ES" sz="1100" dirty="0" err="1" smtClean="0"/>
              <a:t>también</a:t>
            </a:r>
            <a:r>
              <a:rPr lang="en-US" altLang="es-ES" sz="1100" dirty="0" smtClean="0"/>
              <a:t> con </a:t>
            </a:r>
            <a:r>
              <a:rPr lang="en-US" altLang="es-ES" sz="1100" dirty="0" err="1" smtClean="0"/>
              <a:t>una</a:t>
            </a:r>
            <a:r>
              <a:rPr lang="en-US" altLang="es-ES" sz="1100" dirty="0" smtClean="0"/>
              <a:t> </a:t>
            </a:r>
            <a:r>
              <a:rPr lang="en-US" altLang="es-ES" sz="1100" dirty="0" err="1" smtClean="0"/>
              <a:t>infección</a:t>
            </a:r>
            <a:r>
              <a:rPr lang="en-US" altLang="es-ES" sz="1100" dirty="0" smtClean="0"/>
              <a:t> verdadera2,33 . Las </a:t>
            </a:r>
            <a:r>
              <a:rPr lang="en-US" altLang="es-ES" sz="1100" dirty="0" err="1" smtClean="0"/>
              <a:t>principales</a:t>
            </a:r>
            <a:r>
              <a:rPr lang="en-US" altLang="es-ES" sz="1100" dirty="0" smtClean="0"/>
              <a:t> </a:t>
            </a:r>
            <a:r>
              <a:rPr lang="en-US" altLang="es-ES" sz="1100" dirty="0" err="1" smtClean="0"/>
              <a:t>ventajas</a:t>
            </a:r>
            <a:r>
              <a:rPr lang="en-US" altLang="es-ES" sz="1100" dirty="0" smtClean="0"/>
              <a:t> del </a:t>
            </a:r>
            <a:r>
              <a:rPr lang="en-US" altLang="es-ES" sz="1100" dirty="0" err="1" smtClean="0"/>
              <a:t>cultivo</a:t>
            </a:r>
            <a:r>
              <a:rPr lang="en-US" altLang="es-ES" sz="1100" dirty="0" smtClean="0"/>
              <a:t> son: el </a:t>
            </a:r>
            <a:r>
              <a:rPr lang="en-US" altLang="es-ES" sz="1100" dirty="0" err="1" smtClean="0"/>
              <a:t>aislamiento</a:t>
            </a:r>
            <a:r>
              <a:rPr lang="en-US" altLang="es-ES" sz="1100" dirty="0" smtClean="0"/>
              <a:t>, la </a:t>
            </a:r>
            <a:r>
              <a:rPr lang="en-US" altLang="es-ES" sz="1100" dirty="0" err="1" smtClean="0"/>
              <a:t>identiﬁcación</a:t>
            </a:r>
            <a:r>
              <a:rPr lang="en-US" altLang="es-ES" sz="1100" dirty="0" smtClean="0"/>
              <a:t> y la </a:t>
            </a:r>
            <a:r>
              <a:rPr lang="en-US" altLang="es-ES" sz="1100" dirty="0" err="1" smtClean="0"/>
              <a:t>determinación</a:t>
            </a:r>
            <a:r>
              <a:rPr lang="en-US" altLang="es-ES" sz="1100" dirty="0" smtClean="0"/>
              <a:t> de la </a:t>
            </a:r>
            <a:r>
              <a:rPr lang="en-US" altLang="es-ES" sz="1100" dirty="0" err="1" smtClean="0"/>
              <a:t>sensibilidad</a:t>
            </a:r>
            <a:r>
              <a:rPr lang="en-US" altLang="es-ES" sz="1100" dirty="0" smtClean="0"/>
              <a:t> </a:t>
            </a:r>
            <a:r>
              <a:rPr lang="en-US" altLang="es-ES" sz="1100" dirty="0" err="1" smtClean="0"/>
              <a:t>antimi</a:t>
            </a:r>
            <a:r>
              <a:rPr lang="en-US" altLang="es-ES" sz="1100" dirty="0" smtClean="0"/>
              <a:t>- </a:t>
            </a:r>
            <a:r>
              <a:rPr lang="en-US" altLang="es-ES" sz="1100" dirty="0" err="1" smtClean="0"/>
              <a:t>crobiana</a:t>
            </a:r>
            <a:r>
              <a:rPr lang="en-US" altLang="es-ES" sz="1100" dirty="0" smtClean="0"/>
              <a:t> del </a:t>
            </a:r>
            <a:r>
              <a:rPr lang="en-US" altLang="es-ES" sz="1100" dirty="0" err="1" smtClean="0"/>
              <a:t>EbhGA</a:t>
            </a:r>
            <a:r>
              <a:rPr lang="en-US" altLang="es-ES" sz="1100" dirty="0" smtClean="0"/>
              <a:t> y/o de </a:t>
            </a:r>
            <a:r>
              <a:rPr lang="en-US" altLang="es-ES" sz="1100" dirty="0" err="1" smtClean="0"/>
              <a:t>otras</a:t>
            </a:r>
            <a:r>
              <a:rPr lang="en-US" altLang="es-ES" sz="1100" dirty="0" smtClean="0"/>
              <a:t> </a:t>
            </a:r>
            <a:r>
              <a:rPr lang="en-US" altLang="es-ES" sz="1100" dirty="0" err="1" smtClean="0"/>
              <a:t>bacterias</a:t>
            </a:r>
            <a:r>
              <a:rPr lang="en-US" altLang="es-ES" sz="1100" dirty="0" smtClean="0"/>
              <a:t> </a:t>
            </a:r>
            <a:r>
              <a:rPr lang="en-US" altLang="es-ES" sz="1100" dirty="0" err="1" smtClean="0"/>
              <a:t>causantes</a:t>
            </a:r>
            <a:r>
              <a:rPr lang="en-US" altLang="es-ES" sz="1100" dirty="0" smtClean="0"/>
              <a:t> de la FAA, </a:t>
            </a:r>
            <a:r>
              <a:rPr lang="en-US" altLang="es-ES" sz="1100" dirty="0" err="1" smtClean="0"/>
              <a:t>vigilar</a:t>
            </a:r>
            <a:r>
              <a:rPr lang="en-US" altLang="es-ES" sz="1100" dirty="0" smtClean="0"/>
              <a:t> la </a:t>
            </a:r>
            <a:r>
              <a:rPr lang="en-US" altLang="es-ES" sz="1100" dirty="0" err="1" smtClean="0"/>
              <a:t>evolución</a:t>
            </a:r>
            <a:r>
              <a:rPr lang="en-US" altLang="es-ES" sz="1100" dirty="0" smtClean="0"/>
              <a:t> de las </a:t>
            </a:r>
            <a:r>
              <a:rPr lang="en-US" altLang="es-ES" sz="1100" dirty="0" err="1" smtClean="0"/>
              <a:t>resistencias</a:t>
            </a:r>
            <a:r>
              <a:rPr lang="en-US" altLang="es-ES" sz="1100" dirty="0" smtClean="0"/>
              <a:t> </a:t>
            </a:r>
            <a:r>
              <a:rPr lang="en-US" altLang="es-ES" sz="1100" dirty="0" err="1" smtClean="0"/>
              <a:t>antimicrobianas</a:t>
            </a:r>
            <a:r>
              <a:rPr lang="en-US" altLang="es-ES" sz="1100" dirty="0" smtClean="0"/>
              <a:t> y </a:t>
            </a:r>
            <a:r>
              <a:rPr lang="en-US" altLang="es-ES" sz="1100" dirty="0" err="1" smtClean="0"/>
              <a:t>conocer</a:t>
            </a:r>
            <a:r>
              <a:rPr lang="en-US" altLang="es-ES" sz="1100" dirty="0" smtClean="0"/>
              <a:t> las </a:t>
            </a:r>
            <a:r>
              <a:rPr lang="en-US" altLang="es-ES" sz="1100" dirty="0" err="1" smtClean="0"/>
              <a:t>características</a:t>
            </a:r>
            <a:r>
              <a:rPr lang="en-US" altLang="es-ES" sz="1100" dirty="0" smtClean="0"/>
              <a:t> de los clones </a:t>
            </a:r>
            <a:r>
              <a:rPr lang="en-US" altLang="es-ES" sz="1100" dirty="0" err="1" smtClean="0"/>
              <a:t>circulantes</a:t>
            </a:r>
            <a:r>
              <a:rPr lang="en-US" altLang="es-ES" sz="1100" dirty="0" smtClean="0"/>
              <a:t> en cada </a:t>
            </a:r>
            <a:r>
              <a:rPr lang="en-US" altLang="es-ES" sz="1100" dirty="0" err="1" smtClean="0"/>
              <a:t>periodo</a:t>
            </a:r>
            <a:r>
              <a:rPr lang="en-US" altLang="es-ES" sz="1100" dirty="0" smtClean="0"/>
              <a:t> y sus </a:t>
            </a:r>
            <a:r>
              <a:rPr lang="en-US" altLang="es-ES" sz="1100" dirty="0" err="1" smtClean="0"/>
              <a:t>serotipos</a:t>
            </a:r>
            <a:r>
              <a:rPr lang="en-US" altLang="es-ES" sz="1100" dirty="0" smtClean="0"/>
              <a:t>, lo que </a:t>
            </a:r>
            <a:r>
              <a:rPr lang="en-US" altLang="es-ES" sz="1100" dirty="0" err="1" smtClean="0"/>
              <a:t>permitiría</a:t>
            </a:r>
            <a:r>
              <a:rPr lang="en-US" altLang="es-ES" sz="1100" dirty="0" smtClean="0"/>
              <a:t> </a:t>
            </a:r>
            <a:r>
              <a:rPr lang="en-US" altLang="es-ES" sz="1100" dirty="0" err="1" smtClean="0"/>
              <a:t>diferenciar</a:t>
            </a:r>
            <a:r>
              <a:rPr lang="en-US" altLang="es-ES" sz="1100" dirty="0" smtClean="0"/>
              <a:t>, en caso de ser </a:t>
            </a:r>
            <a:r>
              <a:rPr lang="en-US" altLang="es-ES" sz="1100" dirty="0" err="1" smtClean="0"/>
              <a:t>necesario</a:t>
            </a:r>
            <a:r>
              <a:rPr lang="en-US" altLang="es-ES" sz="1100" dirty="0" smtClean="0"/>
              <a:t>, entre </a:t>
            </a:r>
            <a:r>
              <a:rPr lang="en-US" altLang="es-ES" sz="1100" dirty="0" err="1" smtClean="0"/>
              <a:t>recidivas</a:t>
            </a:r>
            <a:r>
              <a:rPr lang="en-US" altLang="es-ES" sz="1100" dirty="0" smtClean="0"/>
              <a:t> y reinfecciones1---3</a:t>
            </a:r>
            <a:endParaRPr lang="es-ES" altLang="es-ES" sz="1100" dirty="0" smtClean="0"/>
          </a:p>
          <a:p>
            <a:pPr algn="just" eaLnBrk="1" hangingPunct="1"/>
            <a:r>
              <a:rPr lang="en-US" altLang="es-ES" dirty="0" smtClean="0"/>
              <a:t/>
            </a:r>
            <a:br>
              <a:rPr lang="en-US" altLang="es-ES" dirty="0" smtClean="0"/>
            </a:br>
            <a:r>
              <a:rPr lang="en-US" altLang="es-ES" dirty="0" smtClean="0"/>
              <a:t/>
            </a:r>
            <a:br>
              <a:rPr lang="en-US" altLang="es-ES" dirty="0" smtClean="0"/>
            </a:br>
            <a:endParaRPr lang="es-ES" altLang="es-ES" dirty="0" smtClean="0"/>
          </a:p>
          <a:p>
            <a:pPr eaLnBrk="1" hangingPunct="1"/>
            <a:r>
              <a:rPr lang="en-US" altLang="es-ES" dirty="0" smtClean="0"/>
              <a:t/>
            </a:r>
            <a:br>
              <a:rPr lang="en-US" altLang="es-ES" dirty="0" smtClean="0"/>
            </a:br>
            <a:endParaRPr lang="es-ES" altLang="es-ES" dirty="0" smtClean="0"/>
          </a:p>
        </p:txBody>
      </p:sp>
      <p:sp>
        <p:nvSpPr>
          <p:cNvPr id="174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A2314F-FF59-4922-96F5-659C403042C9}" type="slidenum">
              <a:rPr lang="es-ES" altLang="es-ES" smtClean="0">
                <a:latin typeface="Calibri" panose="020F0502020204030204" pitchFamily="34" charset="0"/>
              </a:rPr>
              <a:pPr/>
              <a:t>6</a:t>
            </a:fld>
            <a:endParaRPr lang="es-ES" altLang="es-ES" smtClean="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s-ES" dirty="0" smtClean="0"/>
              <a:t/>
            </a:r>
            <a:br>
              <a:rPr lang="en-US" altLang="es-ES" dirty="0" smtClean="0"/>
            </a:br>
            <a:r>
              <a:rPr lang="en-US" altLang="es-ES" dirty="0" smtClean="0"/>
              <a:t/>
            </a:r>
            <a:br>
              <a:rPr lang="en-US" altLang="es-ES" dirty="0" smtClean="0"/>
            </a:br>
            <a:endParaRPr lang="es-ES" altLang="es-ES" dirty="0" smtClean="0"/>
          </a:p>
          <a:p>
            <a:pPr eaLnBrk="1" hangingPunct="1"/>
            <a:r>
              <a:rPr lang="en-US" altLang="es-ES" dirty="0" smtClean="0"/>
              <a:t/>
            </a:r>
            <a:br>
              <a:rPr lang="en-US" altLang="es-ES" dirty="0" smtClean="0"/>
            </a:br>
            <a:endParaRPr lang="es-ES" altLang="es-ES" dirty="0" smtClean="0"/>
          </a:p>
        </p:txBody>
      </p:sp>
      <p:sp>
        <p:nvSpPr>
          <p:cNvPr id="1946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29B0CD-DD27-4E51-8D24-FF81D9039D41}" type="slidenum">
              <a:rPr lang="es-ES" altLang="es-ES" smtClean="0">
                <a:latin typeface="Calibri" panose="020F0502020204030204" pitchFamily="34" charset="0"/>
              </a:rPr>
              <a:pPr/>
              <a:t>7</a:t>
            </a:fld>
            <a:endParaRPr lang="es-ES" altLang="es-ES" smtClean="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s-ES" dirty="0" smtClean="0"/>
              <a:t/>
            </a:r>
            <a:br>
              <a:rPr lang="en-US" altLang="es-ES" dirty="0" smtClean="0"/>
            </a:br>
            <a:r>
              <a:rPr lang="en-US" altLang="es-ES" dirty="0" smtClean="0"/>
              <a:t/>
            </a:r>
            <a:br>
              <a:rPr lang="en-US" altLang="es-ES" dirty="0" smtClean="0"/>
            </a:br>
            <a:endParaRPr lang="es-ES" altLang="es-ES" dirty="0" smtClean="0"/>
          </a:p>
          <a:p>
            <a:pPr eaLnBrk="1" hangingPunct="1"/>
            <a:r>
              <a:rPr lang="en-US" altLang="es-ES" dirty="0" smtClean="0"/>
              <a:t/>
            </a:r>
            <a:br>
              <a:rPr lang="en-US" altLang="es-ES" dirty="0" smtClean="0"/>
            </a:br>
            <a:endParaRPr lang="es-ES" altLang="es-ES" dirty="0" smtClean="0"/>
          </a:p>
        </p:txBody>
      </p:sp>
      <p:sp>
        <p:nvSpPr>
          <p:cNvPr id="1946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29B0CD-DD27-4E51-8D24-FF81D9039D41}" type="slidenum">
              <a:rPr lang="es-ES" altLang="es-ES" smtClean="0">
                <a:latin typeface="Calibri" panose="020F0502020204030204" pitchFamily="34" charset="0"/>
              </a:rPr>
              <a:pPr/>
              <a:t>8</a:t>
            </a:fld>
            <a:endParaRPr lang="es-ES" altLang="es-ES" smtClean="0">
              <a:latin typeface="Calibri" panose="020F0502020204030204" pitchFamily="34" charset="0"/>
            </a:endParaRPr>
          </a:p>
        </p:txBody>
      </p:sp>
    </p:spTree>
    <p:extLst>
      <p:ext uri="{BB962C8B-B14F-4D97-AF65-F5344CB8AC3E}">
        <p14:creationId xmlns:p14="http://schemas.microsoft.com/office/powerpoint/2010/main" val="817777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s-ES" dirty="0" smtClean="0"/>
              <a:t/>
            </a:r>
            <a:br>
              <a:rPr lang="en-US" altLang="es-ES" dirty="0" smtClean="0"/>
            </a:br>
            <a:r>
              <a:rPr lang="en-US" altLang="es-ES" dirty="0" smtClean="0"/>
              <a:t/>
            </a:r>
            <a:br>
              <a:rPr lang="en-US" altLang="es-ES" dirty="0" smtClean="0"/>
            </a:br>
            <a:endParaRPr lang="es-ES" altLang="es-ES" dirty="0" smtClean="0"/>
          </a:p>
          <a:p>
            <a:pPr eaLnBrk="1" hangingPunct="1"/>
            <a:r>
              <a:rPr lang="en-US" altLang="es-ES" dirty="0" smtClean="0"/>
              <a:t/>
            </a:r>
            <a:br>
              <a:rPr lang="en-US" altLang="es-ES" dirty="0" smtClean="0"/>
            </a:br>
            <a:endParaRPr lang="es-ES" altLang="es-ES" dirty="0" smtClean="0"/>
          </a:p>
        </p:txBody>
      </p:sp>
      <p:sp>
        <p:nvSpPr>
          <p:cNvPr id="2150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407078-E5D1-421C-BED4-35A059965F9C}" type="slidenum">
              <a:rPr lang="es-ES" altLang="es-ES" smtClean="0">
                <a:latin typeface="Calibri" panose="020F0502020204030204" pitchFamily="34" charset="0"/>
              </a:rPr>
              <a:pPr/>
              <a:t>9</a:t>
            </a:fld>
            <a:endParaRPr lang="es-ES" altLang="es-ES" smtClean="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lvl1pPr>
              <a:defRPr/>
            </a:lvl1pPr>
          </a:lstStyle>
          <a:p>
            <a:pPr>
              <a:defRPr/>
            </a:pPr>
            <a:fld id="{704D7827-E7A2-40A1-B1CD-BA04A622D95A}" type="datetimeFigureOut">
              <a:rPr lang="es-ES"/>
              <a:pPr>
                <a:defRPr/>
              </a:pPr>
              <a:t>14/05/2018</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E980892F-CE47-4F76-AE3A-1B17B1D548B0}" type="slidenum">
              <a:rPr lang="es-ES" altLang="es-ES"/>
              <a:pPr>
                <a:defRPr/>
              </a:pPr>
              <a:t>‹Nº›</a:t>
            </a:fld>
            <a:endParaRPr lang="es-ES" altLang="es-ES"/>
          </a:p>
        </p:txBody>
      </p:sp>
    </p:spTree>
    <p:extLst>
      <p:ext uri="{BB962C8B-B14F-4D97-AF65-F5344CB8AC3E}">
        <p14:creationId xmlns:p14="http://schemas.microsoft.com/office/powerpoint/2010/main" val="3247055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E8237530-F14E-46BE-92AC-852B06A762F2}" type="datetimeFigureOut">
              <a:rPr lang="es-ES"/>
              <a:pPr>
                <a:defRPr/>
              </a:pPr>
              <a:t>14/05/2018</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E5AFF0AB-7F43-48F2-8810-A55DCABDB486}" type="slidenum">
              <a:rPr lang="es-ES" altLang="es-ES"/>
              <a:pPr>
                <a:defRPr/>
              </a:pPr>
              <a:t>‹Nº›</a:t>
            </a:fld>
            <a:endParaRPr lang="es-ES" altLang="es-ES"/>
          </a:p>
        </p:txBody>
      </p:sp>
    </p:spTree>
    <p:extLst>
      <p:ext uri="{BB962C8B-B14F-4D97-AF65-F5344CB8AC3E}">
        <p14:creationId xmlns:p14="http://schemas.microsoft.com/office/powerpoint/2010/main" val="3686134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B53BB0A8-2469-4AD5-916C-54DDB7CA5FD8}" type="datetimeFigureOut">
              <a:rPr lang="es-ES"/>
              <a:pPr>
                <a:defRPr/>
              </a:pPr>
              <a:t>14/05/2018</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AF7F57D4-A2AC-43FC-84B2-CAEE0462139E}" type="slidenum">
              <a:rPr lang="es-ES" altLang="es-ES"/>
              <a:pPr>
                <a:defRPr/>
              </a:pPr>
              <a:t>‹Nº›</a:t>
            </a:fld>
            <a:endParaRPr lang="es-ES" altLang="es-ES"/>
          </a:p>
        </p:txBody>
      </p:sp>
    </p:spTree>
    <p:extLst>
      <p:ext uri="{BB962C8B-B14F-4D97-AF65-F5344CB8AC3E}">
        <p14:creationId xmlns:p14="http://schemas.microsoft.com/office/powerpoint/2010/main" val="2220298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510E7529-5036-4E45-B570-E9166AAAB3E2}" type="datetimeFigureOut">
              <a:rPr lang="es-ES"/>
              <a:pPr>
                <a:defRPr/>
              </a:pPr>
              <a:t>14/05/2018</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CDBA816C-7BED-4D83-83B5-120D1D6178EA}" type="slidenum">
              <a:rPr lang="es-ES" altLang="es-ES"/>
              <a:pPr>
                <a:defRPr/>
              </a:pPr>
              <a:t>‹Nº›</a:t>
            </a:fld>
            <a:endParaRPr lang="es-ES" altLang="es-ES"/>
          </a:p>
        </p:txBody>
      </p:sp>
    </p:spTree>
    <p:extLst>
      <p:ext uri="{BB962C8B-B14F-4D97-AF65-F5344CB8AC3E}">
        <p14:creationId xmlns:p14="http://schemas.microsoft.com/office/powerpoint/2010/main" val="3889034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lvl1pPr>
              <a:defRPr/>
            </a:lvl1pPr>
          </a:lstStyle>
          <a:p>
            <a:pPr>
              <a:defRPr/>
            </a:pPr>
            <a:fld id="{FC72EB55-2473-47AC-A44D-AED30238F768}" type="datetimeFigureOut">
              <a:rPr lang="es-ES"/>
              <a:pPr>
                <a:defRPr/>
              </a:pPr>
              <a:t>14/05/2018</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898E0705-C3DD-40D7-B8F6-DF3BAD66B39E}" type="slidenum">
              <a:rPr lang="es-ES" altLang="es-ES"/>
              <a:pPr>
                <a:defRPr/>
              </a:pPr>
              <a:t>‹Nº›</a:t>
            </a:fld>
            <a:endParaRPr lang="es-ES" altLang="es-ES"/>
          </a:p>
        </p:txBody>
      </p:sp>
    </p:spTree>
    <p:extLst>
      <p:ext uri="{BB962C8B-B14F-4D97-AF65-F5344CB8AC3E}">
        <p14:creationId xmlns:p14="http://schemas.microsoft.com/office/powerpoint/2010/main" val="4015382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3"/>
          <p:cNvSpPr>
            <a:spLocks noGrp="1"/>
          </p:cNvSpPr>
          <p:nvPr>
            <p:ph type="dt" sz="half" idx="10"/>
          </p:nvPr>
        </p:nvSpPr>
        <p:spPr/>
        <p:txBody>
          <a:bodyPr/>
          <a:lstStyle>
            <a:lvl1pPr>
              <a:defRPr/>
            </a:lvl1pPr>
          </a:lstStyle>
          <a:p>
            <a:pPr>
              <a:defRPr/>
            </a:pPr>
            <a:fld id="{7C97E596-1317-40F7-B6BC-931014758ACA}" type="datetimeFigureOut">
              <a:rPr lang="es-ES"/>
              <a:pPr>
                <a:defRPr/>
              </a:pPr>
              <a:t>14/05/2018</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AA32FCBA-0C8D-4A00-B564-8AEC16757667}" type="slidenum">
              <a:rPr lang="es-ES" altLang="es-ES"/>
              <a:pPr>
                <a:defRPr/>
              </a:pPr>
              <a:t>‹Nº›</a:t>
            </a:fld>
            <a:endParaRPr lang="es-ES" altLang="es-ES"/>
          </a:p>
        </p:txBody>
      </p:sp>
    </p:spTree>
    <p:extLst>
      <p:ext uri="{BB962C8B-B14F-4D97-AF65-F5344CB8AC3E}">
        <p14:creationId xmlns:p14="http://schemas.microsoft.com/office/powerpoint/2010/main" val="33858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3"/>
          <p:cNvSpPr>
            <a:spLocks noGrp="1"/>
          </p:cNvSpPr>
          <p:nvPr>
            <p:ph type="dt" sz="half" idx="10"/>
          </p:nvPr>
        </p:nvSpPr>
        <p:spPr/>
        <p:txBody>
          <a:bodyPr/>
          <a:lstStyle>
            <a:lvl1pPr>
              <a:defRPr/>
            </a:lvl1pPr>
          </a:lstStyle>
          <a:p>
            <a:pPr>
              <a:defRPr/>
            </a:pPr>
            <a:fld id="{992C9E87-7BA5-4CAC-B19F-866FA960BB98}" type="datetimeFigureOut">
              <a:rPr lang="es-ES"/>
              <a:pPr>
                <a:defRPr/>
              </a:pPr>
              <a:t>14/05/2018</a:t>
            </a:fld>
            <a:endParaRPr lang="es-ES"/>
          </a:p>
        </p:txBody>
      </p:sp>
      <p:sp>
        <p:nvSpPr>
          <p:cNvPr id="8" name="Marcador de pie de página 4"/>
          <p:cNvSpPr>
            <a:spLocks noGrp="1"/>
          </p:cNvSpPr>
          <p:nvPr>
            <p:ph type="ftr" sz="quarter" idx="11"/>
          </p:nvPr>
        </p:nvSpPr>
        <p:spPr/>
        <p:txBody>
          <a:bodyPr/>
          <a:lstStyle>
            <a:lvl1pPr>
              <a:defRPr/>
            </a:lvl1pPr>
          </a:lstStyle>
          <a:p>
            <a:pPr>
              <a:defRPr/>
            </a:pPr>
            <a:endParaRPr lang="es-ES"/>
          </a:p>
        </p:txBody>
      </p:sp>
      <p:sp>
        <p:nvSpPr>
          <p:cNvPr id="9" name="Marcador de número de diapositiva 5"/>
          <p:cNvSpPr>
            <a:spLocks noGrp="1"/>
          </p:cNvSpPr>
          <p:nvPr>
            <p:ph type="sldNum" sz="quarter" idx="12"/>
          </p:nvPr>
        </p:nvSpPr>
        <p:spPr/>
        <p:txBody>
          <a:bodyPr/>
          <a:lstStyle>
            <a:lvl1pPr>
              <a:defRPr/>
            </a:lvl1pPr>
          </a:lstStyle>
          <a:p>
            <a:pPr>
              <a:defRPr/>
            </a:pPr>
            <a:fld id="{E447D2FF-E9B3-4D1C-B936-CC7D02BEA7A9}" type="slidenum">
              <a:rPr lang="es-ES" altLang="es-ES"/>
              <a:pPr>
                <a:defRPr/>
              </a:pPr>
              <a:t>‹Nº›</a:t>
            </a:fld>
            <a:endParaRPr lang="es-ES" altLang="es-ES"/>
          </a:p>
        </p:txBody>
      </p:sp>
    </p:spTree>
    <p:extLst>
      <p:ext uri="{BB962C8B-B14F-4D97-AF65-F5344CB8AC3E}">
        <p14:creationId xmlns:p14="http://schemas.microsoft.com/office/powerpoint/2010/main" val="2081457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3"/>
          <p:cNvSpPr>
            <a:spLocks noGrp="1"/>
          </p:cNvSpPr>
          <p:nvPr>
            <p:ph type="dt" sz="half" idx="10"/>
          </p:nvPr>
        </p:nvSpPr>
        <p:spPr/>
        <p:txBody>
          <a:bodyPr/>
          <a:lstStyle>
            <a:lvl1pPr>
              <a:defRPr/>
            </a:lvl1pPr>
          </a:lstStyle>
          <a:p>
            <a:pPr>
              <a:defRPr/>
            </a:pPr>
            <a:fld id="{060CF218-EA0F-47F0-9DDC-4D30013FC49F}" type="datetimeFigureOut">
              <a:rPr lang="es-ES"/>
              <a:pPr>
                <a:defRPr/>
              </a:pPr>
              <a:t>14/05/2018</a:t>
            </a:fld>
            <a:endParaRPr lang="es-ES"/>
          </a:p>
        </p:txBody>
      </p:sp>
      <p:sp>
        <p:nvSpPr>
          <p:cNvPr id="4" name="Marcador de pie de página 4"/>
          <p:cNvSpPr>
            <a:spLocks noGrp="1"/>
          </p:cNvSpPr>
          <p:nvPr>
            <p:ph type="ftr" sz="quarter" idx="11"/>
          </p:nvPr>
        </p:nvSpPr>
        <p:spPr/>
        <p:txBody>
          <a:bodyPr/>
          <a:lstStyle>
            <a:lvl1pPr>
              <a:defRPr/>
            </a:lvl1pPr>
          </a:lstStyle>
          <a:p>
            <a:pPr>
              <a:defRPr/>
            </a:pPr>
            <a:endParaRPr lang="es-ES"/>
          </a:p>
        </p:txBody>
      </p:sp>
      <p:sp>
        <p:nvSpPr>
          <p:cNvPr id="5" name="Marcador de número de diapositiva 5"/>
          <p:cNvSpPr>
            <a:spLocks noGrp="1"/>
          </p:cNvSpPr>
          <p:nvPr>
            <p:ph type="sldNum" sz="quarter" idx="12"/>
          </p:nvPr>
        </p:nvSpPr>
        <p:spPr/>
        <p:txBody>
          <a:bodyPr/>
          <a:lstStyle>
            <a:lvl1pPr>
              <a:defRPr/>
            </a:lvl1pPr>
          </a:lstStyle>
          <a:p>
            <a:pPr>
              <a:defRPr/>
            </a:pPr>
            <a:fld id="{FCD502B6-8923-4A29-8D05-B8EA12837B15}" type="slidenum">
              <a:rPr lang="es-ES" altLang="es-ES"/>
              <a:pPr>
                <a:defRPr/>
              </a:pPr>
              <a:t>‹Nº›</a:t>
            </a:fld>
            <a:endParaRPr lang="es-ES" altLang="es-ES"/>
          </a:p>
        </p:txBody>
      </p:sp>
    </p:spTree>
    <p:extLst>
      <p:ext uri="{BB962C8B-B14F-4D97-AF65-F5344CB8AC3E}">
        <p14:creationId xmlns:p14="http://schemas.microsoft.com/office/powerpoint/2010/main" val="2410567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CB47A465-E14F-4636-8971-967405AAFCA4}" type="datetimeFigureOut">
              <a:rPr lang="es-ES"/>
              <a:pPr>
                <a:defRPr/>
              </a:pPr>
              <a:t>14/05/2018</a:t>
            </a:fld>
            <a:endParaRPr lang="es-ES"/>
          </a:p>
        </p:txBody>
      </p:sp>
      <p:sp>
        <p:nvSpPr>
          <p:cNvPr id="3" name="Marcador de pie de página 4"/>
          <p:cNvSpPr>
            <a:spLocks noGrp="1"/>
          </p:cNvSpPr>
          <p:nvPr>
            <p:ph type="ftr" sz="quarter" idx="11"/>
          </p:nvPr>
        </p:nvSpPr>
        <p:spPr/>
        <p:txBody>
          <a:bodyPr/>
          <a:lstStyle>
            <a:lvl1pPr>
              <a:defRPr/>
            </a:lvl1pPr>
          </a:lstStyle>
          <a:p>
            <a:pPr>
              <a:defRPr/>
            </a:pPr>
            <a:endParaRPr lang="es-ES"/>
          </a:p>
        </p:txBody>
      </p:sp>
      <p:sp>
        <p:nvSpPr>
          <p:cNvPr id="4" name="Marcador de número de diapositiva 5"/>
          <p:cNvSpPr>
            <a:spLocks noGrp="1"/>
          </p:cNvSpPr>
          <p:nvPr>
            <p:ph type="sldNum" sz="quarter" idx="12"/>
          </p:nvPr>
        </p:nvSpPr>
        <p:spPr/>
        <p:txBody>
          <a:bodyPr/>
          <a:lstStyle>
            <a:lvl1pPr>
              <a:defRPr/>
            </a:lvl1pPr>
          </a:lstStyle>
          <a:p>
            <a:pPr>
              <a:defRPr/>
            </a:pPr>
            <a:fld id="{BA196DFA-8DE0-4893-B1E0-953E7C67AD96}" type="slidenum">
              <a:rPr lang="es-ES" altLang="es-ES"/>
              <a:pPr>
                <a:defRPr/>
              </a:pPr>
              <a:t>‹Nº›</a:t>
            </a:fld>
            <a:endParaRPr lang="es-ES" altLang="es-ES"/>
          </a:p>
        </p:txBody>
      </p:sp>
    </p:spTree>
    <p:extLst>
      <p:ext uri="{BB962C8B-B14F-4D97-AF65-F5344CB8AC3E}">
        <p14:creationId xmlns:p14="http://schemas.microsoft.com/office/powerpoint/2010/main" val="3461599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3"/>
          <p:cNvSpPr>
            <a:spLocks noGrp="1"/>
          </p:cNvSpPr>
          <p:nvPr>
            <p:ph type="dt" sz="half" idx="10"/>
          </p:nvPr>
        </p:nvSpPr>
        <p:spPr/>
        <p:txBody>
          <a:bodyPr/>
          <a:lstStyle>
            <a:lvl1pPr>
              <a:defRPr/>
            </a:lvl1pPr>
          </a:lstStyle>
          <a:p>
            <a:pPr>
              <a:defRPr/>
            </a:pPr>
            <a:fld id="{BD235C74-5028-4D31-9503-A4D1DFE52E0E}" type="datetimeFigureOut">
              <a:rPr lang="es-ES"/>
              <a:pPr>
                <a:defRPr/>
              </a:pPr>
              <a:t>14/05/2018</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1F5258C1-C8C4-48AF-A2A3-E5ED7522810B}" type="slidenum">
              <a:rPr lang="es-ES" altLang="es-ES"/>
              <a:pPr>
                <a:defRPr/>
              </a:pPr>
              <a:t>‹Nº›</a:t>
            </a:fld>
            <a:endParaRPr lang="es-ES" altLang="es-ES"/>
          </a:p>
        </p:txBody>
      </p:sp>
    </p:spTree>
    <p:extLst>
      <p:ext uri="{BB962C8B-B14F-4D97-AF65-F5344CB8AC3E}">
        <p14:creationId xmlns:p14="http://schemas.microsoft.com/office/powerpoint/2010/main" val="254783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3"/>
          <p:cNvSpPr>
            <a:spLocks noGrp="1"/>
          </p:cNvSpPr>
          <p:nvPr>
            <p:ph type="dt" sz="half" idx="10"/>
          </p:nvPr>
        </p:nvSpPr>
        <p:spPr/>
        <p:txBody>
          <a:bodyPr/>
          <a:lstStyle>
            <a:lvl1pPr>
              <a:defRPr/>
            </a:lvl1pPr>
          </a:lstStyle>
          <a:p>
            <a:pPr>
              <a:defRPr/>
            </a:pPr>
            <a:fld id="{7EF1661B-C548-4362-A938-0330D4B77435}" type="datetimeFigureOut">
              <a:rPr lang="es-ES"/>
              <a:pPr>
                <a:defRPr/>
              </a:pPr>
              <a:t>14/05/2018</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58A12FE3-6B2C-462C-B9A8-5E3F3DAABB28}" type="slidenum">
              <a:rPr lang="es-ES" altLang="es-ES"/>
              <a:pPr>
                <a:defRPr/>
              </a:pPr>
              <a:t>‹Nº›</a:t>
            </a:fld>
            <a:endParaRPr lang="es-ES" altLang="es-ES"/>
          </a:p>
        </p:txBody>
      </p:sp>
    </p:spTree>
    <p:extLst>
      <p:ext uri="{BB962C8B-B14F-4D97-AF65-F5344CB8AC3E}">
        <p14:creationId xmlns:p14="http://schemas.microsoft.com/office/powerpoint/2010/main" val="3692395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sp>
        <p:nvSpPr>
          <p:cNvPr id="1027" name="Marcador de texto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Editar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69F178-62EF-40C1-9543-CD3835B56A2C}" type="datetimeFigureOut">
              <a:rPr lang="es-ES"/>
              <a:pPr>
                <a:defRPr/>
              </a:pPr>
              <a:t>14/05/2018</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128B0138-0333-4A37-9E80-392475473A6C}"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hyperlink" Target="mailto:jose.murcia.garcia@gmail.com" TargetMode="External"/><Relationship Id="rId12"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jpeg"/><Relationship Id="rId10" Type="http://schemas.openxmlformats.org/officeDocument/2006/relationships/image" Target="../media/image6.jpeg"/><Relationship Id="rId4" Type="http://schemas.openxmlformats.org/officeDocument/2006/relationships/hyperlink" Target="http://www.pediatrasandalucia.org/" TargetMode="Externa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hyperlink" Target="http://www.ncbi.nlm.nih.gov/pubmed/21308380" TargetMode="External"/><Relationship Id="rId3" Type="http://schemas.openxmlformats.org/officeDocument/2006/relationships/image" Target="../media/image20.png"/><Relationship Id="rId7" Type="http://schemas.openxmlformats.org/officeDocument/2006/relationships/hyperlink" Target="http://www.ncbi.nlm.nih.gov/pubmed/23091044"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www.analesdepediatria.org/es/evaluacion-los-metodos-rapidos-deteccion/articulo/S1695403310000780/" TargetMode="External"/><Relationship Id="rId5" Type="http://schemas.openxmlformats.org/officeDocument/2006/relationships/hyperlink" Target="http://www.evidenciasenpediatria.es/files/41-11609-RUTA/33AVC.pdf" TargetMode="Externa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jpe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11" Type="http://schemas.openxmlformats.org/officeDocument/2006/relationships/image" Target="../media/image4.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notesSlide" Target="../notesSlides/notesSlide19.xml"/><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0.png"/><Relationship Id="rId7" Type="http://schemas.openxmlformats.org/officeDocument/2006/relationships/diagramColors" Target="../diagrams/colors1.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png"/><Relationship Id="rId4" Type="http://schemas.openxmlformats.org/officeDocument/2006/relationships/diagramData" Target="../diagrams/data1.xml"/><Relationship Id="rId9"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hyperlink" Target="https://twitter.com/CosasDePediatra" TargetMode="External"/><Relationship Id="rId7"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6587600" y="2957764"/>
            <a:ext cx="2829191" cy="1828536"/>
          </a:xfrm>
          <a:prstGeom prst="ellipse">
            <a:avLst/>
          </a:prstGeom>
          <a:ln>
            <a:noFill/>
          </a:ln>
          <a:effectLst>
            <a:softEdge rad="112500"/>
          </a:effectLst>
        </p:spPr>
      </p:pic>
      <p:sp>
        <p:nvSpPr>
          <p:cNvPr id="10" name="CuadroTexto 9"/>
          <p:cNvSpPr txBox="1"/>
          <p:nvPr/>
        </p:nvSpPr>
        <p:spPr>
          <a:xfrm>
            <a:off x="1111250" y="4378325"/>
            <a:ext cx="10607675" cy="286232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r" eaLnBrk="1" fontAlgn="auto" hangingPunct="1">
              <a:spcBef>
                <a:spcPts val="0"/>
              </a:spcBef>
              <a:spcAft>
                <a:spcPts val="0"/>
              </a:spcAft>
              <a:defRPr/>
            </a:pPr>
            <a:r>
              <a:rPr lang="es-ES" sz="4800" dirty="0">
                <a:solidFill>
                  <a:srgbClr val="C00000"/>
                </a:solidFill>
                <a:effectLst>
                  <a:outerShdw blurRad="38100" dist="38100" dir="2700000" algn="tl">
                    <a:srgbClr val="000000">
                      <a:alpha val="43137"/>
                    </a:srgbClr>
                  </a:outerShdw>
                </a:effectLst>
                <a:latin typeface="Segoe Print" panose="02000600000000000000" pitchFamily="2" charset="0"/>
                <a:cs typeface="+mn-cs"/>
              </a:rPr>
              <a:t>P</a:t>
            </a:r>
            <a:r>
              <a:rPr lang="es-ES" sz="4400" dirty="0">
                <a:solidFill>
                  <a:srgbClr val="C00000"/>
                </a:solidFill>
                <a:effectLst>
                  <a:outerShdw blurRad="38100" dist="38100" dir="2700000" algn="tl">
                    <a:srgbClr val="000000">
                      <a:alpha val="43137"/>
                    </a:srgbClr>
                  </a:outerShdw>
                </a:effectLst>
                <a:latin typeface="Segoe Print" panose="02000600000000000000" pitchFamily="2" charset="0"/>
                <a:cs typeface="+mn-cs"/>
              </a:rPr>
              <a:t>epe </a:t>
            </a:r>
            <a:r>
              <a:rPr lang="es-ES" sz="4800" dirty="0">
                <a:solidFill>
                  <a:srgbClr val="C00000"/>
                </a:solidFill>
                <a:effectLst>
                  <a:outerShdw blurRad="38100" dist="38100" dir="2700000" algn="tl">
                    <a:srgbClr val="000000">
                      <a:alpha val="43137"/>
                    </a:srgbClr>
                  </a:outerShdw>
                </a:effectLst>
                <a:latin typeface="Segoe Print" panose="02000600000000000000" pitchFamily="2" charset="0"/>
                <a:cs typeface="+mn-cs"/>
              </a:rPr>
              <a:t>M</a:t>
            </a:r>
            <a:r>
              <a:rPr lang="es-ES" sz="4400" dirty="0">
                <a:solidFill>
                  <a:srgbClr val="C00000"/>
                </a:solidFill>
                <a:effectLst>
                  <a:outerShdw blurRad="38100" dist="38100" dir="2700000" algn="tl">
                    <a:srgbClr val="000000">
                      <a:alpha val="43137"/>
                    </a:srgbClr>
                  </a:outerShdw>
                </a:effectLst>
                <a:latin typeface="Segoe Print" panose="02000600000000000000" pitchFamily="2" charset="0"/>
                <a:cs typeface="+mn-cs"/>
              </a:rPr>
              <a:t>urcia </a:t>
            </a:r>
            <a:r>
              <a:rPr lang="es-ES" sz="4800" dirty="0">
                <a:solidFill>
                  <a:srgbClr val="C00000"/>
                </a:solidFill>
                <a:effectLst>
                  <a:outerShdw blurRad="38100" dist="38100" dir="2700000" algn="tl">
                    <a:srgbClr val="000000">
                      <a:alpha val="43137"/>
                    </a:srgbClr>
                  </a:outerShdw>
                </a:effectLst>
                <a:latin typeface="Segoe Print" panose="02000600000000000000" pitchFamily="2" charset="0"/>
                <a:cs typeface="+mn-cs"/>
              </a:rPr>
              <a:t>G</a:t>
            </a:r>
            <a:r>
              <a:rPr lang="es-ES" sz="4400" dirty="0">
                <a:solidFill>
                  <a:srgbClr val="C00000"/>
                </a:solidFill>
                <a:effectLst>
                  <a:outerShdw blurRad="38100" dist="38100" dir="2700000" algn="tl">
                    <a:srgbClr val="000000">
                      <a:alpha val="43137"/>
                    </a:srgbClr>
                  </a:outerShdw>
                </a:effectLst>
                <a:latin typeface="Segoe Print" panose="02000600000000000000" pitchFamily="2" charset="0"/>
                <a:cs typeface="+mn-cs"/>
              </a:rPr>
              <a:t>arcía</a:t>
            </a:r>
          </a:p>
          <a:p>
            <a:pPr algn="r" eaLnBrk="1" fontAlgn="auto" hangingPunct="1">
              <a:spcBef>
                <a:spcPts val="0"/>
              </a:spcBef>
              <a:spcAft>
                <a:spcPts val="0"/>
              </a:spcAft>
              <a:defRPr/>
            </a:pPr>
            <a:r>
              <a:rPr lang="es-ES" sz="2400" dirty="0">
                <a:solidFill>
                  <a:schemeClr val="accent2">
                    <a:lumMod val="50000"/>
                  </a:schemeClr>
                </a:solidFill>
                <a:effectLst>
                  <a:outerShdw blurRad="38100" dist="38100" dir="2700000" algn="tl">
                    <a:srgbClr val="000000">
                      <a:alpha val="43137"/>
                    </a:srgbClr>
                  </a:outerShdw>
                </a:effectLst>
                <a:latin typeface="Segoe Print" panose="02000600000000000000" pitchFamily="2" charset="0"/>
                <a:cs typeface="+mn-cs"/>
              </a:rPr>
              <a:t>Pediatra de Atención Primaria - </a:t>
            </a:r>
            <a:r>
              <a:rPr lang="es-ES" sz="2000" dirty="0">
                <a:solidFill>
                  <a:schemeClr val="accent4">
                    <a:lumMod val="50000"/>
                  </a:schemeClr>
                </a:solidFill>
                <a:effectLst>
                  <a:outerShdw blurRad="38100" dist="38100" dir="2700000" algn="tl">
                    <a:srgbClr val="000000">
                      <a:alpha val="43137"/>
                    </a:srgbClr>
                  </a:outerShdw>
                </a:effectLst>
                <a:latin typeface="Segoe Print" panose="02000600000000000000" pitchFamily="2" charset="0"/>
                <a:cs typeface="+mn-cs"/>
              </a:rPr>
              <a:t>CS Bulevar </a:t>
            </a:r>
            <a:r>
              <a:rPr lang="es-ES" sz="2000" dirty="0" smtClean="0">
                <a:solidFill>
                  <a:schemeClr val="accent4">
                    <a:lumMod val="50000"/>
                  </a:schemeClr>
                </a:solidFill>
                <a:effectLst>
                  <a:outerShdw blurRad="38100" dist="38100" dir="2700000" algn="tl">
                    <a:srgbClr val="000000">
                      <a:alpha val="43137"/>
                    </a:srgbClr>
                  </a:outerShdw>
                </a:effectLst>
                <a:latin typeface="Segoe Print" panose="02000600000000000000" pitchFamily="2" charset="0"/>
                <a:cs typeface="+mn-cs"/>
              </a:rPr>
              <a:t>– Jáen</a:t>
            </a:r>
          </a:p>
          <a:p>
            <a:pPr algn="r" eaLnBrk="1" fontAlgn="auto" hangingPunct="1">
              <a:spcBef>
                <a:spcPts val="0"/>
              </a:spcBef>
              <a:spcAft>
                <a:spcPts val="0"/>
              </a:spcAft>
              <a:defRPr/>
            </a:pPr>
            <a:r>
              <a:rPr lang="es-ES" sz="2000" b="1" dirty="0" smtClean="0">
                <a:solidFill>
                  <a:schemeClr val="accent6">
                    <a:lumMod val="75000"/>
                  </a:schemeClr>
                </a:solidFill>
                <a:effectLst>
                  <a:outerShdw blurRad="38100" dist="38100" dir="2700000" algn="tl">
                    <a:srgbClr val="000000">
                      <a:alpha val="43137"/>
                    </a:srgbClr>
                  </a:outerShdw>
                </a:effectLst>
                <a:latin typeface="Segoe Print" panose="02000600000000000000" pitchFamily="2" charset="0"/>
                <a:cs typeface="+mn-cs"/>
              </a:rPr>
              <a:t>Comisión Asesora de Vacunas. SAS</a:t>
            </a:r>
            <a:endParaRPr lang="es-ES" sz="2000" b="1" dirty="0">
              <a:solidFill>
                <a:schemeClr val="accent6">
                  <a:lumMod val="75000"/>
                </a:schemeClr>
              </a:solidFill>
              <a:effectLst>
                <a:outerShdw blurRad="38100" dist="38100" dir="2700000" algn="tl">
                  <a:srgbClr val="000000">
                    <a:alpha val="43137"/>
                  </a:srgbClr>
                </a:outerShdw>
              </a:effectLst>
              <a:latin typeface="Segoe Print" panose="02000600000000000000" pitchFamily="2" charset="0"/>
              <a:cs typeface="+mn-cs"/>
            </a:endParaRPr>
          </a:p>
          <a:p>
            <a:pPr algn="r" eaLnBrk="1" fontAlgn="auto" hangingPunct="1">
              <a:spcBef>
                <a:spcPts val="0"/>
              </a:spcBef>
              <a:spcAft>
                <a:spcPts val="0"/>
              </a:spcAft>
              <a:defRPr/>
            </a:pPr>
            <a:r>
              <a:rPr lang="es-ES" sz="2000" dirty="0">
                <a:solidFill>
                  <a:srgbClr val="002060"/>
                </a:solidFill>
                <a:effectLst>
                  <a:outerShdw blurRad="38100" dist="38100" dir="2700000" algn="tl">
                    <a:srgbClr val="000000">
                      <a:alpha val="43137"/>
                    </a:srgbClr>
                  </a:outerShdw>
                </a:effectLst>
                <a:latin typeface="Segoe Print" panose="02000600000000000000" pitchFamily="2" charset="0"/>
                <a:cs typeface="+mn-cs"/>
              </a:rPr>
              <a:t>Coordinador Grupo de Vacunas Y Enfermedades Infecciosas</a:t>
            </a:r>
          </a:p>
          <a:p>
            <a:pPr algn="r" eaLnBrk="1" fontAlgn="auto" hangingPunct="1">
              <a:spcBef>
                <a:spcPts val="0"/>
              </a:spcBef>
              <a:spcAft>
                <a:spcPts val="0"/>
              </a:spcAft>
              <a:defRPr/>
            </a:pPr>
            <a:r>
              <a:rPr lang="es-ES" sz="1600" dirty="0">
                <a:solidFill>
                  <a:srgbClr val="002060"/>
                </a:solidFill>
                <a:effectLst>
                  <a:outerShdw blurRad="38100" dist="38100" dir="2700000" algn="tl">
                    <a:srgbClr val="000000">
                      <a:alpha val="43137"/>
                    </a:srgbClr>
                  </a:outerShdw>
                </a:effectLst>
                <a:latin typeface="Segoe Print" panose="02000600000000000000" pitchFamily="2" charset="0"/>
                <a:cs typeface="+mn-cs"/>
              </a:rPr>
              <a:t>Asociación Andaluza de Pediatría de Atención Primaria (AndAPap</a:t>
            </a:r>
            <a:r>
              <a:rPr lang="es-ES" sz="1600" dirty="0" smtClean="0">
                <a:solidFill>
                  <a:srgbClr val="002060"/>
                </a:solidFill>
                <a:effectLst>
                  <a:outerShdw blurRad="38100" dist="38100" dir="2700000" algn="tl">
                    <a:srgbClr val="000000">
                      <a:alpha val="43137"/>
                    </a:srgbClr>
                  </a:outerShdw>
                </a:effectLst>
                <a:latin typeface="Segoe Print" panose="02000600000000000000" pitchFamily="2" charset="0"/>
                <a:cs typeface="+mn-cs"/>
              </a:rPr>
              <a:t>)</a:t>
            </a:r>
          </a:p>
          <a:p>
            <a:pPr algn="r" eaLnBrk="1" fontAlgn="auto" hangingPunct="1">
              <a:spcBef>
                <a:spcPts val="0"/>
              </a:spcBef>
              <a:spcAft>
                <a:spcPts val="0"/>
              </a:spcAft>
              <a:defRPr/>
            </a:pPr>
            <a:r>
              <a:rPr lang="es-ES" sz="1600" dirty="0" smtClean="0">
                <a:solidFill>
                  <a:srgbClr val="002060"/>
                </a:solidFill>
                <a:effectLst>
                  <a:outerShdw blurRad="38100" dist="38100" dir="2700000" algn="tl">
                    <a:srgbClr val="000000">
                      <a:alpha val="43137"/>
                    </a:srgbClr>
                  </a:outerShdw>
                </a:effectLst>
                <a:latin typeface="Segoe Print" panose="02000600000000000000" pitchFamily="2" charset="0"/>
                <a:cs typeface="+mn-cs"/>
                <a:hlinkClick r:id="rId4"/>
              </a:rPr>
              <a:t>www.pediatrasandalucia.org</a:t>
            </a:r>
            <a:endParaRPr lang="es-ES" sz="1600" dirty="0">
              <a:solidFill>
                <a:srgbClr val="002060"/>
              </a:solidFill>
              <a:effectLst>
                <a:outerShdw blurRad="38100" dist="38100" dir="2700000" algn="tl">
                  <a:srgbClr val="000000">
                    <a:alpha val="43137"/>
                  </a:srgbClr>
                </a:outerShdw>
              </a:effectLst>
              <a:latin typeface="Segoe Print" panose="02000600000000000000" pitchFamily="2" charset="0"/>
              <a:cs typeface="+mn-cs"/>
            </a:endParaRPr>
          </a:p>
          <a:p>
            <a:pPr algn="r" eaLnBrk="1" fontAlgn="auto" hangingPunct="1">
              <a:spcBef>
                <a:spcPts val="0"/>
              </a:spcBef>
              <a:spcAft>
                <a:spcPts val="0"/>
              </a:spcAft>
              <a:defRPr/>
            </a:pPr>
            <a:endParaRPr lang="es-ES" sz="1600" dirty="0" smtClean="0">
              <a:solidFill>
                <a:srgbClr val="002060"/>
              </a:solidFill>
              <a:effectLst>
                <a:outerShdw blurRad="38100" dist="38100" dir="2700000" algn="tl">
                  <a:srgbClr val="000000">
                    <a:alpha val="43137"/>
                  </a:srgbClr>
                </a:outerShdw>
              </a:effectLst>
              <a:latin typeface="Segoe Print" panose="02000600000000000000" pitchFamily="2" charset="0"/>
              <a:cs typeface="+mn-cs"/>
            </a:endParaRPr>
          </a:p>
          <a:p>
            <a:pPr algn="r" eaLnBrk="1" fontAlgn="auto" hangingPunct="1">
              <a:spcBef>
                <a:spcPts val="0"/>
              </a:spcBef>
              <a:spcAft>
                <a:spcPts val="0"/>
              </a:spcAft>
              <a:defRPr/>
            </a:pPr>
            <a:endParaRPr lang="es-ES" sz="1600" dirty="0">
              <a:solidFill>
                <a:srgbClr val="002060"/>
              </a:solidFill>
              <a:effectLst>
                <a:outerShdw blurRad="38100" dist="38100" dir="2700000" algn="tl">
                  <a:srgbClr val="000000">
                    <a:alpha val="43137"/>
                  </a:srgbClr>
                </a:outerShdw>
              </a:effectLst>
              <a:latin typeface="Segoe Print" panose="02000600000000000000" pitchFamily="2" charset="0"/>
              <a:cs typeface="+mn-cs"/>
            </a:endParaRPr>
          </a:p>
        </p:txBody>
      </p:sp>
      <p:sp>
        <p:nvSpPr>
          <p:cNvPr id="23" name="Rectángulo 22"/>
          <p:cNvSpPr/>
          <p:nvPr/>
        </p:nvSpPr>
        <p:spPr>
          <a:xfrm rot="20652212">
            <a:off x="1855653" y="3033576"/>
            <a:ext cx="3177473" cy="523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eaLnBrk="1" fontAlgn="auto" hangingPunct="1">
              <a:spcBef>
                <a:spcPts val="0"/>
              </a:spcBef>
              <a:spcAft>
                <a:spcPts val="0"/>
              </a:spcAft>
              <a:defRPr/>
            </a:pPr>
            <a:r>
              <a:rPr lang="es-ES" sz="2800" b="1" dirty="0" smtClean="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Bradley Hand ITC" panose="03070402050302030203" pitchFamily="66" charset="0"/>
                <a:cs typeface="+mn-cs"/>
              </a:rPr>
              <a:t>Jaén, 15 Mayo </a:t>
            </a:r>
            <a:r>
              <a:rPr lang="es-ES" sz="28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Bradley Hand ITC" panose="03070402050302030203" pitchFamily="66" charset="0"/>
                <a:cs typeface="+mn-cs"/>
              </a:rPr>
              <a:t>2018</a:t>
            </a:r>
          </a:p>
        </p:txBody>
      </p:sp>
      <p:sp>
        <p:nvSpPr>
          <p:cNvPr id="25" name="Rectángulo 24"/>
          <p:cNvSpPr/>
          <p:nvPr/>
        </p:nvSpPr>
        <p:spPr>
          <a:xfrm>
            <a:off x="4407231" y="55603"/>
            <a:ext cx="7784769" cy="38164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eaLnBrk="1" fontAlgn="auto" hangingPunct="1">
              <a:spcBef>
                <a:spcPts val="0"/>
              </a:spcBef>
              <a:spcAft>
                <a:spcPts val="0"/>
              </a:spcAft>
              <a:defRPr/>
            </a:pPr>
            <a:r>
              <a:rPr lang="es-ES" sz="5400" b="1"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Segoe Print" panose="02000600000000000000" pitchFamily="2" charset="0"/>
                <a:cs typeface="+mn-cs"/>
              </a:rPr>
              <a:t>U</a:t>
            </a:r>
            <a:r>
              <a:rPr lang="es-ES" sz="4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Segoe Print" panose="02000600000000000000" pitchFamily="2" charset="0"/>
                <a:cs typeface="+mn-cs"/>
              </a:rPr>
              <a:t>tilidad de las </a:t>
            </a:r>
            <a:r>
              <a:rPr lang="es-ES" sz="5400" b="1" dirty="0" smtClean="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Segoe Print" panose="02000600000000000000" pitchFamily="2" charset="0"/>
                <a:cs typeface="+mn-cs"/>
              </a:rPr>
              <a:t>T</a:t>
            </a:r>
            <a:r>
              <a:rPr lang="es-ES" sz="4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Segoe Print" panose="02000600000000000000" pitchFamily="2" charset="0"/>
                <a:cs typeface="+mn-cs"/>
              </a:rPr>
              <a:t>écnicas </a:t>
            </a:r>
            <a:r>
              <a:rPr lang="es-E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Segoe Print" panose="02000600000000000000" pitchFamily="2" charset="0"/>
                <a:cs typeface="+mn-cs"/>
              </a:rPr>
              <a:t>de </a:t>
            </a:r>
            <a:r>
              <a:rPr lang="es-ES" sz="4800" b="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Segoe Print" panose="02000600000000000000" pitchFamily="2" charset="0"/>
                <a:cs typeface="+mn-cs"/>
              </a:rPr>
              <a:t>D</a:t>
            </a:r>
            <a:r>
              <a:rPr lang="es-ES" sz="4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Segoe Print" panose="02000600000000000000" pitchFamily="2" charset="0"/>
                <a:cs typeface="+mn-cs"/>
              </a:rPr>
              <a:t>iagnóstico </a:t>
            </a:r>
            <a:r>
              <a:rPr lang="es-ES" sz="5400" dirty="0">
                <a:ln w="0"/>
                <a:solidFill>
                  <a:srgbClr val="C00000"/>
                </a:solidFill>
                <a:effectLst>
                  <a:reflection blurRad="6350" stA="53000" endA="300" endPos="35500" dir="5400000" sy="-90000" algn="bl" rotWithShape="0"/>
                </a:effectLst>
                <a:latin typeface="Segoe Print" panose="02000600000000000000" pitchFamily="2" charset="0"/>
                <a:cs typeface="+mn-cs"/>
              </a:rPr>
              <a:t>R</a:t>
            </a:r>
            <a:r>
              <a:rPr lang="es-ES" sz="4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Segoe Print" panose="02000600000000000000" pitchFamily="2" charset="0"/>
                <a:cs typeface="+mn-cs"/>
              </a:rPr>
              <a:t>ápido </a:t>
            </a:r>
            <a:r>
              <a:rPr lang="es-E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Segoe Print" panose="02000600000000000000" pitchFamily="2" charset="0"/>
                <a:cs typeface="+mn-cs"/>
              </a:rPr>
              <a:t>para la detección de </a:t>
            </a:r>
          </a:p>
          <a:p>
            <a:pPr algn="ctr" eaLnBrk="1" fontAlgn="auto" hangingPunct="1">
              <a:spcBef>
                <a:spcPts val="0"/>
              </a:spcBef>
              <a:spcAft>
                <a:spcPts val="0"/>
              </a:spcAft>
              <a:defRPr/>
            </a:pPr>
            <a:r>
              <a:rPr lang="es-ES" sz="5400" dirty="0">
                <a:ln w="0"/>
                <a:solidFill>
                  <a:srgbClr val="C00000"/>
                </a:solidFill>
                <a:effectLst>
                  <a:reflection blurRad="6350" stA="53000" endA="300" endPos="35500" dir="5400000" sy="-90000" algn="bl" rotWithShape="0"/>
                </a:effectLst>
                <a:latin typeface="Segoe Print" panose="02000600000000000000" pitchFamily="2" charset="0"/>
                <a:cs typeface="+mn-cs"/>
              </a:rPr>
              <a:t>S</a:t>
            </a:r>
            <a:r>
              <a:rPr lang="es-ES" sz="4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Segoe Print" panose="02000600000000000000" pitchFamily="2" charset="0"/>
                <a:cs typeface="+mn-cs"/>
              </a:rPr>
              <a:t>treptococcus </a:t>
            </a:r>
            <a:r>
              <a:rPr lang="es-ES" sz="4800" dirty="0" err="1" smtClean="0">
                <a:ln w="0"/>
                <a:solidFill>
                  <a:srgbClr val="C00000"/>
                </a:solidFill>
                <a:effectLst>
                  <a:reflection blurRad="6350" stA="53000" endA="300" endPos="35500" dir="5400000" sy="-90000" algn="bl" rotWithShape="0"/>
                </a:effectLst>
                <a:latin typeface="Segoe Print" panose="02000600000000000000" pitchFamily="2" charset="0"/>
                <a:cs typeface="+mn-cs"/>
              </a:rPr>
              <a:t>P</a:t>
            </a:r>
            <a:r>
              <a:rPr lang="es-ES" sz="4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Segoe Print" panose="02000600000000000000" pitchFamily="2" charset="0"/>
                <a:cs typeface="+mn-cs"/>
              </a:rPr>
              <a:t>yogenes</a:t>
            </a:r>
            <a:endParaRPr lang="es-E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Segoe Print" panose="02000600000000000000" pitchFamily="2" charset="0"/>
              <a:cs typeface="+mn-cs"/>
            </a:endParaRPr>
          </a:p>
          <a:p>
            <a:pPr algn="ctr" eaLnBrk="1" fontAlgn="auto" hangingPunct="1">
              <a:spcBef>
                <a:spcPts val="0"/>
              </a:spcBef>
              <a:spcAft>
                <a:spcPts val="0"/>
              </a:spcAft>
              <a:defRPr/>
            </a:pPr>
            <a:endParaRPr lang="es-ES" sz="4000" dirty="0">
              <a:ln w="0"/>
              <a:solidFill>
                <a:srgbClr val="C00000"/>
              </a:solidFill>
              <a:effectLst>
                <a:reflection blurRad="6350" stA="53000" endA="300" endPos="35500" dir="5400000" sy="-90000" algn="bl" rotWithShape="0"/>
              </a:effectLst>
              <a:latin typeface="Segoe Print" panose="02000600000000000000" pitchFamily="2" charset="0"/>
              <a:cs typeface="+mn-cs"/>
            </a:endParaRPr>
          </a:p>
        </p:txBody>
      </p:sp>
      <p:cxnSp>
        <p:nvCxnSpPr>
          <p:cNvPr id="29" name="Conector recto 28"/>
          <p:cNvCxnSpPr/>
          <p:nvPr/>
        </p:nvCxnSpPr>
        <p:spPr>
          <a:xfrm flipH="1" flipV="1">
            <a:off x="1903930" y="347944"/>
            <a:ext cx="2503478" cy="639486"/>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085" name="Picture 2" descr="http://t2.gstatic.com/images?q=tbn:ANd9GcS3hR7lar6Xcu_M8NQFnXYPNe2o8BKPmO3EL8O9P4Xtx0xs7xUl"/>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91493" y="-4616"/>
            <a:ext cx="962285" cy="68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846414" y="2597825"/>
            <a:ext cx="2140757" cy="2431905"/>
          </a:xfrm>
          <a:prstGeom prst="ellipse">
            <a:avLst/>
          </a:prstGeom>
          <a:ln w="34925">
            <a:solidFill>
              <a:srgbClr val="FFFFFF"/>
            </a:solidFill>
          </a:ln>
          <a:effectLst>
            <a:outerShdw blurRad="317500" dir="2700000" algn="ctr">
              <a:srgbClr val="000000">
                <a:alpha val="43000"/>
              </a:srgbClr>
            </a:outerShdw>
            <a:softEdge rad="112500"/>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9" name="CuadroTexto 8"/>
          <p:cNvSpPr txBox="1"/>
          <p:nvPr/>
        </p:nvSpPr>
        <p:spPr>
          <a:xfrm rot="20715265">
            <a:off x="1323266" y="1359154"/>
            <a:ext cx="3381766" cy="17543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a:spAutoFit/>
          </a:bodyPr>
          <a:lstStyle/>
          <a:p>
            <a:pPr algn="ctr" eaLnBrk="1" fontAlgn="auto" hangingPunct="1">
              <a:spcBef>
                <a:spcPts val="0"/>
              </a:spcBef>
              <a:spcAft>
                <a:spcPts val="0"/>
              </a:spcAft>
              <a:defRPr/>
            </a:pPr>
            <a:r>
              <a:rPr lang="es-ES" sz="4000" b="1" dirty="0" smtClean="0">
                <a:solidFill>
                  <a:srgbClr val="7030A0"/>
                </a:solidFill>
                <a:effectLst>
                  <a:outerShdw blurRad="38100" dist="38100" dir="2700000" algn="tl">
                    <a:srgbClr val="000000">
                      <a:alpha val="43137"/>
                    </a:srgbClr>
                  </a:outerShdw>
                </a:effectLst>
                <a:latin typeface="Segoe Print" panose="02000600000000000000" pitchFamily="2" charset="0"/>
              </a:rPr>
              <a:t>II Jornadas</a:t>
            </a:r>
            <a:endParaRPr lang="es-ES" sz="4000" b="1" dirty="0">
              <a:solidFill>
                <a:srgbClr val="7030A0"/>
              </a:solidFill>
              <a:effectLst>
                <a:outerShdw blurRad="38100" dist="38100" dir="2700000" algn="tl">
                  <a:srgbClr val="000000">
                    <a:alpha val="43137"/>
                  </a:srgbClr>
                </a:outerShdw>
              </a:effectLst>
              <a:latin typeface="Segoe Print" panose="02000600000000000000" pitchFamily="2" charset="0"/>
            </a:endParaRPr>
          </a:p>
          <a:p>
            <a:pPr algn="ctr" eaLnBrk="1" fontAlgn="auto" hangingPunct="1">
              <a:spcBef>
                <a:spcPts val="0"/>
              </a:spcBef>
              <a:spcAft>
                <a:spcPts val="0"/>
              </a:spcAft>
              <a:defRPr/>
            </a:pPr>
            <a:r>
              <a:rPr lang="es-ES" sz="3200" b="1" dirty="0" smtClean="0">
                <a:solidFill>
                  <a:srgbClr val="C00000"/>
                </a:solidFill>
                <a:effectLst>
                  <a:outerShdw blurRad="38100" dist="38100" dir="2700000" algn="tl">
                    <a:srgbClr val="000000">
                      <a:alpha val="43137"/>
                    </a:srgbClr>
                  </a:outerShdw>
                </a:effectLst>
                <a:latin typeface="Segoe Print" panose="02000600000000000000" pitchFamily="2" charset="0"/>
              </a:rPr>
              <a:t>Provinciales</a:t>
            </a:r>
            <a:r>
              <a:rPr lang="es-ES" sz="2400" dirty="0" smtClean="0">
                <a:solidFill>
                  <a:srgbClr val="0070C0"/>
                </a:solidFill>
                <a:effectLst>
                  <a:outerShdw blurRad="38100" dist="38100" dir="2700000" algn="tl">
                    <a:srgbClr val="000000">
                      <a:alpha val="43137"/>
                    </a:srgbClr>
                  </a:outerShdw>
                </a:effectLst>
                <a:latin typeface="Segoe Print" panose="02000600000000000000" pitchFamily="2" charset="0"/>
              </a:rPr>
              <a:t> </a:t>
            </a:r>
            <a:r>
              <a:rPr lang="es-ES" sz="3600" b="1" dirty="0" smtClean="0">
                <a:solidFill>
                  <a:schemeClr val="accent6">
                    <a:lumMod val="75000"/>
                  </a:schemeClr>
                </a:solidFill>
                <a:effectLst>
                  <a:outerShdw blurRad="38100" dist="38100" dir="2700000" algn="tl">
                    <a:srgbClr val="000000">
                      <a:alpha val="43137"/>
                    </a:srgbClr>
                  </a:outerShdw>
                </a:effectLst>
                <a:latin typeface="Segoe Print" panose="02000600000000000000" pitchFamily="2" charset="0"/>
              </a:rPr>
              <a:t>PIRASOA</a:t>
            </a:r>
            <a:endParaRPr lang="es-ES" sz="2400" b="1" dirty="0">
              <a:solidFill>
                <a:schemeClr val="accent6">
                  <a:lumMod val="75000"/>
                </a:schemeClr>
              </a:solidFill>
              <a:effectLst>
                <a:outerShdw blurRad="38100" dist="38100" dir="2700000" algn="tl">
                  <a:srgbClr val="000000">
                    <a:alpha val="43137"/>
                  </a:srgbClr>
                </a:outerShdw>
              </a:effectLst>
              <a:latin typeface="Segoe Print" panose="02000600000000000000" pitchFamily="2" charset="0"/>
            </a:endParaRPr>
          </a:p>
        </p:txBody>
      </p:sp>
      <p:sp>
        <p:nvSpPr>
          <p:cNvPr id="2" name="Rectángulo 1"/>
          <p:cNvSpPr/>
          <p:nvPr/>
        </p:nvSpPr>
        <p:spPr>
          <a:xfrm>
            <a:off x="27343" y="6308009"/>
            <a:ext cx="4474302" cy="388696"/>
          </a:xfrm>
          <a:prstGeom prst="rect">
            <a:avLst/>
          </a:prstGeom>
        </p:spPr>
        <p:txBody>
          <a:bodyPr wrap="none">
            <a:spAutoFit/>
          </a:bodyPr>
          <a:lstStyle/>
          <a:p>
            <a:pPr algn="r">
              <a:lnSpc>
                <a:spcPct val="107000"/>
              </a:lnSpc>
              <a:spcAft>
                <a:spcPts val="0"/>
              </a:spcAft>
            </a:pPr>
            <a:r>
              <a:rPr lang="es-ES" i="1" dirty="0" smtClean="0">
                <a:solidFill>
                  <a:srgbClr val="C0000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Tahoma" panose="020B0604030504040204" pitchFamily="34" charset="0"/>
                <a:hlinkClick r:id="rId7"/>
              </a:rPr>
              <a:t>jose.murcia.sspa@juntadeandalucia.es</a:t>
            </a:r>
            <a:endParaRPr lang="es-ES" i="1" dirty="0">
              <a:solidFill>
                <a:srgbClr val="C0000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Tahoma" panose="020B0604030504040204" pitchFamily="34" charset="0"/>
            </a:endParaRPr>
          </a:p>
        </p:txBody>
      </p:sp>
      <p:cxnSp>
        <p:nvCxnSpPr>
          <p:cNvPr id="28" name="Conector recto 27"/>
          <p:cNvCxnSpPr/>
          <p:nvPr/>
        </p:nvCxnSpPr>
        <p:spPr>
          <a:xfrm flipV="1">
            <a:off x="1191493" y="503324"/>
            <a:ext cx="491003" cy="1373696"/>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Imagen 2"/>
          <p:cNvPicPr>
            <a:picLocks noChangeAspect="1"/>
          </p:cNvPicPr>
          <p:nvPr/>
        </p:nvPicPr>
        <p:blipFill>
          <a:blip r:embed="rId8"/>
          <a:stretch>
            <a:fillRect/>
          </a:stretch>
        </p:blipFill>
        <p:spPr>
          <a:xfrm rot="16200000">
            <a:off x="-1623360" y="1640621"/>
            <a:ext cx="3979798" cy="689321"/>
          </a:xfrm>
          <a:prstGeom prst="rect">
            <a:avLst/>
          </a:prstGeom>
        </p:spPr>
      </p:pic>
      <p:pic>
        <p:nvPicPr>
          <p:cNvPr id="4" name="Imagen 3"/>
          <p:cNvPicPr>
            <a:picLocks noChangeAspect="1"/>
          </p:cNvPicPr>
          <p:nvPr/>
        </p:nvPicPr>
        <p:blipFill rotWithShape="1">
          <a:blip r:embed="rId9"/>
          <a:srcRect l="62597" t="22662" r="3798" b="36202"/>
          <a:stretch/>
        </p:blipFill>
        <p:spPr>
          <a:xfrm rot="20557445">
            <a:off x="1421002" y="567177"/>
            <a:ext cx="1686985" cy="1042208"/>
          </a:xfrm>
          <a:prstGeom prst="rect">
            <a:avLst/>
          </a:prstGeom>
          <a:ln>
            <a:noFill/>
          </a:ln>
          <a:effectLst>
            <a:softEdge rad="112500"/>
          </a:effectLst>
        </p:spPr>
      </p:pic>
      <p:pic>
        <p:nvPicPr>
          <p:cNvPr id="18" name="Imagen 17" descr="Resultado de imagen de centro de salud bulevar"/>
          <p:cNvPicPr/>
          <p:nvPr/>
        </p:nvPicPr>
        <p:blipFill>
          <a:blip r:embed="rId10">
            <a:extLst>
              <a:ext uri="{28A0092B-C50C-407E-A947-70E740481C1C}">
                <a14:useLocalDpi xmlns:a14="http://schemas.microsoft.com/office/drawing/2010/main" val="0"/>
              </a:ext>
            </a:extLst>
          </a:blip>
          <a:srcRect/>
          <a:stretch>
            <a:fillRect/>
          </a:stretch>
        </p:blipFill>
        <p:spPr bwMode="auto">
          <a:xfrm>
            <a:off x="21880" y="4215384"/>
            <a:ext cx="1660616" cy="2124032"/>
          </a:xfrm>
          <a:prstGeom prst="rect">
            <a:avLst/>
          </a:prstGeom>
          <a:ln>
            <a:noFill/>
          </a:ln>
          <a:effectLst>
            <a:softEdge rad="112500"/>
          </a:effectLst>
        </p:spPr>
      </p:pic>
      <p:pic>
        <p:nvPicPr>
          <p:cNvPr id="14" name="Imagen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3464" y="3967203"/>
            <a:ext cx="1542129" cy="419100"/>
          </a:xfrm>
          <a:prstGeom prst="rect">
            <a:avLst/>
          </a:prstGeom>
        </p:spPr>
      </p:pic>
      <p:pic>
        <p:nvPicPr>
          <p:cNvPr id="15" name="Imagen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95284" y="4899939"/>
            <a:ext cx="2017271" cy="754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11667" t="53937" r="14737" b="8636"/>
          <a:stretch/>
        </p:blipFill>
        <p:spPr>
          <a:xfrm>
            <a:off x="821852" y="696639"/>
            <a:ext cx="6188547" cy="2258997"/>
          </a:xfrm>
          <a:prstGeom prst="rect">
            <a:avLst/>
          </a:prstGeom>
        </p:spPr>
      </p:pic>
      <p:pic>
        <p:nvPicPr>
          <p:cNvPr id="4" name="Imagen 3"/>
          <p:cNvPicPr>
            <a:picLocks noChangeAspect="1"/>
          </p:cNvPicPr>
          <p:nvPr/>
        </p:nvPicPr>
        <p:blipFill rotWithShape="1">
          <a:blip r:embed="rId4"/>
          <a:srcRect l="9474" t="26959" r="53860" b="62436"/>
          <a:stretch/>
        </p:blipFill>
        <p:spPr>
          <a:xfrm>
            <a:off x="758955" y="75962"/>
            <a:ext cx="3694173" cy="629879"/>
          </a:xfrm>
          <a:prstGeom prst="rect">
            <a:avLst/>
          </a:prstGeom>
          <a:ln>
            <a:noFill/>
          </a:ln>
          <a:effectLst>
            <a:softEdge rad="112500"/>
          </a:effectLst>
        </p:spPr>
      </p:pic>
      <p:pic>
        <p:nvPicPr>
          <p:cNvPr id="5" name="Imagen 4"/>
          <p:cNvPicPr>
            <a:picLocks noChangeAspect="1"/>
          </p:cNvPicPr>
          <p:nvPr/>
        </p:nvPicPr>
        <p:blipFill rotWithShape="1">
          <a:blip r:embed="rId4"/>
          <a:srcRect l="9386" t="47388" r="39474" b="40137"/>
          <a:stretch/>
        </p:blipFill>
        <p:spPr>
          <a:xfrm>
            <a:off x="4352198" y="104874"/>
            <a:ext cx="7156311" cy="855245"/>
          </a:xfrm>
          <a:prstGeom prst="rect">
            <a:avLst/>
          </a:prstGeom>
        </p:spPr>
      </p:pic>
      <p:pic>
        <p:nvPicPr>
          <p:cNvPr id="7" name="Imagen 6"/>
          <p:cNvPicPr>
            <a:picLocks noChangeAspect="1"/>
          </p:cNvPicPr>
          <p:nvPr/>
        </p:nvPicPr>
        <p:blipFill rotWithShape="1">
          <a:blip r:embed="rId5"/>
          <a:srcRect l="10876" t="25244" r="12106" b="69062"/>
          <a:stretch/>
        </p:blipFill>
        <p:spPr>
          <a:xfrm>
            <a:off x="758954" y="3121549"/>
            <a:ext cx="11082526" cy="739252"/>
          </a:xfrm>
          <a:prstGeom prst="rect">
            <a:avLst/>
          </a:prstGeom>
        </p:spPr>
      </p:pic>
      <p:pic>
        <p:nvPicPr>
          <p:cNvPr id="8" name="Imagen 7"/>
          <p:cNvPicPr>
            <a:picLocks noChangeAspect="1"/>
          </p:cNvPicPr>
          <p:nvPr/>
        </p:nvPicPr>
        <p:blipFill>
          <a:blip r:embed="rId6"/>
          <a:stretch>
            <a:fillRect/>
          </a:stretch>
        </p:blipFill>
        <p:spPr>
          <a:xfrm rot="16200000">
            <a:off x="-3040892" y="3058153"/>
            <a:ext cx="6862617" cy="737076"/>
          </a:xfrm>
          <a:prstGeom prst="rect">
            <a:avLst/>
          </a:prstGeom>
          <a:ln>
            <a:noFill/>
          </a:ln>
          <a:effectLst>
            <a:softEdge rad="112500"/>
          </a:effectLst>
        </p:spPr>
      </p:pic>
      <p:pic>
        <p:nvPicPr>
          <p:cNvPr id="9" name="Imagen 8"/>
          <p:cNvPicPr>
            <a:picLocks noChangeAspect="1"/>
          </p:cNvPicPr>
          <p:nvPr/>
        </p:nvPicPr>
        <p:blipFill rotWithShape="1">
          <a:blip r:embed="rId5"/>
          <a:srcRect l="10876" t="30320" r="46588" b="66236"/>
          <a:stretch/>
        </p:blipFill>
        <p:spPr>
          <a:xfrm>
            <a:off x="758954" y="4110077"/>
            <a:ext cx="10186137" cy="434451"/>
          </a:xfrm>
          <a:prstGeom prst="rect">
            <a:avLst/>
          </a:prstGeom>
        </p:spPr>
      </p:pic>
      <p:cxnSp>
        <p:nvCxnSpPr>
          <p:cNvPr id="14" name="Conector recto 13"/>
          <p:cNvCxnSpPr/>
          <p:nvPr/>
        </p:nvCxnSpPr>
        <p:spPr>
          <a:xfrm flipV="1">
            <a:off x="1641885" y="3403493"/>
            <a:ext cx="10042115" cy="69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5" name="Imagen 14"/>
          <p:cNvPicPr>
            <a:picLocks noChangeAspect="1"/>
          </p:cNvPicPr>
          <p:nvPr/>
        </p:nvPicPr>
        <p:blipFill rotWithShape="1">
          <a:blip r:embed="rId5"/>
          <a:srcRect l="10876" t="34160" r="12106" b="59748"/>
          <a:stretch/>
        </p:blipFill>
        <p:spPr>
          <a:xfrm>
            <a:off x="758954" y="4732123"/>
            <a:ext cx="11082526" cy="920532"/>
          </a:xfrm>
          <a:prstGeom prst="rect">
            <a:avLst/>
          </a:prstGeom>
        </p:spPr>
      </p:pic>
      <p:cxnSp>
        <p:nvCxnSpPr>
          <p:cNvPr id="16" name="Conector recto 15"/>
          <p:cNvCxnSpPr/>
          <p:nvPr/>
        </p:nvCxnSpPr>
        <p:spPr>
          <a:xfrm flipV="1">
            <a:off x="2133288" y="5233267"/>
            <a:ext cx="4441086" cy="1456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579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10876" t="40331" r="12106" b="47808"/>
          <a:stretch/>
        </p:blipFill>
        <p:spPr>
          <a:xfrm>
            <a:off x="0" y="855204"/>
            <a:ext cx="11730448" cy="1170038"/>
          </a:xfrm>
          <a:prstGeom prst="rect">
            <a:avLst/>
          </a:prstGeom>
        </p:spPr>
      </p:pic>
      <p:pic>
        <p:nvPicPr>
          <p:cNvPr id="4" name="Imagen 3"/>
          <p:cNvPicPr>
            <a:picLocks noChangeAspect="1"/>
          </p:cNvPicPr>
          <p:nvPr/>
        </p:nvPicPr>
        <p:blipFill rotWithShape="1">
          <a:blip r:embed="rId4"/>
          <a:srcRect l="9474" t="26959" r="53860" b="62436"/>
          <a:stretch/>
        </p:blipFill>
        <p:spPr>
          <a:xfrm>
            <a:off x="156753" y="92031"/>
            <a:ext cx="4728755" cy="769271"/>
          </a:xfrm>
          <a:prstGeom prst="rect">
            <a:avLst/>
          </a:prstGeom>
          <a:ln>
            <a:noFill/>
          </a:ln>
          <a:effectLst>
            <a:softEdge rad="112500"/>
          </a:effectLst>
        </p:spPr>
      </p:pic>
      <p:pic>
        <p:nvPicPr>
          <p:cNvPr id="6" name="Imagen 5"/>
          <p:cNvPicPr>
            <a:picLocks noChangeAspect="1"/>
          </p:cNvPicPr>
          <p:nvPr/>
        </p:nvPicPr>
        <p:blipFill rotWithShape="1">
          <a:blip r:embed="rId3"/>
          <a:srcRect l="10875" t="66354" r="11636" b="27933"/>
          <a:stretch/>
        </p:blipFill>
        <p:spPr>
          <a:xfrm>
            <a:off x="-1" y="2138165"/>
            <a:ext cx="11730449" cy="563525"/>
          </a:xfrm>
          <a:prstGeom prst="rect">
            <a:avLst/>
          </a:prstGeom>
        </p:spPr>
      </p:pic>
      <p:pic>
        <p:nvPicPr>
          <p:cNvPr id="7" name="Imagen 6"/>
          <p:cNvPicPr>
            <a:picLocks noChangeAspect="1"/>
          </p:cNvPicPr>
          <p:nvPr/>
        </p:nvPicPr>
        <p:blipFill rotWithShape="1">
          <a:blip r:embed="rId3"/>
          <a:srcRect l="10876" t="76702" r="12510" b="17046"/>
          <a:stretch/>
        </p:blipFill>
        <p:spPr>
          <a:xfrm>
            <a:off x="-2" y="2830676"/>
            <a:ext cx="11730450" cy="775525"/>
          </a:xfrm>
          <a:prstGeom prst="rect">
            <a:avLst/>
          </a:prstGeom>
        </p:spPr>
      </p:pic>
      <p:pic>
        <p:nvPicPr>
          <p:cNvPr id="9" name="Imagen 8"/>
          <p:cNvPicPr>
            <a:picLocks noChangeAspect="1"/>
          </p:cNvPicPr>
          <p:nvPr/>
        </p:nvPicPr>
        <p:blipFill>
          <a:blip r:embed="rId5"/>
          <a:stretch>
            <a:fillRect/>
          </a:stretch>
        </p:blipFill>
        <p:spPr>
          <a:xfrm>
            <a:off x="5178075" y="0"/>
            <a:ext cx="6862617" cy="737076"/>
          </a:xfrm>
          <a:prstGeom prst="rect">
            <a:avLst/>
          </a:prstGeom>
          <a:ln>
            <a:noFill/>
          </a:ln>
          <a:effectLst>
            <a:softEdge rad="112500"/>
          </a:effectLst>
        </p:spPr>
      </p:pic>
      <p:cxnSp>
        <p:nvCxnSpPr>
          <p:cNvPr id="12" name="Conector recto 11"/>
          <p:cNvCxnSpPr/>
          <p:nvPr/>
        </p:nvCxnSpPr>
        <p:spPr>
          <a:xfrm>
            <a:off x="1837532" y="1191892"/>
            <a:ext cx="9892916"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84252" y="1455538"/>
            <a:ext cx="2076894" cy="2620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8200438" y="1704177"/>
            <a:ext cx="3285461" cy="2620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a:endCxn id="6" idx="3"/>
          </p:cNvCxnSpPr>
          <p:nvPr/>
        </p:nvCxnSpPr>
        <p:spPr>
          <a:xfrm flipV="1">
            <a:off x="7374938" y="2419928"/>
            <a:ext cx="4355510" cy="1296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950746" y="2679570"/>
            <a:ext cx="184091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a:off x="1044242" y="3306667"/>
            <a:ext cx="10686206" cy="2516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a:off x="142116" y="3606201"/>
            <a:ext cx="540372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8" name="Imagen 17"/>
          <p:cNvPicPr>
            <a:picLocks noChangeAspect="1"/>
          </p:cNvPicPr>
          <p:nvPr/>
        </p:nvPicPr>
        <p:blipFill rotWithShape="1">
          <a:blip r:embed="rId6"/>
          <a:srcRect l="11317" t="56319" r="11476" b="20299"/>
          <a:stretch/>
        </p:blipFill>
        <p:spPr>
          <a:xfrm>
            <a:off x="84094" y="3848931"/>
            <a:ext cx="11997069" cy="2648142"/>
          </a:xfrm>
          <a:prstGeom prst="rect">
            <a:avLst/>
          </a:prstGeom>
        </p:spPr>
      </p:pic>
      <p:cxnSp>
        <p:nvCxnSpPr>
          <p:cNvPr id="20" name="Conector recto 19"/>
          <p:cNvCxnSpPr/>
          <p:nvPr/>
        </p:nvCxnSpPr>
        <p:spPr>
          <a:xfrm flipV="1">
            <a:off x="6146800" y="5076686"/>
            <a:ext cx="5795264" cy="331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flipV="1">
            <a:off x="211386" y="5296694"/>
            <a:ext cx="5448750" cy="2891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flipV="1">
            <a:off x="6426258" y="5595398"/>
            <a:ext cx="5448750" cy="2891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flipV="1">
            <a:off x="84094" y="5896883"/>
            <a:ext cx="2083034" cy="144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flipV="1">
            <a:off x="3034558" y="6183110"/>
            <a:ext cx="8840450" cy="1778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69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left)">
                                      <p:cBhvr>
                                        <p:cTn id="72" dur="500"/>
                                        <p:tgtEl>
                                          <p:spTgt spid="23"/>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left)">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left)">
                                      <p:cBhvr>
                                        <p:cTn id="8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l="9474" t="26959" r="53860" b="62436"/>
          <a:stretch/>
        </p:blipFill>
        <p:spPr>
          <a:xfrm>
            <a:off x="6214565" y="31612"/>
            <a:ext cx="4961652" cy="807159"/>
          </a:xfrm>
          <a:prstGeom prst="rect">
            <a:avLst/>
          </a:prstGeom>
          <a:ln>
            <a:noFill/>
          </a:ln>
          <a:effectLst>
            <a:softEdge rad="112500"/>
          </a:effectLst>
        </p:spPr>
      </p:pic>
      <p:pic>
        <p:nvPicPr>
          <p:cNvPr id="7" name="Imagen 6"/>
          <p:cNvPicPr>
            <a:picLocks noChangeAspect="1"/>
          </p:cNvPicPr>
          <p:nvPr/>
        </p:nvPicPr>
        <p:blipFill rotWithShape="1">
          <a:blip r:embed="rId4"/>
          <a:srcRect l="11316" t="80152" r="10877" b="9117"/>
          <a:stretch/>
        </p:blipFill>
        <p:spPr>
          <a:xfrm>
            <a:off x="84095" y="1074411"/>
            <a:ext cx="11952025" cy="1641080"/>
          </a:xfrm>
          <a:prstGeom prst="rect">
            <a:avLst/>
          </a:prstGeom>
        </p:spPr>
      </p:pic>
      <p:sp>
        <p:nvSpPr>
          <p:cNvPr id="3" name="Rectángulo 2"/>
          <p:cNvSpPr/>
          <p:nvPr/>
        </p:nvSpPr>
        <p:spPr>
          <a:xfrm>
            <a:off x="188727" y="3504982"/>
            <a:ext cx="11670763" cy="2554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28600" indent="-228600">
              <a:buFont typeface="+mj-lt"/>
              <a:buAutoNum type="arabicPeriod"/>
            </a:pPr>
            <a:r>
              <a:rPr lang="es-ES" sz="1600" dirty="0"/>
              <a:t>Ochoa Sangrador C, Andrés de Llano JM. Los signos y síntomas clínicos no son suficientemente válidos para diagnosticar la faringitis estreptocócica. </a:t>
            </a:r>
            <a:r>
              <a:rPr lang="es-ES" sz="1600" dirty="0" err="1">
                <a:hlinkClick r:id="rId5"/>
              </a:rPr>
              <a:t>Evid</a:t>
            </a:r>
            <a:r>
              <a:rPr lang="es-ES" sz="1600" dirty="0">
                <a:hlinkClick r:id="rId5"/>
              </a:rPr>
              <a:t> </a:t>
            </a:r>
            <a:r>
              <a:rPr lang="es-ES" sz="1600" dirty="0" err="1">
                <a:hlinkClick r:id="rId5"/>
              </a:rPr>
              <a:t>Pediatr</a:t>
            </a:r>
            <a:r>
              <a:rPr lang="es-ES" sz="1600" dirty="0">
                <a:hlinkClick r:id="rId5"/>
              </a:rPr>
              <a:t>. 2012;8:33.</a:t>
            </a:r>
            <a:endParaRPr lang="es-ES" sz="1600" dirty="0"/>
          </a:p>
          <a:p>
            <a:pPr marL="228600" indent="-228600">
              <a:buFont typeface="+mj-lt"/>
              <a:buAutoNum type="arabicPeriod"/>
            </a:pPr>
            <a:r>
              <a:rPr lang="es-ES" sz="1600" dirty="0"/>
              <a:t>Ruiz-Aragón J, Rodríguez López R, Molina Linde JM. Evaluación de los métodos rápidos para la detección de Streptococcus </a:t>
            </a:r>
            <a:r>
              <a:rPr lang="es-ES" sz="1600" dirty="0" err="1"/>
              <a:t>pyogenes</a:t>
            </a:r>
            <a:r>
              <a:rPr lang="es-ES" sz="1600" dirty="0"/>
              <a:t>. Revisión sistemática y metaanálisis. </a:t>
            </a:r>
            <a:r>
              <a:rPr lang="es-ES" sz="1600" dirty="0" err="1">
                <a:hlinkClick r:id="rId6"/>
              </a:rPr>
              <a:t>An</a:t>
            </a:r>
            <a:r>
              <a:rPr lang="es-ES" sz="1600" dirty="0">
                <a:hlinkClick r:id="rId6"/>
              </a:rPr>
              <a:t> </a:t>
            </a:r>
            <a:r>
              <a:rPr lang="es-ES" sz="1600" dirty="0" err="1">
                <a:hlinkClick r:id="rId6"/>
              </a:rPr>
              <a:t>Pediatr</a:t>
            </a:r>
            <a:r>
              <a:rPr lang="es-ES" sz="1600" dirty="0">
                <a:hlinkClick r:id="rId6"/>
              </a:rPr>
              <a:t> (</a:t>
            </a:r>
            <a:r>
              <a:rPr lang="es-ES" sz="1600" dirty="0" err="1">
                <a:hlinkClick r:id="rId6"/>
              </a:rPr>
              <a:t>Barc</a:t>
            </a:r>
            <a:r>
              <a:rPr lang="es-ES" sz="1600" dirty="0">
                <a:hlinkClick r:id="rId6"/>
              </a:rPr>
              <a:t>). 2010;72:391-402.</a:t>
            </a:r>
            <a:endParaRPr lang="es-ES" sz="1600" dirty="0"/>
          </a:p>
          <a:p>
            <a:pPr marL="228600" indent="-228600">
              <a:buFont typeface="+mj-lt"/>
              <a:buAutoNum type="arabicPeriod"/>
            </a:pPr>
            <a:r>
              <a:rPr lang="es-ES" sz="1600" dirty="0" err="1"/>
              <a:t>Shulman</a:t>
            </a:r>
            <a:r>
              <a:rPr lang="es-ES" sz="1600" dirty="0"/>
              <a:t> ST, </a:t>
            </a:r>
            <a:r>
              <a:rPr lang="es-ES" sz="1600" dirty="0" err="1"/>
              <a:t>Bisno</a:t>
            </a:r>
            <a:r>
              <a:rPr lang="es-ES" sz="1600" dirty="0"/>
              <a:t> AL, </a:t>
            </a:r>
            <a:r>
              <a:rPr lang="es-ES" sz="1600" dirty="0" err="1"/>
              <a:t>Clegg</a:t>
            </a:r>
            <a:r>
              <a:rPr lang="es-ES" sz="1600" dirty="0"/>
              <a:t> HW, </a:t>
            </a:r>
            <a:r>
              <a:rPr lang="es-ES" sz="1600" dirty="0" err="1"/>
              <a:t>Gerber</a:t>
            </a:r>
            <a:r>
              <a:rPr lang="es-ES" sz="1600" dirty="0"/>
              <a:t> MA, Kaplan EL, Lee G, </a:t>
            </a:r>
            <a:r>
              <a:rPr lang="es-ES" sz="1600" i="1" dirty="0"/>
              <a:t>et al</a:t>
            </a:r>
            <a:r>
              <a:rPr lang="es-ES" sz="1600" dirty="0"/>
              <a:t>. </a:t>
            </a:r>
            <a:r>
              <a:rPr lang="es-ES" sz="1600" dirty="0" err="1"/>
              <a:t>Clinical</a:t>
            </a:r>
            <a:r>
              <a:rPr lang="es-ES" sz="1600" dirty="0"/>
              <a:t> </a:t>
            </a:r>
            <a:r>
              <a:rPr lang="es-ES" sz="1600" dirty="0" err="1"/>
              <a:t>practice</a:t>
            </a:r>
            <a:r>
              <a:rPr lang="es-ES" sz="1600" dirty="0"/>
              <a:t> </a:t>
            </a:r>
            <a:r>
              <a:rPr lang="es-ES" sz="1600" dirty="0" err="1"/>
              <a:t>guideline</a:t>
            </a:r>
            <a:r>
              <a:rPr lang="es-ES" sz="1600" dirty="0"/>
              <a:t> </a:t>
            </a:r>
            <a:r>
              <a:rPr lang="es-ES" sz="1600" dirty="0" err="1"/>
              <a:t>for</a:t>
            </a:r>
            <a:r>
              <a:rPr lang="es-ES" sz="1600" dirty="0"/>
              <a:t> </a:t>
            </a:r>
            <a:r>
              <a:rPr lang="es-ES" sz="1600" dirty="0" err="1"/>
              <a:t>the</a:t>
            </a:r>
            <a:r>
              <a:rPr lang="es-ES" sz="1600" dirty="0"/>
              <a:t> diagnosis and </a:t>
            </a:r>
            <a:r>
              <a:rPr lang="es-ES" sz="1600" dirty="0" err="1"/>
              <a:t>management</a:t>
            </a:r>
            <a:r>
              <a:rPr lang="es-ES" sz="1600" dirty="0"/>
              <a:t> of </a:t>
            </a:r>
            <a:r>
              <a:rPr lang="es-ES" sz="1600" dirty="0" err="1"/>
              <a:t>group</a:t>
            </a:r>
            <a:r>
              <a:rPr lang="es-ES" sz="1600" dirty="0"/>
              <a:t> A </a:t>
            </a:r>
            <a:r>
              <a:rPr lang="es-ES" sz="1600" dirty="0" err="1"/>
              <a:t>streptococcal</a:t>
            </a:r>
            <a:r>
              <a:rPr lang="es-ES" sz="1600" dirty="0"/>
              <a:t> </a:t>
            </a:r>
            <a:r>
              <a:rPr lang="es-ES" sz="1600" dirty="0" err="1"/>
              <a:t>pharyngitis</a:t>
            </a:r>
            <a:r>
              <a:rPr lang="es-ES" sz="1600" dirty="0"/>
              <a:t>: 2012 </a:t>
            </a:r>
            <a:r>
              <a:rPr lang="es-ES" sz="1600" dirty="0" err="1"/>
              <a:t>update</a:t>
            </a:r>
            <a:r>
              <a:rPr lang="es-ES" sz="1600" dirty="0"/>
              <a:t> </a:t>
            </a:r>
            <a:r>
              <a:rPr lang="es-ES" sz="1600" dirty="0" err="1"/>
              <a:t>by</a:t>
            </a:r>
            <a:r>
              <a:rPr lang="es-ES" sz="1600" dirty="0"/>
              <a:t> </a:t>
            </a:r>
            <a:r>
              <a:rPr lang="es-ES" sz="1600" dirty="0" err="1"/>
              <a:t>the</a:t>
            </a:r>
            <a:r>
              <a:rPr lang="es-ES" sz="1600" dirty="0"/>
              <a:t> </a:t>
            </a:r>
            <a:r>
              <a:rPr lang="es-ES" sz="1600" dirty="0" err="1"/>
              <a:t>Infectious</a:t>
            </a:r>
            <a:r>
              <a:rPr lang="es-ES" sz="1600" dirty="0"/>
              <a:t> </a:t>
            </a:r>
            <a:r>
              <a:rPr lang="es-ES" sz="1600" dirty="0" err="1"/>
              <a:t>Diseases</a:t>
            </a:r>
            <a:r>
              <a:rPr lang="es-ES" sz="1600" dirty="0"/>
              <a:t> </a:t>
            </a:r>
            <a:r>
              <a:rPr lang="es-ES" sz="1600" dirty="0" err="1"/>
              <a:t>Society</a:t>
            </a:r>
            <a:r>
              <a:rPr lang="es-ES" sz="1600" dirty="0"/>
              <a:t> of </a:t>
            </a:r>
            <a:r>
              <a:rPr lang="es-ES" sz="1600" dirty="0" err="1"/>
              <a:t>America</a:t>
            </a:r>
            <a:r>
              <a:rPr lang="es-ES" sz="1600" dirty="0"/>
              <a:t>. </a:t>
            </a:r>
            <a:r>
              <a:rPr lang="es-ES" sz="1600" dirty="0" err="1">
                <a:hlinkClick r:id="rId7"/>
              </a:rPr>
              <a:t>Clin</a:t>
            </a:r>
            <a:r>
              <a:rPr lang="es-ES" sz="1600" dirty="0">
                <a:hlinkClick r:id="rId7"/>
              </a:rPr>
              <a:t> </a:t>
            </a:r>
            <a:r>
              <a:rPr lang="es-ES" sz="1600" dirty="0" err="1">
                <a:hlinkClick r:id="rId7"/>
              </a:rPr>
              <a:t>Infect</a:t>
            </a:r>
            <a:r>
              <a:rPr lang="es-ES" sz="1600" dirty="0">
                <a:hlinkClick r:id="rId7"/>
              </a:rPr>
              <a:t> </a:t>
            </a:r>
            <a:r>
              <a:rPr lang="es-ES" sz="1600" dirty="0" err="1">
                <a:hlinkClick r:id="rId7"/>
              </a:rPr>
              <a:t>Dis</a:t>
            </a:r>
            <a:r>
              <a:rPr lang="es-ES" sz="1600" dirty="0">
                <a:hlinkClick r:id="rId7"/>
              </a:rPr>
              <a:t>. 2012;55:1279–82.</a:t>
            </a:r>
            <a:endParaRPr lang="es-ES" sz="1600" dirty="0"/>
          </a:p>
          <a:p>
            <a:pPr marL="228600" indent="-228600">
              <a:buFont typeface="+mj-lt"/>
              <a:buAutoNum type="arabicPeriod"/>
            </a:pPr>
            <a:r>
              <a:rPr lang="es-ES" sz="1600" dirty="0"/>
              <a:t>ESCMID </a:t>
            </a:r>
            <a:r>
              <a:rPr lang="es-ES" sz="1600" dirty="0" err="1"/>
              <a:t>Sore</a:t>
            </a:r>
            <a:r>
              <a:rPr lang="es-ES" sz="1600" dirty="0"/>
              <a:t> </a:t>
            </a:r>
            <a:r>
              <a:rPr lang="es-ES" sz="1600" dirty="0" err="1"/>
              <a:t>Throat</a:t>
            </a:r>
            <a:r>
              <a:rPr lang="es-ES" sz="1600" dirty="0"/>
              <a:t> </a:t>
            </a:r>
            <a:r>
              <a:rPr lang="es-ES" sz="1600" dirty="0" err="1"/>
              <a:t>Guideline</a:t>
            </a:r>
            <a:r>
              <a:rPr lang="es-ES" sz="1600" dirty="0"/>
              <a:t> </a:t>
            </a:r>
            <a:r>
              <a:rPr lang="es-ES" sz="1600" dirty="0" err="1"/>
              <a:t>Group</a:t>
            </a:r>
            <a:r>
              <a:rPr lang="es-ES" sz="1600" dirty="0"/>
              <a:t>, </a:t>
            </a:r>
            <a:r>
              <a:rPr lang="es-ES" sz="1600" dirty="0" err="1"/>
              <a:t>Pelucchi</a:t>
            </a:r>
            <a:r>
              <a:rPr lang="es-ES" sz="1600" dirty="0"/>
              <a:t> C, </a:t>
            </a:r>
            <a:r>
              <a:rPr lang="es-ES" sz="1600" dirty="0" err="1"/>
              <a:t>Grigoryan</a:t>
            </a:r>
            <a:r>
              <a:rPr lang="es-ES" sz="1600" dirty="0"/>
              <a:t> L, </a:t>
            </a:r>
            <a:r>
              <a:rPr lang="es-ES" sz="1600" dirty="0" err="1"/>
              <a:t>Galeone</a:t>
            </a:r>
            <a:r>
              <a:rPr lang="es-ES" sz="1600" dirty="0"/>
              <a:t> C, Esposito S, </a:t>
            </a:r>
            <a:r>
              <a:rPr lang="es-ES" sz="1600" dirty="0" err="1"/>
              <a:t>Huovinen</a:t>
            </a:r>
            <a:r>
              <a:rPr lang="es-ES" sz="1600" dirty="0"/>
              <a:t> P, et al. </a:t>
            </a:r>
            <a:r>
              <a:rPr lang="es-ES" sz="1600" dirty="0" err="1"/>
              <a:t>Guideline</a:t>
            </a:r>
            <a:r>
              <a:rPr lang="es-ES" sz="1600" dirty="0"/>
              <a:t> </a:t>
            </a:r>
            <a:r>
              <a:rPr lang="es-ES" sz="1600" dirty="0" err="1"/>
              <a:t>for</a:t>
            </a:r>
            <a:r>
              <a:rPr lang="es-ES" sz="1600" dirty="0"/>
              <a:t> </a:t>
            </a:r>
            <a:r>
              <a:rPr lang="es-ES" sz="1600" dirty="0" err="1"/>
              <a:t>the</a:t>
            </a:r>
            <a:r>
              <a:rPr lang="es-ES" sz="1600" dirty="0"/>
              <a:t> </a:t>
            </a:r>
            <a:r>
              <a:rPr lang="es-ES" sz="1600" dirty="0" err="1"/>
              <a:t>management</a:t>
            </a:r>
            <a:r>
              <a:rPr lang="es-ES" sz="1600" dirty="0"/>
              <a:t> of </a:t>
            </a:r>
            <a:r>
              <a:rPr lang="es-ES" sz="1600" dirty="0" err="1"/>
              <a:t>acute</a:t>
            </a:r>
            <a:r>
              <a:rPr lang="es-ES" sz="1600" dirty="0"/>
              <a:t> </a:t>
            </a:r>
            <a:r>
              <a:rPr lang="es-ES" sz="1600" dirty="0" err="1"/>
              <a:t>sore</a:t>
            </a:r>
            <a:r>
              <a:rPr lang="es-ES" sz="1600" dirty="0"/>
              <a:t> </a:t>
            </a:r>
            <a:r>
              <a:rPr lang="es-ES" sz="1600" dirty="0" err="1"/>
              <a:t>throat</a:t>
            </a:r>
            <a:r>
              <a:rPr lang="es-ES" sz="1600" dirty="0"/>
              <a:t>. </a:t>
            </a:r>
            <a:r>
              <a:rPr lang="es-ES" sz="1600" dirty="0" err="1"/>
              <a:t>Clin</a:t>
            </a:r>
            <a:r>
              <a:rPr lang="es-ES" sz="1600" dirty="0"/>
              <a:t> </a:t>
            </a:r>
            <a:r>
              <a:rPr lang="es-ES" sz="1600" dirty="0" err="1"/>
              <a:t>Microbiol</a:t>
            </a:r>
            <a:r>
              <a:rPr lang="es-ES" sz="1600" dirty="0"/>
              <a:t> </a:t>
            </a:r>
            <a:r>
              <a:rPr lang="es-ES" sz="1600" dirty="0" err="1"/>
              <a:t>Infect</a:t>
            </a:r>
            <a:r>
              <a:rPr lang="es-ES" sz="1600" dirty="0"/>
              <a:t>. </a:t>
            </a:r>
            <a:r>
              <a:rPr lang="es-ES" sz="1600" dirty="0" smtClean="0"/>
              <a:t>2012;18:1-</a:t>
            </a:r>
            <a:endParaRPr lang="es-ES" sz="1600" dirty="0"/>
          </a:p>
          <a:p>
            <a:pPr marL="228600" indent="-228600">
              <a:buFont typeface="+mj-lt"/>
              <a:buAutoNum type="arabicPeriod"/>
            </a:pPr>
            <a:r>
              <a:rPr lang="es-ES" sz="1600" dirty="0"/>
              <a:t>Giráldez-García C, Rubio B, Gallegos-Braun JF, </a:t>
            </a:r>
            <a:r>
              <a:rPr lang="es-ES" sz="1600" dirty="0" err="1"/>
              <a:t>Imaz</a:t>
            </a:r>
            <a:r>
              <a:rPr lang="es-ES" sz="1600" dirty="0"/>
              <a:t> I, Gonzalez-Enríquez J, Sarria-</a:t>
            </a:r>
            <a:r>
              <a:rPr lang="es-ES" sz="1600" dirty="0" err="1"/>
              <a:t>Santamera</a:t>
            </a:r>
            <a:r>
              <a:rPr lang="es-ES" sz="1600" dirty="0"/>
              <a:t> A. Diagnosis and </a:t>
            </a:r>
            <a:r>
              <a:rPr lang="es-ES" sz="1600" dirty="0" err="1"/>
              <a:t>management</a:t>
            </a:r>
            <a:r>
              <a:rPr lang="es-ES" sz="1600" dirty="0"/>
              <a:t> of </a:t>
            </a:r>
            <a:r>
              <a:rPr lang="es-ES" sz="1600" dirty="0" err="1"/>
              <a:t>acute</a:t>
            </a:r>
            <a:r>
              <a:rPr lang="es-ES" sz="1600" dirty="0"/>
              <a:t> </a:t>
            </a:r>
            <a:r>
              <a:rPr lang="es-ES" sz="1600" dirty="0" err="1"/>
              <a:t>pharyngitis</a:t>
            </a:r>
            <a:r>
              <a:rPr lang="es-ES" sz="1600" dirty="0"/>
              <a:t> in a </a:t>
            </a:r>
            <a:r>
              <a:rPr lang="es-ES" sz="1600" dirty="0" err="1"/>
              <a:t>paediatric</a:t>
            </a:r>
            <a:r>
              <a:rPr lang="es-ES" sz="1600" dirty="0"/>
              <a:t> </a:t>
            </a:r>
            <a:r>
              <a:rPr lang="es-ES" sz="1600" dirty="0" err="1"/>
              <a:t>population</a:t>
            </a:r>
            <a:r>
              <a:rPr lang="es-ES" sz="1600" dirty="0"/>
              <a:t>: a </a:t>
            </a:r>
            <a:r>
              <a:rPr lang="es-ES" sz="1600" dirty="0" err="1"/>
              <a:t>cost-effectiveness</a:t>
            </a:r>
            <a:r>
              <a:rPr lang="es-ES" sz="1600" dirty="0"/>
              <a:t> </a:t>
            </a:r>
            <a:r>
              <a:rPr lang="es-ES" sz="1600" dirty="0" err="1"/>
              <a:t>analysis</a:t>
            </a:r>
            <a:r>
              <a:rPr lang="es-ES" sz="1600" dirty="0"/>
              <a:t>. </a:t>
            </a:r>
            <a:r>
              <a:rPr lang="es-ES" sz="1600" dirty="0" err="1">
                <a:hlinkClick r:id="rId8"/>
              </a:rPr>
              <a:t>Eur</a:t>
            </a:r>
            <a:r>
              <a:rPr lang="es-ES" sz="1600" dirty="0">
                <a:hlinkClick r:id="rId8"/>
              </a:rPr>
              <a:t> J </a:t>
            </a:r>
            <a:r>
              <a:rPr lang="es-ES" sz="1600" dirty="0" err="1">
                <a:hlinkClick r:id="rId8"/>
              </a:rPr>
              <a:t>Pediatr</a:t>
            </a:r>
            <a:r>
              <a:rPr lang="es-ES" sz="1600" dirty="0">
                <a:hlinkClick r:id="rId8"/>
              </a:rPr>
              <a:t>. 2011;170:1059-67.</a:t>
            </a:r>
            <a:endParaRPr lang="es-ES" sz="1600" dirty="0"/>
          </a:p>
        </p:txBody>
      </p:sp>
      <p:cxnSp>
        <p:nvCxnSpPr>
          <p:cNvPr id="14" name="Conector recto 13"/>
          <p:cNvCxnSpPr/>
          <p:nvPr/>
        </p:nvCxnSpPr>
        <p:spPr>
          <a:xfrm>
            <a:off x="2690815" y="1600165"/>
            <a:ext cx="8550979" cy="781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flipV="1">
            <a:off x="3609833" y="1932859"/>
            <a:ext cx="7308688" cy="983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flipV="1">
            <a:off x="1556756" y="2287238"/>
            <a:ext cx="10100119" cy="491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73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3423986" y="69850"/>
            <a:ext cx="4605338" cy="338138"/>
          </a:xfrm>
          <a:prstGeom prst="rect">
            <a:avLst/>
          </a:prstGeom>
          <a:ln/>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es-ES" sz="1600" b="1" dirty="0"/>
              <a:t>ODINOFAGIA AGUDA PROBABLEMENTE INFECCIOSA</a:t>
            </a:r>
          </a:p>
        </p:txBody>
      </p:sp>
      <p:sp>
        <p:nvSpPr>
          <p:cNvPr id="11" name="CuadroTexto 10"/>
          <p:cNvSpPr txBox="1"/>
          <p:nvPr/>
        </p:nvSpPr>
        <p:spPr>
          <a:xfrm>
            <a:off x="4165090" y="683999"/>
            <a:ext cx="2876550" cy="339725"/>
          </a:xfrm>
          <a:prstGeom prst="rect">
            <a:avLst/>
          </a:prstGeom>
          <a:ln/>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es-ES" sz="1600" b="1" dirty="0"/>
              <a:t>Anamnesis y Exploración clínica</a:t>
            </a:r>
          </a:p>
        </p:txBody>
      </p:sp>
      <p:sp>
        <p:nvSpPr>
          <p:cNvPr id="12" name="CuadroTexto 11"/>
          <p:cNvSpPr txBox="1"/>
          <p:nvPr/>
        </p:nvSpPr>
        <p:spPr>
          <a:xfrm>
            <a:off x="607764" y="1635664"/>
            <a:ext cx="631904" cy="4616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es-ES" sz="2400" dirty="0">
                <a:solidFill>
                  <a:srgbClr val="C00000"/>
                </a:solidFill>
              </a:rPr>
              <a:t> ≤ 3</a:t>
            </a:r>
          </a:p>
        </p:txBody>
      </p:sp>
      <p:sp>
        <p:nvSpPr>
          <p:cNvPr id="14" name="CuadroTexto 13"/>
          <p:cNvSpPr txBox="1"/>
          <p:nvPr/>
        </p:nvSpPr>
        <p:spPr>
          <a:xfrm>
            <a:off x="66965" y="3124160"/>
            <a:ext cx="2351382" cy="126188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eaLnBrk="1" fontAlgn="auto" hangingPunct="1">
              <a:spcBef>
                <a:spcPts val="0"/>
              </a:spcBef>
              <a:spcAft>
                <a:spcPts val="0"/>
              </a:spcAft>
              <a:defRPr/>
            </a:pPr>
            <a:r>
              <a:rPr lang="es-ES" sz="1600" dirty="0">
                <a:solidFill>
                  <a:srgbClr val="C00000"/>
                </a:solidFill>
              </a:rPr>
              <a:t>Tratamiento Sintomático</a:t>
            </a:r>
          </a:p>
          <a:p>
            <a:pPr algn="ctr" eaLnBrk="1" fontAlgn="auto" hangingPunct="1">
              <a:spcBef>
                <a:spcPts val="0"/>
              </a:spcBef>
              <a:spcAft>
                <a:spcPts val="0"/>
              </a:spcAft>
              <a:defRPr/>
            </a:pPr>
            <a:r>
              <a:rPr lang="es-ES" sz="1600" dirty="0">
                <a:solidFill>
                  <a:srgbClr val="C00000"/>
                </a:solidFill>
              </a:rPr>
              <a:t>Y observación</a:t>
            </a:r>
          </a:p>
          <a:p>
            <a:pPr algn="ctr" eaLnBrk="1" fontAlgn="auto" hangingPunct="1">
              <a:spcBef>
                <a:spcPts val="0"/>
              </a:spcBef>
              <a:spcAft>
                <a:spcPts val="0"/>
              </a:spcAft>
              <a:defRPr/>
            </a:pPr>
            <a:r>
              <a:rPr lang="es-ES" sz="1200" dirty="0">
                <a:solidFill>
                  <a:schemeClr val="accent2">
                    <a:lumMod val="50000"/>
                  </a:schemeClr>
                </a:solidFill>
              </a:rPr>
              <a:t>------------------------</a:t>
            </a:r>
          </a:p>
          <a:p>
            <a:pPr algn="ctr" eaLnBrk="1" fontAlgn="auto" hangingPunct="1">
              <a:spcBef>
                <a:spcPts val="0"/>
              </a:spcBef>
              <a:spcAft>
                <a:spcPts val="0"/>
              </a:spcAft>
              <a:defRPr/>
            </a:pPr>
            <a:r>
              <a:rPr lang="es-ES" sz="1600" b="1" dirty="0">
                <a:solidFill>
                  <a:schemeClr val="accent2">
                    <a:lumMod val="50000"/>
                  </a:schemeClr>
                </a:solidFill>
              </a:rPr>
              <a:t>Reevaluación en 48 h </a:t>
            </a:r>
          </a:p>
          <a:p>
            <a:pPr algn="ctr" eaLnBrk="1" fontAlgn="auto" hangingPunct="1">
              <a:spcBef>
                <a:spcPts val="0"/>
              </a:spcBef>
              <a:spcAft>
                <a:spcPts val="0"/>
              </a:spcAft>
              <a:defRPr/>
            </a:pPr>
            <a:r>
              <a:rPr lang="es-ES" sz="1600" b="1" dirty="0">
                <a:solidFill>
                  <a:schemeClr val="accent2">
                    <a:lumMod val="50000"/>
                  </a:schemeClr>
                </a:solidFill>
              </a:rPr>
              <a:t>si no hay mejoría clínica</a:t>
            </a:r>
          </a:p>
        </p:txBody>
      </p:sp>
      <p:sp>
        <p:nvSpPr>
          <p:cNvPr id="15" name="CuadroTexto 14"/>
          <p:cNvSpPr txBox="1"/>
          <p:nvPr/>
        </p:nvSpPr>
        <p:spPr>
          <a:xfrm>
            <a:off x="4319817" y="1496658"/>
            <a:ext cx="867767" cy="523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eaLnBrk="1" fontAlgn="auto" hangingPunct="1">
              <a:spcBef>
                <a:spcPts val="0"/>
              </a:spcBef>
              <a:spcAft>
                <a:spcPts val="0"/>
              </a:spcAft>
              <a:defRPr/>
            </a:pPr>
            <a:r>
              <a:rPr lang="es-ES" sz="2800" dirty="0">
                <a:solidFill>
                  <a:srgbClr val="C00000"/>
                </a:solidFill>
              </a:rPr>
              <a:t> 4-5</a:t>
            </a:r>
          </a:p>
        </p:txBody>
      </p:sp>
      <p:sp>
        <p:nvSpPr>
          <p:cNvPr id="16" name="CuadroTexto 15"/>
          <p:cNvSpPr txBox="1"/>
          <p:nvPr/>
        </p:nvSpPr>
        <p:spPr>
          <a:xfrm>
            <a:off x="7359650" y="2970213"/>
            <a:ext cx="1389063" cy="52228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eaLnBrk="1" fontAlgn="auto" hangingPunct="1">
              <a:spcBef>
                <a:spcPts val="0"/>
              </a:spcBef>
              <a:spcAft>
                <a:spcPts val="0"/>
              </a:spcAft>
              <a:defRPr/>
            </a:pPr>
            <a:r>
              <a:rPr lang="es-ES" sz="2800" b="1" dirty="0">
                <a:solidFill>
                  <a:srgbClr val="002060"/>
                </a:solidFill>
                <a:effectLst>
                  <a:outerShdw blurRad="38100" dist="38100" dir="2700000" algn="tl">
                    <a:srgbClr val="000000">
                      <a:alpha val="43137"/>
                    </a:srgbClr>
                  </a:outerShdw>
                </a:effectLst>
              </a:rPr>
              <a:t>TRDA**</a:t>
            </a:r>
          </a:p>
        </p:txBody>
      </p:sp>
      <p:sp>
        <p:nvSpPr>
          <p:cNvPr id="17" name="CuadroTexto 16"/>
          <p:cNvSpPr txBox="1">
            <a:spLocks noChangeArrowheads="1"/>
          </p:cNvSpPr>
          <p:nvPr/>
        </p:nvSpPr>
        <p:spPr bwMode="auto">
          <a:xfrm>
            <a:off x="9929813" y="2970213"/>
            <a:ext cx="1679091" cy="460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400" b="1" dirty="0">
                <a:solidFill>
                  <a:srgbClr val="C00000"/>
                </a:solidFill>
              </a:rPr>
              <a:t>Positivo</a:t>
            </a:r>
            <a:endParaRPr lang="es-ES" altLang="es-ES" sz="2000" b="1" dirty="0">
              <a:solidFill>
                <a:srgbClr val="C00000"/>
              </a:solidFill>
            </a:endParaRPr>
          </a:p>
        </p:txBody>
      </p:sp>
      <p:sp>
        <p:nvSpPr>
          <p:cNvPr id="18" name="CuadroTexto 17"/>
          <p:cNvSpPr txBox="1"/>
          <p:nvPr/>
        </p:nvSpPr>
        <p:spPr>
          <a:xfrm>
            <a:off x="9888538" y="5203884"/>
            <a:ext cx="2147887" cy="830997"/>
          </a:xfrm>
          <a:prstGeom prst="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fontAlgn="auto" hangingPunct="1">
              <a:spcBef>
                <a:spcPts val="0"/>
              </a:spcBef>
              <a:spcAft>
                <a:spcPts val="0"/>
              </a:spcAft>
              <a:defRPr/>
            </a:pPr>
            <a:r>
              <a:rPr lang="es-ES" sz="2400" b="1" dirty="0">
                <a:solidFill>
                  <a:srgbClr val="0070C0"/>
                </a:solidFill>
                <a:latin typeface="Segoe Print" panose="02000600000000000000" pitchFamily="2" charset="0"/>
                <a:cs typeface="+mn-cs"/>
              </a:rPr>
              <a:t>Tratamiento Antibiótico</a:t>
            </a:r>
          </a:p>
        </p:txBody>
      </p:sp>
      <p:sp>
        <p:nvSpPr>
          <p:cNvPr id="19" name="CuadroTexto 18"/>
          <p:cNvSpPr txBox="1"/>
          <p:nvPr/>
        </p:nvSpPr>
        <p:spPr>
          <a:xfrm>
            <a:off x="6994525" y="898525"/>
            <a:ext cx="2662238" cy="1416050"/>
          </a:xfrm>
          <a:prstGeom prst="rect">
            <a:avLst/>
          </a:prstGeom>
          <a:ln/>
        </p:spPr>
        <p:style>
          <a:lnRef idx="0">
            <a:schemeClr val="accent4"/>
          </a:lnRef>
          <a:fillRef idx="3">
            <a:schemeClr val="accent4"/>
          </a:fillRef>
          <a:effectRef idx="3">
            <a:schemeClr val="accent4"/>
          </a:effectRef>
          <a:fontRef idx="minor">
            <a:schemeClr val="lt1"/>
          </a:fontRef>
        </p:style>
        <p:txBody>
          <a:bodyPr lIns="36000" tIns="0" rIns="0" bIns="0">
            <a:spAutoFit/>
          </a:bodyPr>
          <a:lstStyle/>
          <a:p>
            <a:pPr algn="ctr" eaLnBrk="1" fontAlgn="auto" hangingPunct="1">
              <a:spcBef>
                <a:spcPts val="0"/>
              </a:spcBef>
              <a:spcAft>
                <a:spcPts val="0"/>
              </a:spcAft>
              <a:defRPr/>
            </a:pPr>
            <a:r>
              <a:rPr lang="es-ES" sz="2400" b="1" dirty="0">
                <a:solidFill>
                  <a:srgbClr val="FF0000"/>
                </a:solidFill>
                <a:effectLst>
                  <a:outerShdw blurRad="38100" dist="38100" dir="2700000" algn="tl">
                    <a:srgbClr val="000000">
                      <a:alpha val="43137"/>
                    </a:srgbClr>
                  </a:outerShdw>
                </a:effectLst>
              </a:rPr>
              <a:t>&gt; 3 años</a:t>
            </a:r>
          </a:p>
          <a:p>
            <a:pPr algn="ctr" eaLnBrk="1" fontAlgn="auto" hangingPunct="1">
              <a:spcBef>
                <a:spcPts val="0"/>
              </a:spcBef>
              <a:spcAft>
                <a:spcPts val="0"/>
              </a:spcAft>
              <a:defRPr/>
            </a:pPr>
            <a:r>
              <a:rPr lang="es-ES" sz="2400" b="1" dirty="0" err="1">
                <a:solidFill>
                  <a:srgbClr val="FF0000"/>
                </a:solidFill>
                <a:effectLst>
                  <a:outerShdw blurRad="38100" dist="38100" dir="2700000" algn="tl">
                    <a:srgbClr val="000000">
                      <a:alpha val="43137"/>
                    </a:srgbClr>
                  </a:outerShdw>
                </a:effectLst>
              </a:rPr>
              <a:t>ó</a:t>
            </a:r>
            <a:endParaRPr lang="es-ES" sz="2400" b="1" dirty="0">
              <a:solidFill>
                <a:srgbClr val="FF0000"/>
              </a:solidFill>
              <a:effectLst>
                <a:outerShdw blurRad="38100" dist="38100" dir="2700000" algn="tl">
                  <a:srgbClr val="000000">
                    <a:alpha val="43137"/>
                  </a:srgbClr>
                </a:outerShdw>
              </a:effectLst>
            </a:endParaRPr>
          </a:p>
          <a:p>
            <a:pPr algn="ctr" eaLnBrk="1" fontAlgn="auto" hangingPunct="1">
              <a:spcBef>
                <a:spcPts val="0"/>
              </a:spcBef>
              <a:spcAft>
                <a:spcPts val="0"/>
              </a:spcAft>
              <a:defRPr/>
            </a:pPr>
            <a:r>
              <a:rPr lang="es-ES" sz="2400" b="1" dirty="0">
                <a:solidFill>
                  <a:srgbClr val="002060"/>
                </a:solidFill>
                <a:effectLst>
                  <a:outerShdw blurRad="38100" dist="38100" dir="2700000" algn="tl">
                    <a:srgbClr val="000000">
                      <a:alpha val="43137"/>
                    </a:srgbClr>
                  </a:outerShdw>
                </a:effectLst>
              </a:rPr>
              <a:t>&lt; 3 años</a:t>
            </a:r>
          </a:p>
          <a:p>
            <a:pPr algn="ctr" eaLnBrk="1" fontAlgn="auto" hangingPunct="1">
              <a:spcBef>
                <a:spcPts val="0"/>
              </a:spcBef>
              <a:spcAft>
                <a:spcPts val="0"/>
              </a:spcAft>
              <a:defRPr/>
            </a:pPr>
            <a:r>
              <a:rPr lang="es-ES" sz="2000" b="1" dirty="0">
                <a:solidFill>
                  <a:srgbClr val="002060"/>
                </a:solidFill>
              </a:rPr>
              <a:t>(+ criterio clínica extra)*</a:t>
            </a:r>
          </a:p>
        </p:txBody>
      </p:sp>
      <p:sp>
        <p:nvSpPr>
          <p:cNvPr id="23" name="CuadroTexto 22"/>
          <p:cNvSpPr txBox="1"/>
          <p:nvPr/>
        </p:nvSpPr>
        <p:spPr>
          <a:xfrm>
            <a:off x="3027376" y="4908540"/>
            <a:ext cx="3984126" cy="1508105"/>
          </a:xfrm>
          <a:prstGeom prst="rect">
            <a:avLst/>
          </a:prstGeom>
          <a:ln/>
        </p:spPr>
        <p:style>
          <a:lnRef idx="2">
            <a:schemeClr val="accent2"/>
          </a:lnRef>
          <a:fillRef idx="1">
            <a:schemeClr val="lt1"/>
          </a:fillRef>
          <a:effectRef idx="0">
            <a:schemeClr val="accent2"/>
          </a:effectRef>
          <a:fontRef idx="minor">
            <a:schemeClr val="dk1"/>
          </a:fontRef>
        </p:style>
        <p:txBody>
          <a:bodyPr wrap="square" lIns="36000" tIns="0" rIns="0" bIns="0">
            <a:spAutoFit/>
          </a:bodyPr>
          <a:lstStyle/>
          <a:p>
            <a:pPr eaLnBrk="1" fontAlgn="auto" hangingPunct="1">
              <a:spcBef>
                <a:spcPts val="0"/>
              </a:spcBef>
              <a:spcAft>
                <a:spcPts val="0"/>
              </a:spcAft>
              <a:defRPr/>
            </a:pPr>
            <a:r>
              <a:rPr lang="es-ES" sz="1400" b="1" dirty="0">
                <a:solidFill>
                  <a:srgbClr val="0070C0"/>
                </a:solidFill>
              </a:rPr>
              <a:t>Sospecha infección por otra bacteria distinta  a SGA</a:t>
            </a:r>
          </a:p>
          <a:p>
            <a:pPr eaLnBrk="1" fontAlgn="auto" hangingPunct="1">
              <a:spcBef>
                <a:spcPts val="0"/>
              </a:spcBef>
              <a:spcAft>
                <a:spcPts val="0"/>
              </a:spcAft>
              <a:defRPr/>
            </a:pPr>
            <a:r>
              <a:rPr lang="es-ES" sz="1400" b="1" dirty="0">
                <a:solidFill>
                  <a:srgbClr val="0070C0"/>
                </a:solidFill>
              </a:rPr>
              <a:t>Alérgicos a penicilina</a:t>
            </a:r>
          </a:p>
          <a:p>
            <a:pPr eaLnBrk="1" fontAlgn="auto" hangingPunct="1">
              <a:spcBef>
                <a:spcPts val="0"/>
              </a:spcBef>
              <a:spcAft>
                <a:spcPts val="0"/>
              </a:spcAft>
              <a:defRPr/>
            </a:pPr>
            <a:r>
              <a:rPr lang="es-ES" sz="1400" b="1" dirty="0">
                <a:solidFill>
                  <a:srgbClr val="0070C0"/>
                </a:solidFill>
              </a:rPr>
              <a:t>Sospecha Glomerulonefritis </a:t>
            </a:r>
            <a:r>
              <a:rPr lang="es-ES" sz="1400" b="1" dirty="0" smtClean="0">
                <a:solidFill>
                  <a:srgbClr val="0070C0"/>
                </a:solidFill>
              </a:rPr>
              <a:t>postestreptocócica</a:t>
            </a:r>
          </a:p>
          <a:p>
            <a:pPr eaLnBrk="1" fontAlgn="auto" hangingPunct="1">
              <a:spcBef>
                <a:spcPts val="0"/>
              </a:spcBef>
              <a:spcAft>
                <a:spcPts val="0"/>
              </a:spcAft>
              <a:defRPr/>
            </a:pPr>
            <a:r>
              <a:rPr lang="es-ES" sz="1400" b="1" dirty="0" smtClean="0">
                <a:solidFill>
                  <a:srgbClr val="0070C0"/>
                </a:solidFill>
              </a:rPr>
              <a:t>Faringitis Crónica</a:t>
            </a:r>
          </a:p>
          <a:p>
            <a:pPr eaLnBrk="1" fontAlgn="auto" hangingPunct="1">
              <a:spcBef>
                <a:spcPts val="0"/>
              </a:spcBef>
              <a:spcAft>
                <a:spcPts val="0"/>
              </a:spcAft>
              <a:defRPr/>
            </a:pPr>
            <a:r>
              <a:rPr lang="es-ES" sz="1400" b="1" dirty="0" smtClean="0">
                <a:solidFill>
                  <a:srgbClr val="0070C0"/>
                </a:solidFill>
              </a:rPr>
              <a:t>Antecedentes </a:t>
            </a:r>
            <a:r>
              <a:rPr lang="es-ES" sz="1400" b="1" dirty="0">
                <a:solidFill>
                  <a:srgbClr val="0070C0"/>
                </a:solidFill>
              </a:rPr>
              <a:t>Fiebre Reumática</a:t>
            </a:r>
          </a:p>
          <a:p>
            <a:pPr eaLnBrk="1" fontAlgn="auto" hangingPunct="1">
              <a:spcBef>
                <a:spcPts val="0"/>
              </a:spcBef>
              <a:spcAft>
                <a:spcPts val="0"/>
              </a:spcAft>
              <a:defRPr/>
            </a:pPr>
            <a:r>
              <a:rPr lang="es-ES" sz="1400" b="1" dirty="0" smtClean="0">
                <a:solidFill>
                  <a:srgbClr val="0070C0"/>
                </a:solidFill>
              </a:rPr>
              <a:t>Contexto Brote comunitario</a:t>
            </a:r>
          </a:p>
          <a:p>
            <a:pPr eaLnBrk="1" fontAlgn="auto" hangingPunct="1">
              <a:spcBef>
                <a:spcPts val="0"/>
              </a:spcBef>
              <a:spcAft>
                <a:spcPts val="0"/>
              </a:spcAft>
              <a:defRPr/>
            </a:pPr>
            <a:r>
              <a:rPr lang="es-ES" sz="1400" b="1" dirty="0" smtClean="0">
                <a:solidFill>
                  <a:srgbClr val="0070C0"/>
                </a:solidFill>
              </a:rPr>
              <a:t>Inmunodeprimidos</a:t>
            </a:r>
            <a:endParaRPr lang="es-ES" sz="1400" b="1" dirty="0">
              <a:solidFill>
                <a:srgbClr val="0070C0"/>
              </a:solidFill>
            </a:endParaRPr>
          </a:p>
        </p:txBody>
      </p:sp>
      <p:sp>
        <p:nvSpPr>
          <p:cNvPr id="24" name="CuadroTexto 23"/>
          <p:cNvSpPr txBox="1">
            <a:spLocks noChangeArrowheads="1"/>
          </p:cNvSpPr>
          <p:nvPr/>
        </p:nvSpPr>
        <p:spPr bwMode="auto">
          <a:xfrm>
            <a:off x="4632325" y="3341688"/>
            <a:ext cx="173672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800" b="1">
                <a:solidFill>
                  <a:srgbClr val="C00000"/>
                </a:solidFill>
              </a:rPr>
              <a:t>Negativo y &lt; 3 a</a:t>
            </a:r>
          </a:p>
        </p:txBody>
      </p:sp>
      <p:sp>
        <p:nvSpPr>
          <p:cNvPr id="25" name="CuadroTexto 24"/>
          <p:cNvSpPr txBox="1"/>
          <p:nvPr/>
        </p:nvSpPr>
        <p:spPr>
          <a:xfrm>
            <a:off x="7502525" y="4364038"/>
            <a:ext cx="1612900" cy="677862"/>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eaLnBrk="1" fontAlgn="auto" hangingPunct="1">
              <a:spcBef>
                <a:spcPts val="0"/>
              </a:spcBef>
              <a:spcAft>
                <a:spcPts val="0"/>
              </a:spcAft>
              <a:defRPr/>
            </a:pPr>
            <a:r>
              <a:rPr lang="es-ES" sz="2000" b="1" dirty="0">
                <a:solidFill>
                  <a:srgbClr val="002060"/>
                </a:solidFill>
                <a:effectLst>
                  <a:outerShdw blurRad="38100" dist="38100" dir="2700000" algn="tl">
                    <a:srgbClr val="000000">
                      <a:alpha val="43137"/>
                    </a:srgbClr>
                  </a:outerShdw>
                </a:effectLst>
              </a:rPr>
              <a:t>CULTIVO </a:t>
            </a:r>
            <a:r>
              <a:rPr lang="es-ES" b="1" dirty="0">
                <a:solidFill>
                  <a:srgbClr val="002060"/>
                </a:solidFill>
                <a:effectLst>
                  <a:outerShdw blurRad="38100" dist="38100" dir="2700000" algn="tl">
                    <a:srgbClr val="000000">
                      <a:alpha val="43137"/>
                    </a:srgbClr>
                  </a:outerShdw>
                </a:effectLst>
              </a:rPr>
              <a:t>BACTERIANO</a:t>
            </a:r>
            <a:endParaRPr lang="es-ES" sz="2000" b="1" dirty="0">
              <a:solidFill>
                <a:srgbClr val="002060"/>
              </a:solidFill>
              <a:effectLst>
                <a:outerShdw blurRad="38100" dist="38100" dir="2700000" algn="tl">
                  <a:srgbClr val="000000">
                    <a:alpha val="43137"/>
                  </a:srgbClr>
                </a:outerShdw>
              </a:effectLst>
            </a:endParaRPr>
          </a:p>
        </p:txBody>
      </p:sp>
      <p:sp>
        <p:nvSpPr>
          <p:cNvPr id="26" name="CuadroTexto 25"/>
          <p:cNvSpPr txBox="1">
            <a:spLocks noChangeArrowheads="1"/>
          </p:cNvSpPr>
          <p:nvPr/>
        </p:nvSpPr>
        <p:spPr bwMode="auto">
          <a:xfrm>
            <a:off x="7640638" y="5202238"/>
            <a:ext cx="1173162" cy="33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600" b="1">
                <a:solidFill>
                  <a:srgbClr val="C00000"/>
                </a:solidFill>
              </a:rPr>
              <a:t>Positivo</a:t>
            </a:r>
          </a:p>
        </p:txBody>
      </p:sp>
      <p:sp>
        <p:nvSpPr>
          <p:cNvPr id="27" name="CuadroTexto 26"/>
          <p:cNvSpPr txBox="1">
            <a:spLocks noChangeArrowheads="1"/>
          </p:cNvSpPr>
          <p:nvPr/>
        </p:nvSpPr>
        <p:spPr bwMode="auto">
          <a:xfrm>
            <a:off x="7246938" y="3730625"/>
            <a:ext cx="193992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800" b="1">
                <a:solidFill>
                  <a:srgbClr val="C00000"/>
                </a:solidFill>
              </a:rPr>
              <a:t>Negativo y ≥ 4 a</a:t>
            </a:r>
          </a:p>
        </p:txBody>
      </p:sp>
      <p:sp>
        <p:nvSpPr>
          <p:cNvPr id="28" name="CuadroTexto 27"/>
          <p:cNvSpPr txBox="1">
            <a:spLocks noChangeArrowheads="1"/>
          </p:cNvSpPr>
          <p:nvPr/>
        </p:nvSpPr>
        <p:spPr bwMode="auto">
          <a:xfrm>
            <a:off x="4911725" y="4117975"/>
            <a:ext cx="1296988" cy="33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600" b="1">
                <a:solidFill>
                  <a:srgbClr val="C00000"/>
                </a:solidFill>
              </a:rPr>
              <a:t>Negativo</a:t>
            </a:r>
          </a:p>
        </p:txBody>
      </p:sp>
      <p:sp>
        <p:nvSpPr>
          <p:cNvPr id="30" name="Flecha derecha 29"/>
          <p:cNvSpPr/>
          <p:nvPr/>
        </p:nvSpPr>
        <p:spPr>
          <a:xfrm rot="5400000">
            <a:off x="5373551" y="405176"/>
            <a:ext cx="315912" cy="23495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a:p>
        </p:txBody>
      </p:sp>
      <p:sp>
        <p:nvSpPr>
          <p:cNvPr id="31" name="Flecha derecha 30"/>
          <p:cNvSpPr/>
          <p:nvPr/>
        </p:nvSpPr>
        <p:spPr>
          <a:xfrm rot="5400000">
            <a:off x="376526" y="2483339"/>
            <a:ext cx="947057" cy="278137"/>
          </a:xfrm>
          <a:prstGeom prst="rightArrow">
            <a:avLst>
              <a:gd name="adj1" fmla="val 74552"/>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a:p>
        </p:txBody>
      </p:sp>
      <p:sp>
        <p:nvSpPr>
          <p:cNvPr id="32" name="Flecha derecha 31"/>
          <p:cNvSpPr/>
          <p:nvPr/>
        </p:nvSpPr>
        <p:spPr>
          <a:xfrm>
            <a:off x="5385644" y="1630211"/>
            <a:ext cx="1861575" cy="299911"/>
          </a:xfrm>
          <a:prstGeom prst="rightArrow">
            <a:avLst>
              <a:gd name="adj1" fmla="val 74554"/>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dirty="0"/>
          </a:p>
        </p:txBody>
      </p:sp>
      <p:sp>
        <p:nvSpPr>
          <p:cNvPr id="33" name="Flecha derecha 32"/>
          <p:cNvSpPr/>
          <p:nvPr/>
        </p:nvSpPr>
        <p:spPr>
          <a:xfrm rot="5400000">
            <a:off x="7799925" y="2405495"/>
            <a:ext cx="664403" cy="463595"/>
          </a:xfrm>
          <a:prstGeom prst="rightArrow">
            <a:avLst>
              <a:gd name="adj1" fmla="val 74554"/>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dirty="0"/>
          </a:p>
        </p:txBody>
      </p:sp>
      <p:sp>
        <p:nvSpPr>
          <p:cNvPr id="34" name="Flecha derecha 33"/>
          <p:cNvSpPr/>
          <p:nvPr/>
        </p:nvSpPr>
        <p:spPr>
          <a:xfrm>
            <a:off x="8748694" y="3106284"/>
            <a:ext cx="1253300" cy="248291"/>
          </a:xfrm>
          <a:prstGeom prst="rightArrow">
            <a:avLst>
              <a:gd name="adj1" fmla="val 74554"/>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dirty="0"/>
          </a:p>
        </p:txBody>
      </p:sp>
      <p:sp>
        <p:nvSpPr>
          <p:cNvPr id="35" name="Flecha derecha 34"/>
          <p:cNvSpPr/>
          <p:nvPr/>
        </p:nvSpPr>
        <p:spPr>
          <a:xfrm rot="5400000">
            <a:off x="10609513" y="4248640"/>
            <a:ext cx="1790578" cy="248997"/>
          </a:xfrm>
          <a:prstGeom prst="rightArrow">
            <a:avLst>
              <a:gd name="adj1" fmla="val 74554"/>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dirty="0"/>
          </a:p>
        </p:txBody>
      </p:sp>
      <p:sp>
        <p:nvSpPr>
          <p:cNvPr id="36" name="Flecha derecha 35"/>
          <p:cNvSpPr/>
          <p:nvPr/>
        </p:nvSpPr>
        <p:spPr>
          <a:xfrm rot="5400000">
            <a:off x="7986499" y="4063730"/>
            <a:ext cx="336793" cy="293932"/>
          </a:xfrm>
          <a:prstGeom prst="rightArrow">
            <a:avLst>
              <a:gd name="adj1" fmla="val 74554"/>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dirty="0"/>
          </a:p>
        </p:txBody>
      </p:sp>
      <p:sp>
        <p:nvSpPr>
          <p:cNvPr id="37" name="Flecha derecha 36"/>
          <p:cNvSpPr/>
          <p:nvPr/>
        </p:nvSpPr>
        <p:spPr>
          <a:xfrm rot="5400000">
            <a:off x="8109508" y="4953064"/>
            <a:ext cx="336793" cy="293932"/>
          </a:xfrm>
          <a:prstGeom prst="rightArrow">
            <a:avLst>
              <a:gd name="adj1" fmla="val 74554"/>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dirty="0"/>
          </a:p>
        </p:txBody>
      </p:sp>
      <p:sp>
        <p:nvSpPr>
          <p:cNvPr id="38" name="Flecha derecha 37"/>
          <p:cNvSpPr/>
          <p:nvPr/>
        </p:nvSpPr>
        <p:spPr>
          <a:xfrm>
            <a:off x="8936190" y="5098771"/>
            <a:ext cx="927730" cy="442474"/>
          </a:xfrm>
          <a:prstGeom prst="rightArrow">
            <a:avLst>
              <a:gd name="adj1" fmla="val 74554"/>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dirty="0"/>
          </a:p>
        </p:txBody>
      </p:sp>
      <p:sp>
        <p:nvSpPr>
          <p:cNvPr id="39" name="Flecha derecha 38"/>
          <p:cNvSpPr/>
          <p:nvPr/>
        </p:nvSpPr>
        <p:spPr>
          <a:xfrm rot="5400000">
            <a:off x="7949920" y="3464602"/>
            <a:ext cx="336793" cy="293932"/>
          </a:xfrm>
          <a:prstGeom prst="rightArrow">
            <a:avLst>
              <a:gd name="adj1" fmla="val 74554"/>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dirty="0"/>
          </a:p>
        </p:txBody>
      </p:sp>
      <p:sp>
        <p:nvSpPr>
          <p:cNvPr id="40" name="Flecha derecha 39"/>
          <p:cNvSpPr/>
          <p:nvPr/>
        </p:nvSpPr>
        <p:spPr>
          <a:xfrm rot="9884149">
            <a:off x="6412627" y="3166798"/>
            <a:ext cx="943994" cy="308978"/>
          </a:xfrm>
          <a:prstGeom prst="rightArrow">
            <a:avLst>
              <a:gd name="adj1" fmla="val 74554"/>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dirty="0"/>
          </a:p>
        </p:txBody>
      </p:sp>
      <p:sp>
        <p:nvSpPr>
          <p:cNvPr id="41" name="Flecha derecha 40"/>
          <p:cNvSpPr/>
          <p:nvPr/>
        </p:nvSpPr>
        <p:spPr>
          <a:xfrm rot="10800000">
            <a:off x="2560489" y="3455962"/>
            <a:ext cx="1994928" cy="353014"/>
          </a:xfrm>
          <a:prstGeom prst="rightArrow">
            <a:avLst>
              <a:gd name="adj1" fmla="val 74554"/>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dirty="0"/>
          </a:p>
        </p:txBody>
      </p:sp>
      <p:sp>
        <p:nvSpPr>
          <p:cNvPr id="42" name="Flecha derecha 41"/>
          <p:cNvSpPr/>
          <p:nvPr/>
        </p:nvSpPr>
        <p:spPr>
          <a:xfrm rot="10800000">
            <a:off x="2651967" y="4083840"/>
            <a:ext cx="2214159" cy="406638"/>
          </a:xfrm>
          <a:prstGeom prst="rightArrow">
            <a:avLst>
              <a:gd name="adj1" fmla="val 74554"/>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dirty="0"/>
          </a:p>
        </p:txBody>
      </p:sp>
      <p:sp>
        <p:nvSpPr>
          <p:cNvPr id="43" name="Flecha derecha 42"/>
          <p:cNvSpPr/>
          <p:nvPr/>
        </p:nvSpPr>
        <p:spPr>
          <a:xfrm rot="11298730">
            <a:off x="6320817" y="4328107"/>
            <a:ext cx="1215950" cy="263617"/>
          </a:xfrm>
          <a:prstGeom prst="rightArrow">
            <a:avLst>
              <a:gd name="adj1" fmla="val 74554"/>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dirty="0"/>
          </a:p>
        </p:txBody>
      </p:sp>
      <p:sp>
        <p:nvSpPr>
          <p:cNvPr id="44" name="Flecha derecha 43"/>
          <p:cNvSpPr/>
          <p:nvPr/>
        </p:nvSpPr>
        <p:spPr>
          <a:xfrm rot="9048370" flipH="1">
            <a:off x="6680410" y="5102182"/>
            <a:ext cx="895277" cy="398526"/>
          </a:xfrm>
          <a:prstGeom prst="rightArrow">
            <a:avLst>
              <a:gd name="adj1" fmla="val 74554"/>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dirty="0"/>
          </a:p>
        </p:txBody>
      </p:sp>
      <p:sp>
        <p:nvSpPr>
          <p:cNvPr id="45" name="Flecha derecha 44"/>
          <p:cNvSpPr/>
          <p:nvPr/>
        </p:nvSpPr>
        <p:spPr>
          <a:xfrm rot="10800000" flipH="1">
            <a:off x="6503010" y="5801507"/>
            <a:ext cx="3448417" cy="444040"/>
          </a:xfrm>
          <a:prstGeom prst="rightArrow">
            <a:avLst>
              <a:gd name="adj1" fmla="val 74554"/>
              <a:gd name="adj2" fmla="val 12183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dirty="0"/>
          </a:p>
        </p:txBody>
      </p:sp>
      <p:sp>
        <p:nvSpPr>
          <p:cNvPr id="46" name="CuadroTexto 45"/>
          <p:cNvSpPr txBox="1"/>
          <p:nvPr/>
        </p:nvSpPr>
        <p:spPr>
          <a:xfrm>
            <a:off x="144189" y="5098771"/>
            <a:ext cx="1544637" cy="831850"/>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eaLnBrk="1" fontAlgn="auto" hangingPunct="1">
              <a:spcBef>
                <a:spcPts val="0"/>
              </a:spcBef>
              <a:spcAft>
                <a:spcPts val="0"/>
              </a:spcAft>
              <a:defRPr/>
            </a:pPr>
            <a:r>
              <a:rPr lang="es-ES" sz="2400" b="1" dirty="0">
                <a:solidFill>
                  <a:srgbClr val="002060"/>
                </a:solidFill>
                <a:effectLst>
                  <a:outerShdw blurRad="38100" dist="38100" dir="2700000" algn="tl">
                    <a:srgbClr val="000000">
                      <a:alpha val="43137"/>
                    </a:srgbClr>
                  </a:outerShdw>
                </a:effectLst>
              </a:rPr>
              <a:t>NO HACER</a:t>
            </a:r>
          </a:p>
          <a:p>
            <a:pPr algn="ctr" eaLnBrk="1" fontAlgn="auto" hangingPunct="1">
              <a:spcBef>
                <a:spcPts val="0"/>
              </a:spcBef>
              <a:spcAft>
                <a:spcPts val="0"/>
              </a:spcAft>
              <a:defRPr/>
            </a:pPr>
            <a:r>
              <a:rPr lang="es-ES" sz="2400" b="1" dirty="0">
                <a:solidFill>
                  <a:srgbClr val="002060"/>
                </a:solidFill>
                <a:effectLst>
                  <a:outerShdw blurRad="38100" dist="38100" dir="2700000" algn="tl">
                    <a:srgbClr val="000000">
                      <a:alpha val="43137"/>
                    </a:srgbClr>
                  </a:outerShdw>
                </a:effectLst>
              </a:rPr>
              <a:t>TRDA**</a:t>
            </a:r>
          </a:p>
        </p:txBody>
      </p:sp>
      <p:sp>
        <p:nvSpPr>
          <p:cNvPr id="47" name="Flecha derecha 46"/>
          <p:cNvSpPr/>
          <p:nvPr/>
        </p:nvSpPr>
        <p:spPr>
          <a:xfrm rot="10800000" flipH="1">
            <a:off x="1734910" y="5424703"/>
            <a:ext cx="1365978" cy="253400"/>
          </a:xfrm>
          <a:prstGeom prst="rightArrow">
            <a:avLst>
              <a:gd name="adj1" fmla="val 74554"/>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dirty="0"/>
          </a:p>
        </p:txBody>
      </p:sp>
      <p:pic>
        <p:nvPicPr>
          <p:cNvPr id="50" name="Imagen 4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5209" y="1220665"/>
            <a:ext cx="2946548" cy="16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CuadroTexto 50"/>
          <p:cNvSpPr txBox="1"/>
          <p:nvPr/>
        </p:nvSpPr>
        <p:spPr>
          <a:xfrm>
            <a:off x="9656185" y="881197"/>
            <a:ext cx="2447190" cy="14157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lIns="36000" tIns="0" rIns="0" bIns="0">
            <a:spAutoFit/>
          </a:bodyPr>
          <a:lstStyle/>
          <a:p>
            <a:pPr algn="r" eaLnBrk="1" fontAlgn="auto" hangingPunct="1">
              <a:spcBef>
                <a:spcPts val="0"/>
              </a:spcBef>
              <a:spcAft>
                <a:spcPts val="0"/>
              </a:spcAft>
              <a:defRPr/>
            </a:pPr>
            <a:r>
              <a:rPr lang="es-ES" sz="2800" b="1" dirty="0">
                <a:solidFill>
                  <a:srgbClr val="7030A0"/>
                </a:solidFill>
              </a:rPr>
              <a:t>*</a:t>
            </a:r>
          </a:p>
          <a:p>
            <a:pPr eaLnBrk="1" fontAlgn="auto" hangingPunct="1">
              <a:spcBef>
                <a:spcPts val="0"/>
              </a:spcBef>
              <a:spcAft>
                <a:spcPts val="0"/>
              </a:spcAft>
              <a:defRPr/>
            </a:pPr>
            <a:r>
              <a:rPr lang="es-ES" sz="1600" b="1" dirty="0">
                <a:solidFill>
                  <a:srgbClr val="7030A0"/>
                </a:solidFill>
              </a:rPr>
              <a:t>Ambiente epidémico</a:t>
            </a:r>
          </a:p>
          <a:p>
            <a:pPr eaLnBrk="1" fontAlgn="auto" hangingPunct="1">
              <a:spcBef>
                <a:spcPts val="0"/>
              </a:spcBef>
              <a:spcAft>
                <a:spcPts val="0"/>
              </a:spcAft>
              <a:defRPr/>
            </a:pPr>
            <a:r>
              <a:rPr lang="es-ES" sz="1600" b="1" dirty="0">
                <a:solidFill>
                  <a:srgbClr val="7030A0"/>
                </a:solidFill>
              </a:rPr>
              <a:t>Exantema escarlatiniforme</a:t>
            </a:r>
          </a:p>
          <a:p>
            <a:pPr eaLnBrk="1" fontAlgn="auto" hangingPunct="1">
              <a:spcBef>
                <a:spcPts val="0"/>
              </a:spcBef>
              <a:spcAft>
                <a:spcPts val="0"/>
              </a:spcAft>
              <a:defRPr/>
            </a:pPr>
            <a:r>
              <a:rPr lang="es-ES" sz="1600" b="1" dirty="0">
                <a:solidFill>
                  <a:srgbClr val="7030A0"/>
                </a:solidFill>
              </a:rPr>
              <a:t>Petequias paladar</a:t>
            </a:r>
          </a:p>
          <a:p>
            <a:pPr eaLnBrk="1" fontAlgn="auto" hangingPunct="1">
              <a:spcBef>
                <a:spcPts val="0"/>
              </a:spcBef>
              <a:spcAft>
                <a:spcPts val="0"/>
              </a:spcAft>
              <a:defRPr/>
            </a:pPr>
            <a:r>
              <a:rPr lang="es-ES" sz="1600" b="1" dirty="0">
                <a:solidFill>
                  <a:srgbClr val="7030A0"/>
                </a:solidFill>
              </a:rPr>
              <a:t>Lengua aframbuesada</a:t>
            </a:r>
            <a:endParaRPr lang="es-ES" sz="1200" dirty="0">
              <a:solidFill>
                <a:srgbClr val="7030A0"/>
              </a:solidFill>
            </a:endParaRPr>
          </a:p>
        </p:txBody>
      </p:sp>
      <p:sp>
        <p:nvSpPr>
          <p:cNvPr id="52" name="Rectángulo 3"/>
          <p:cNvSpPr>
            <a:spLocks noChangeArrowheads="1"/>
          </p:cNvSpPr>
          <p:nvPr/>
        </p:nvSpPr>
        <p:spPr bwMode="auto">
          <a:xfrm>
            <a:off x="46724" y="60780"/>
            <a:ext cx="2986966" cy="952312"/>
          </a:xfrm>
          <a:prstGeom prst="rect">
            <a:avLst/>
          </a:prstGeom>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2">
            <a:schemeClr val="accent2"/>
          </a:lnRef>
          <a:fillRef idx="1">
            <a:schemeClr val="lt1"/>
          </a:fillRef>
          <a:effectRef idx="0">
            <a:schemeClr val="accent2"/>
          </a:effectRef>
          <a:fontRef idx="minor">
            <a:schemeClr val="dk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7000"/>
              </a:lnSpc>
              <a:spcBef>
                <a:spcPct val="0"/>
              </a:spcBef>
              <a:spcAft>
                <a:spcPts val="800"/>
              </a:spcAft>
              <a:buFontTx/>
              <a:buNone/>
              <a:defRPr/>
            </a:pPr>
            <a:r>
              <a:rPr lang="es-ES" altLang="es-ES" sz="20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P</a:t>
            </a:r>
            <a:r>
              <a:rPr lang="es-ES" altLang="es-ES" sz="16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lan de</a:t>
            </a:r>
            <a:r>
              <a:rPr lang="es-ES" altLang="es-ES" sz="1600"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I</a:t>
            </a:r>
            <a:r>
              <a:rPr lang="es-ES" altLang="es-ES" sz="16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mplantación del</a:t>
            </a:r>
            <a:r>
              <a:rPr lang="es-ES" altLang="es-ES" sz="1600"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16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TR</a:t>
            </a:r>
          </a:p>
          <a:p>
            <a:pPr algn="ctr" eaLnBrk="1" hangingPunct="1">
              <a:lnSpc>
                <a:spcPct val="107000"/>
              </a:lnSpc>
              <a:spcBef>
                <a:spcPct val="0"/>
              </a:spcBef>
              <a:spcAft>
                <a:spcPts val="800"/>
              </a:spcAft>
              <a:buFontTx/>
              <a:buNone/>
              <a:defRPr/>
            </a:pPr>
            <a:r>
              <a:rPr lang="es-ES" altLang="es-ES" sz="1600"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16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en</a:t>
            </a:r>
            <a:r>
              <a:rPr lang="es-ES" altLang="es-ES" sz="1600"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18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A</a:t>
            </a:r>
            <a:r>
              <a:rPr lang="es-ES" altLang="es-ES" sz="16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tención</a:t>
            </a:r>
            <a:r>
              <a:rPr lang="es-ES" altLang="es-ES" sz="1600"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18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P</a:t>
            </a:r>
            <a:r>
              <a:rPr lang="es-ES" altLang="es-ES" sz="16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rimaria</a:t>
            </a:r>
            <a:endParaRPr lang="es-ES" altLang="es-ES" sz="11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endParaRPr>
          </a:p>
        </p:txBody>
      </p:sp>
      <p:pic>
        <p:nvPicPr>
          <p:cNvPr id="53" name="Imagen 5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01994" y="-8946"/>
            <a:ext cx="2101381" cy="651508"/>
          </a:xfrm>
          <a:prstGeom prst="rect">
            <a:avLst/>
          </a:prstGeom>
          <a:ln>
            <a:noFill/>
          </a:ln>
          <a:effectLst>
            <a:softEdge rad="112500"/>
          </a:effectLst>
        </p:spPr>
      </p:pic>
      <p:sp>
        <p:nvSpPr>
          <p:cNvPr id="56" name="Flecha derecha 55"/>
          <p:cNvSpPr/>
          <p:nvPr/>
        </p:nvSpPr>
        <p:spPr>
          <a:xfrm rot="7967669">
            <a:off x="3932129" y="1035536"/>
            <a:ext cx="528450" cy="354778"/>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ES" sz="1600"/>
          </a:p>
        </p:txBody>
      </p:sp>
      <p:pic>
        <p:nvPicPr>
          <p:cNvPr id="4" name="Imagen 3"/>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654511">
            <a:off x="8927007" y="3528672"/>
            <a:ext cx="505703" cy="108734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7" name="CuadroTexto 56"/>
          <p:cNvSpPr txBox="1"/>
          <p:nvPr/>
        </p:nvSpPr>
        <p:spPr>
          <a:xfrm>
            <a:off x="9036046" y="3669224"/>
            <a:ext cx="2008035" cy="954107"/>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p>
            <a:pPr algn="just" eaLnBrk="1" fontAlgn="auto" hangingPunct="1">
              <a:spcBef>
                <a:spcPts val="0"/>
              </a:spcBef>
              <a:spcAft>
                <a:spcPts val="0"/>
              </a:spcAft>
              <a:defRPr/>
            </a:pPr>
            <a:r>
              <a:rPr lang="es-ES" sz="1400" dirty="0" err="1" smtClean="0">
                <a:solidFill>
                  <a:schemeClr val="bg1"/>
                </a:solidFill>
              </a:rPr>
              <a:t>Antec</a:t>
            </a:r>
            <a:r>
              <a:rPr lang="es-ES" sz="1400" dirty="0" smtClean="0">
                <a:solidFill>
                  <a:schemeClr val="bg1"/>
                </a:solidFill>
              </a:rPr>
              <a:t>. FRA-</a:t>
            </a:r>
            <a:r>
              <a:rPr lang="es-ES" sz="1400" dirty="0" err="1" smtClean="0">
                <a:solidFill>
                  <a:schemeClr val="bg1"/>
                </a:solidFill>
              </a:rPr>
              <a:t>Gmnpe</a:t>
            </a:r>
            <a:endParaRPr lang="es-ES" sz="1400" dirty="0" smtClean="0">
              <a:solidFill>
                <a:schemeClr val="bg1"/>
              </a:solidFill>
            </a:endParaRPr>
          </a:p>
          <a:p>
            <a:pPr algn="just" eaLnBrk="1" fontAlgn="auto" hangingPunct="1">
              <a:spcBef>
                <a:spcPts val="0"/>
              </a:spcBef>
              <a:spcAft>
                <a:spcPts val="0"/>
              </a:spcAft>
              <a:defRPr/>
            </a:pPr>
            <a:r>
              <a:rPr lang="es-ES" sz="1400" dirty="0" smtClean="0">
                <a:solidFill>
                  <a:schemeClr val="bg1"/>
                </a:solidFill>
              </a:rPr>
              <a:t>+ inc. EBGA invasivas</a:t>
            </a:r>
          </a:p>
          <a:p>
            <a:pPr algn="just" eaLnBrk="1" fontAlgn="auto" hangingPunct="1">
              <a:spcBef>
                <a:spcPts val="0"/>
              </a:spcBef>
              <a:spcAft>
                <a:spcPts val="0"/>
              </a:spcAft>
              <a:defRPr/>
            </a:pPr>
            <a:r>
              <a:rPr lang="es-ES" sz="1400" dirty="0" smtClean="0">
                <a:solidFill>
                  <a:schemeClr val="bg1"/>
                </a:solidFill>
              </a:rPr>
              <a:t>Alta sospecha bacteriana</a:t>
            </a:r>
          </a:p>
          <a:p>
            <a:pPr algn="just" eaLnBrk="1" fontAlgn="auto" hangingPunct="1">
              <a:spcBef>
                <a:spcPts val="0"/>
              </a:spcBef>
              <a:spcAft>
                <a:spcPts val="0"/>
              </a:spcAft>
              <a:defRPr/>
            </a:pPr>
            <a:r>
              <a:rPr lang="es-ES" sz="1400" dirty="0" smtClean="0">
                <a:solidFill>
                  <a:schemeClr val="bg1"/>
                </a:solidFill>
              </a:rPr>
              <a:t>Test poco sensible</a:t>
            </a:r>
            <a:endParaRPr lang="es-ES" sz="1300" b="1" dirty="0">
              <a:solidFill>
                <a:schemeClr val="bg1"/>
              </a:solidFill>
              <a:effectLst>
                <a:outerShdw blurRad="38100" dist="38100" dir="2700000" algn="tl">
                  <a:srgbClr val="000000">
                    <a:alpha val="43137"/>
                  </a:srgbClr>
                </a:outerShdw>
              </a:effectLst>
            </a:endParaRPr>
          </a:p>
        </p:txBody>
      </p:sp>
      <p:pic>
        <p:nvPicPr>
          <p:cNvPr id="58" name="Imagen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0931" y="592599"/>
            <a:ext cx="2002444" cy="463515"/>
          </a:xfrm>
          <a:prstGeom prst="rect">
            <a:avLst/>
          </a:prstGeom>
        </p:spPr>
      </p:pic>
      <p:pic>
        <p:nvPicPr>
          <p:cNvPr id="54" name="Imagen 53"/>
          <p:cNvPicPr>
            <a:picLocks noChangeAspect="1"/>
          </p:cNvPicPr>
          <p:nvPr/>
        </p:nvPicPr>
        <p:blipFill>
          <a:blip r:embed="rId7"/>
          <a:stretch>
            <a:fillRect/>
          </a:stretch>
        </p:blipFill>
        <p:spPr>
          <a:xfrm>
            <a:off x="5816009" y="6379629"/>
            <a:ext cx="6339627" cy="534721"/>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500"/>
                                        <p:tgtEl>
                                          <p:spTgt spid="30"/>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up)">
                                      <p:cBhvr>
                                        <p:cTn id="28" dur="500"/>
                                        <p:tgtEl>
                                          <p:spTgt spid="5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par>
                          <p:cTn id="33" fill="hold" nodeType="afterGroup">
                            <p:stCondLst>
                              <p:cond delay="10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nodeType="afterGroup">
                            <p:stCondLst>
                              <p:cond delay="1500"/>
                            </p:stCondLst>
                            <p:childTnLst>
                              <p:par>
                                <p:cTn id="38" presetID="22" presetClass="entr" presetSubtype="1"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up)">
                                      <p:cBhvr>
                                        <p:cTn id="40" dur="500"/>
                                        <p:tgtEl>
                                          <p:spTgt spid="31"/>
                                        </p:tgtEl>
                                      </p:cBhvr>
                                    </p:animEffect>
                                  </p:childTnLst>
                                </p:cTn>
                              </p:par>
                            </p:childTnLst>
                          </p:cTn>
                        </p:par>
                        <p:par>
                          <p:cTn id="41" fill="hold" nodeType="afterGroup">
                            <p:stCondLst>
                              <p:cond delay="2000"/>
                            </p:stCondLst>
                            <p:childTnLst>
                              <p:par>
                                <p:cTn id="42" presetID="10"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par>
                          <p:cTn id="50" fill="hold" nodeType="afterGroup">
                            <p:stCondLst>
                              <p:cond delay="500"/>
                            </p:stCondLst>
                            <p:childTnLst>
                              <p:par>
                                <p:cTn id="51" presetID="10" presetClass="entr" presetSubtype="0" fill="hold" nodeType="after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par>
                                <p:cTn id="54" presetID="22" presetClass="entr" presetSubtype="8"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500"/>
                                        <p:tgtEl>
                                          <p:spTgt spid="32"/>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up)">
                                      <p:cBhvr>
                                        <p:cTn id="65" dur="500"/>
                                        <p:tgtEl>
                                          <p:spTgt spid="33"/>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up)">
                                      <p:cBhvr>
                                        <p:cTn id="68" dur="500"/>
                                        <p:tgtEl>
                                          <p:spTgt spid="1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left)">
                                      <p:cBhvr>
                                        <p:cTn id="73" dur="500"/>
                                        <p:tgtEl>
                                          <p:spTgt spid="34"/>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left)">
                                      <p:cBhvr>
                                        <p:cTn id="76" dur="500"/>
                                        <p:tgtEl>
                                          <p:spTgt spid="1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1"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up)">
                                      <p:cBhvr>
                                        <p:cTn id="81" dur="500"/>
                                        <p:tgtEl>
                                          <p:spTgt spid="35"/>
                                        </p:tgtEl>
                                      </p:cBhvr>
                                    </p:animEffect>
                                  </p:childTnLst>
                                </p:cTn>
                              </p:par>
                              <p:par>
                                <p:cTn id="82" presetID="22" presetClass="entr" presetSubtype="1"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up)">
                                      <p:cBhvr>
                                        <p:cTn id="84" dur="500"/>
                                        <p:tgtEl>
                                          <p:spTgt spid="18"/>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2" fill="hold" nodeType="click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wipe(right)">
                                      <p:cBhvr>
                                        <p:cTn id="89" dur="500"/>
                                        <p:tgtEl>
                                          <p:spTgt spid="40"/>
                                        </p:tgtEl>
                                      </p:cBhvr>
                                    </p:animEffect>
                                  </p:childTnLst>
                                </p:cTn>
                              </p:par>
                            </p:childTnLst>
                          </p:cTn>
                        </p:par>
                        <p:par>
                          <p:cTn id="90" fill="hold" nodeType="withGroup">
                            <p:stCondLst>
                              <p:cond delay="500"/>
                            </p:stCondLst>
                            <p:childTnLst>
                              <p:par>
                                <p:cTn id="91" presetID="22" presetClass="entr" presetSubtype="2" fill="hold" grpId="0" nodeType="after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wipe(right)">
                                      <p:cBhvr>
                                        <p:cTn id="93" dur="500"/>
                                        <p:tgtEl>
                                          <p:spTgt spid="24"/>
                                        </p:tgtEl>
                                      </p:cBhvr>
                                    </p:animEffect>
                                  </p:childTnLst>
                                </p:cTn>
                              </p:par>
                            </p:childTnLst>
                          </p:cTn>
                        </p:par>
                        <p:par>
                          <p:cTn id="94" fill="hold">
                            <p:stCondLst>
                              <p:cond delay="1000"/>
                            </p:stCondLst>
                            <p:childTnLst>
                              <p:par>
                                <p:cTn id="95" presetID="22" presetClass="entr" presetSubtype="2" fill="hold"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right)">
                                      <p:cBhvr>
                                        <p:cTn id="97" dur="500"/>
                                        <p:tgtEl>
                                          <p:spTgt spid="41"/>
                                        </p:tgtEl>
                                      </p:cBhvr>
                                    </p:animEffect>
                                  </p:childTnLst>
                                </p:cTn>
                              </p:par>
                            </p:childTnLst>
                          </p:cTn>
                        </p:par>
                        <p:par>
                          <p:cTn id="98" fill="hold" nodeType="afterGroup">
                            <p:stCondLst>
                              <p:cond delay="1500"/>
                            </p:stCondLst>
                            <p:childTnLst>
                              <p:par>
                                <p:cTn id="99" presetID="22" presetClass="entr" presetSubtype="1" fill="hold" nodeType="after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wipe(up)">
                                      <p:cBhvr>
                                        <p:cTn id="101" dur="500"/>
                                        <p:tgtEl>
                                          <p:spTgt spid="39"/>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wipe(up)">
                                      <p:cBhvr>
                                        <p:cTn id="104" dur="500"/>
                                        <p:tgtEl>
                                          <p:spTgt spid="27"/>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1" fill="hold" nodeType="click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wipe(up)">
                                      <p:cBhvr>
                                        <p:cTn id="109" dur="500"/>
                                        <p:tgtEl>
                                          <p:spTgt spid="36"/>
                                        </p:tgtEl>
                                      </p:cBhvr>
                                    </p:animEffect>
                                  </p:childTnLst>
                                </p:cTn>
                              </p:par>
                            </p:childTnLst>
                          </p:cTn>
                        </p:par>
                        <p:par>
                          <p:cTn id="110" fill="hold" nodeType="withGroup">
                            <p:stCondLst>
                              <p:cond delay="500"/>
                            </p:stCondLst>
                            <p:childTnLst>
                              <p:par>
                                <p:cTn id="111" presetID="22" presetClass="entr" presetSubtype="2" fill="hold" grpId="0" nodeType="after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right)">
                                      <p:cBhvr>
                                        <p:cTn id="113" dur="500"/>
                                        <p:tgtEl>
                                          <p:spTgt spid="25"/>
                                        </p:tgtEl>
                                      </p:cBhvr>
                                    </p:animEffect>
                                  </p:childTnLst>
                                </p:cTn>
                              </p:par>
                            </p:childTnLst>
                          </p:cTn>
                        </p:par>
                        <p:par>
                          <p:cTn id="114" fill="hold">
                            <p:stCondLst>
                              <p:cond delay="1000"/>
                            </p:stCondLst>
                            <p:childTnLst>
                              <p:par>
                                <p:cTn id="115" presetID="21" presetClass="entr" presetSubtype="2" fill="hold" nodeType="afterEffect">
                                  <p:stCondLst>
                                    <p:cond delay="0"/>
                                  </p:stCondLst>
                                  <p:childTnLst>
                                    <p:set>
                                      <p:cBhvr>
                                        <p:cTn id="116" dur="1" fill="hold">
                                          <p:stCondLst>
                                            <p:cond delay="0"/>
                                          </p:stCondLst>
                                        </p:cTn>
                                        <p:tgtEl>
                                          <p:spTgt spid="4"/>
                                        </p:tgtEl>
                                        <p:attrNameLst>
                                          <p:attrName>style.visibility</p:attrName>
                                        </p:attrNameLst>
                                      </p:cBhvr>
                                      <p:to>
                                        <p:strVal val="visible"/>
                                      </p:to>
                                    </p:set>
                                    <p:animEffect transition="in" filter="wheel(2)">
                                      <p:cBhvr>
                                        <p:cTn id="117" dur="2000"/>
                                        <p:tgtEl>
                                          <p:spTgt spid="4"/>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wipe(right)">
                                      <p:cBhvr>
                                        <p:cTn id="122" dur="500"/>
                                        <p:tgtEl>
                                          <p:spTgt spid="57"/>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2" fill="hold" nodeType="click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wipe(right)">
                                      <p:cBhvr>
                                        <p:cTn id="127" dur="500"/>
                                        <p:tgtEl>
                                          <p:spTgt spid="43"/>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28"/>
                                        </p:tgtEl>
                                        <p:attrNameLst>
                                          <p:attrName>style.visibility</p:attrName>
                                        </p:attrNameLst>
                                      </p:cBhvr>
                                      <p:to>
                                        <p:strVal val="visible"/>
                                      </p:to>
                                    </p:set>
                                    <p:animEffect transition="in" filter="wipe(right)">
                                      <p:cBhvr>
                                        <p:cTn id="130" dur="500"/>
                                        <p:tgtEl>
                                          <p:spTgt spid="28"/>
                                        </p:tgtEl>
                                      </p:cBhvr>
                                    </p:animEffect>
                                  </p:childTnLst>
                                </p:cTn>
                              </p:par>
                              <p:par>
                                <p:cTn id="131" presetID="22" presetClass="entr" presetSubtype="2" fill="hold" nodeType="withEffect">
                                  <p:stCondLst>
                                    <p:cond delay="0"/>
                                  </p:stCondLst>
                                  <p:childTnLst>
                                    <p:set>
                                      <p:cBhvr>
                                        <p:cTn id="132" dur="1" fill="hold">
                                          <p:stCondLst>
                                            <p:cond delay="0"/>
                                          </p:stCondLst>
                                        </p:cTn>
                                        <p:tgtEl>
                                          <p:spTgt spid="42"/>
                                        </p:tgtEl>
                                        <p:attrNameLst>
                                          <p:attrName>style.visibility</p:attrName>
                                        </p:attrNameLst>
                                      </p:cBhvr>
                                      <p:to>
                                        <p:strVal val="visible"/>
                                      </p:to>
                                    </p:set>
                                    <p:animEffect transition="in" filter="wipe(right)">
                                      <p:cBhvr>
                                        <p:cTn id="133" dur="500"/>
                                        <p:tgtEl>
                                          <p:spTgt spid="42"/>
                                        </p:tgtEl>
                                      </p:cBhvr>
                                    </p:animEffect>
                                  </p:childTnLst>
                                </p:cTn>
                              </p:par>
                            </p:childTnLst>
                          </p:cTn>
                        </p:par>
                        <p:par>
                          <p:cTn id="134" fill="hold" nodeType="withGroup">
                            <p:stCondLst>
                              <p:cond delay="500"/>
                            </p:stCondLst>
                            <p:childTnLst>
                              <p:par>
                                <p:cTn id="135" presetID="22" presetClass="entr" presetSubtype="1" fill="hold" nodeType="afterEffect">
                                  <p:stCondLst>
                                    <p:cond delay="0"/>
                                  </p:stCondLst>
                                  <p:childTnLst>
                                    <p:set>
                                      <p:cBhvr>
                                        <p:cTn id="136" dur="1" fill="hold">
                                          <p:stCondLst>
                                            <p:cond delay="0"/>
                                          </p:stCondLst>
                                        </p:cTn>
                                        <p:tgtEl>
                                          <p:spTgt spid="37"/>
                                        </p:tgtEl>
                                        <p:attrNameLst>
                                          <p:attrName>style.visibility</p:attrName>
                                        </p:attrNameLst>
                                      </p:cBhvr>
                                      <p:to>
                                        <p:strVal val="visible"/>
                                      </p:to>
                                    </p:set>
                                    <p:animEffect transition="in" filter="wipe(up)">
                                      <p:cBhvr>
                                        <p:cTn id="137" dur="500"/>
                                        <p:tgtEl>
                                          <p:spTgt spid="37"/>
                                        </p:tgtEl>
                                      </p:cBhvr>
                                    </p:animEffect>
                                  </p:childTnLst>
                                </p:cTn>
                              </p:par>
                              <p:par>
                                <p:cTn id="138" presetID="22" presetClass="entr" presetSubtype="1" fill="hold" grpId="0" nodeType="withEffect">
                                  <p:stCondLst>
                                    <p:cond delay="0"/>
                                  </p:stCondLst>
                                  <p:childTnLst>
                                    <p:set>
                                      <p:cBhvr>
                                        <p:cTn id="139" dur="1" fill="hold">
                                          <p:stCondLst>
                                            <p:cond delay="0"/>
                                          </p:stCondLst>
                                        </p:cTn>
                                        <p:tgtEl>
                                          <p:spTgt spid="26"/>
                                        </p:tgtEl>
                                        <p:attrNameLst>
                                          <p:attrName>style.visibility</p:attrName>
                                        </p:attrNameLst>
                                      </p:cBhvr>
                                      <p:to>
                                        <p:strVal val="visible"/>
                                      </p:to>
                                    </p:set>
                                    <p:animEffect transition="in" filter="wipe(up)">
                                      <p:cBhvr>
                                        <p:cTn id="140" dur="500"/>
                                        <p:tgtEl>
                                          <p:spTgt spid="26"/>
                                        </p:tgtEl>
                                      </p:cBhvr>
                                    </p:animEffect>
                                  </p:childTnLst>
                                </p:cTn>
                              </p:par>
                            </p:childTnLst>
                          </p:cTn>
                        </p:par>
                        <p:par>
                          <p:cTn id="141" fill="hold" nodeType="withGroup">
                            <p:stCondLst>
                              <p:cond delay="1000"/>
                            </p:stCondLst>
                            <p:childTnLst>
                              <p:par>
                                <p:cTn id="142" presetID="22" presetClass="entr" presetSubtype="8" fill="hold" nodeType="afterEffect">
                                  <p:stCondLst>
                                    <p:cond delay="0"/>
                                  </p:stCondLst>
                                  <p:childTnLst>
                                    <p:set>
                                      <p:cBhvr>
                                        <p:cTn id="143" dur="1" fill="hold">
                                          <p:stCondLst>
                                            <p:cond delay="0"/>
                                          </p:stCondLst>
                                        </p:cTn>
                                        <p:tgtEl>
                                          <p:spTgt spid="38"/>
                                        </p:tgtEl>
                                        <p:attrNameLst>
                                          <p:attrName>style.visibility</p:attrName>
                                        </p:attrNameLst>
                                      </p:cBhvr>
                                      <p:to>
                                        <p:strVal val="visible"/>
                                      </p:to>
                                    </p:set>
                                    <p:animEffect transition="in" filter="wipe(left)">
                                      <p:cBhvr>
                                        <p:cTn id="144" dur="500"/>
                                        <p:tgtEl>
                                          <p:spTgt spid="38"/>
                                        </p:tgtEl>
                                      </p:cBhvr>
                                    </p:animEffec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46"/>
                                        </p:tgtEl>
                                        <p:attrNameLst>
                                          <p:attrName>style.visibility</p:attrName>
                                        </p:attrNameLst>
                                      </p:cBhvr>
                                      <p:to>
                                        <p:strVal val="visible"/>
                                      </p:to>
                                    </p:set>
                                    <p:animEffect transition="in" filter="wipe(left)">
                                      <p:cBhvr>
                                        <p:cTn id="149" dur="500"/>
                                        <p:tgtEl>
                                          <p:spTgt spid="46"/>
                                        </p:tgtEl>
                                      </p:cBhvr>
                                    </p:animEffect>
                                  </p:childTnLst>
                                </p:cTn>
                              </p:par>
                              <p:par>
                                <p:cTn id="150" presetID="22" presetClass="entr" presetSubtype="8" fill="hold" nodeType="withEffect">
                                  <p:stCondLst>
                                    <p:cond delay="0"/>
                                  </p:stCondLst>
                                  <p:childTnLst>
                                    <p:set>
                                      <p:cBhvr>
                                        <p:cTn id="151" dur="1" fill="hold">
                                          <p:stCondLst>
                                            <p:cond delay="0"/>
                                          </p:stCondLst>
                                        </p:cTn>
                                        <p:tgtEl>
                                          <p:spTgt spid="47"/>
                                        </p:tgtEl>
                                        <p:attrNameLst>
                                          <p:attrName>style.visibility</p:attrName>
                                        </p:attrNameLst>
                                      </p:cBhvr>
                                      <p:to>
                                        <p:strVal val="visible"/>
                                      </p:to>
                                    </p:set>
                                    <p:animEffect transition="in" filter="wipe(left)">
                                      <p:cBhvr>
                                        <p:cTn id="152" dur="500"/>
                                        <p:tgtEl>
                                          <p:spTgt spid="47"/>
                                        </p:tgtEl>
                                      </p:cBhvr>
                                    </p:animEffect>
                                  </p:childTnLst>
                                </p:cTn>
                              </p:par>
                              <p:par>
                                <p:cTn id="153" presetID="22" presetClass="entr" presetSubtype="8" fill="hold" grpId="0" nodeType="withEffect">
                                  <p:stCondLst>
                                    <p:cond delay="0"/>
                                  </p:stCondLst>
                                  <p:childTnLst>
                                    <p:set>
                                      <p:cBhvr>
                                        <p:cTn id="154" dur="1" fill="hold">
                                          <p:stCondLst>
                                            <p:cond delay="0"/>
                                          </p:stCondLst>
                                        </p:cTn>
                                        <p:tgtEl>
                                          <p:spTgt spid="23"/>
                                        </p:tgtEl>
                                        <p:attrNameLst>
                                          <p:attrName>style.visibility</p:attrName>
                                        </p:attrNameLst>
                                      </p:cBhvr>
                                      <p:to>
                                        <p:strVal val="visible"/>
                                      </p:to>
                                    </p:set>
                                    <p:animEffect transition="in" filter="wipe(left)">
                                      <p:cBhvr>
                                        <p:cTn id="155" dur="500"/>
                                        <p:tgtEl>
                                          <p:spTgt spid="23"/>
                                        </p:tgtEl>
                                      </p:cBhvr>
                                    </p:animEffect>
                                  </p:childTnLst>
                                </p:cTn>
                              </p:par>
                            </p:childTnLst>
                          </p:cTn>
                        </p:par>
                        <p:par>
                          <p:cTn id="156" fill="hold" nodeType="withGroup">
                            <p:stCondLst>
                              <p:cond delay="500"/>
                            </p:stCondLst>
                            <p:childTnLst>
                              <p:par>
                                <p:cTn id="157" presetID="22" presetClass="entr" presetSubtype="8" fill="hold" nodeType="afterEffect">
                                  <p:stCondLst>
                                    <p:cond delay="0"/>
                                  </p:stCondLst>
                                  <p:childTnLst>
                                    <p:set>
                                      <p:cBhvr>
                                        <p:cTn id="158" dur="1" fill="hold">
                                          <p:stCondLst>
                                            <p:cond delay="0"/>
                                          </p:stCondLst>
                                        </p:cTn>
                                        <p:tgtEl>
                                          <p:spTgt spid="44"/>
                                        </p:tgtEl>
                                        <p:attrNameLst>
                                          <p:attrName>style.visibility</p:attrName>
                                        </p:attrNameLst>
                                      </p:cBhvr>
                                      <p:to>
                                        <p:strVal val="visible"/>
                                      </p:to>
                                    </p:set>
                                    <p:animEffect transition="in" filter="wipe(left)">
                                      <p:cBhvr>
                                        <p:cTn id="159" dur="500"/>
                                        <p:tgtEl>
                                          <p:spTgt spid="44"/>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22" presetClass="entr" presetSubtype="8" fill="hold" nodeType="clickEffect">
                                  <p:stCondLst>
                                    <p:cond delay="0"/>
                                  </p:stCondLst>
                                  <p:childTnLst>
                                    <p:set>
                                      <p:cBhvr>
                                        <p:cTn id="163" dur="1" fill="hold">
                                          <p:stCondLst>
                                            <p:cond delay="0"/>
                                          </p:stCondLst>
                                        </p:cTn>
                                        <p:tgtEl>
                                          <p:spTgt spid="45"/>
                                        </p:tgtEl>
                                        <p:attrNameLst>
                                          <p:attrName>style.visibility</p:attrName>
                                        </p:attrNameLst>
                                      </p:cBhvr>
                                      <p:to>
                                        <p:strVal val="visible"/>
                                      </p:to>
                                    </p:set>
                                    <p:animEffect transition="in" filter="wipe(left)">
                                      <p:cBhvr>
                                        <p:cTn id="16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7" grpId="0" animBg="1"/>
      <p:bldP spid="19" grpId="0" animBg="1"/>
      <p:bldP spid="23" grpId="0" animBg="1"/>
      <p:bldP spid="24" grpId="0" animBg="1"/>
      <p:bldP spid="25" grpId="0" animBg="1"/>
      <p:bldP spid="26" grpId="0" animBg="1"/>
      <p:bldP spid="27" grpId="0" animBg="1"/>
      <p:bldP spid="28" grpId="0" animBg="1"/>
      <p:bldP spid="30" grpId="0" animBg="1"/>
      <p:bldP spid="46" grpId="0" animBg="1"/>
      <p:bldP spid="52" grpId="0" animBg="1"/>
      <p:bldP spid="56" grpId="0" animBg="1"/>
      <p:bldP spid="5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1322388" y="261938"/>
            <a:ext cx="4872037" cy="708025"/>
          </a:xfrm>
          <a:prstGeom prst="rect">
            <a:avLst/>
          </a:prstGeom>
          <a:noFill/>
        </p:spPr>
        <p:txBody>
          <a:bodyPr wrap="none">
            <a:spAutoFit/>
          </a:bodyPr>
          <a:lstStyle/>
          <a:p>
            <a:pPr algn="ctr" eaLnBrk="1" fontAlgn="auto" hangingPunct="1">
              <a:spcBef>
                <a:spcPts val="0"/>
              </a:spcBef>
              <a:spcAft>
                <a:spcPts val="0"/>
              </a:spcAft>
              <a:defRPr/>
            </a:pPr>
            <a:r>
              <a:rPr lang="es-ES" sz="4000"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NO HACER    	</a:t>
            </a:r>
            <a:r>
              <a:rPr lang="es-ES" sz="1400"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TRDA</a:t>
            </a:r>
            <a:endParaRPr lang="es-ES" sz="3600"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endParaRPr>
          </a:p>
        </p:txBody>
      </p:sp>
      <p:sp>
        <p:nvSpPr>
          <p:cNvPr id="11" name="Rectángulo 10"/>
          <p:cNvSpPr/>
          <p:nvPr/>
        </p:nvSpPr>
        <p:spPr>
          <a:xfrm>
            <a:off x="893763" y="1390650"/>
            <a:ext cx="10914062" cy="4401205"/>
          </a:xfrm>
          <a:prstGeom prst="rect">
            <a:avLst/>
          </a:prstGeom>
        </p:spPr>
        <p:txBody>
          <a:bodyPr>
            <a:spAutoFit/>
          </a:bodyPr>
          <a:lstStyle/>
          <a:p>
            <a:pPr marL="285750" indent="-285750" algn="just" eaLnBrk="1" fontAlgn="auto" hangingPunct="1">
              <a:spcBef>
                <a:spcPts val="0"/>
              </a:spcBef>
              <a:spcAft>
                <a:spcPts val="0"/>
              </a:spcAft>
              <a:buFont typeface="Courier New" panose="02070309020205020404" pitchFamily="49" charset="0"/>
              <a:buChar char="o"/>
              <a:defRPr/>
            </a:pPr>
            <a:r>
              <a:rPr lang="es-ES" sz="2800" dirty="0">
                <a:latin typeface="+mn-lt"/>
                <a:cs typeface="+mn-cs"/>
              </a:rPr>
              <a:t>Alta </a:t>
            </a:r>
            <a:r>
              <a:rPr lang="es-ES" sz="2800" b="1" dirty="0">
                <a:solidFill>
                  <a:srgbClr val="FF0000"/>
                </a:solidFill>
                <a:latin typeface="+mn-lt"/>
                <a:cs typeface="+mn-cs"/>
              </a:rPr>
              <a:t>sospecha de infección viral</a:t>
            </a:r>
            <a:r>
              <a:rPr lang="es-ES" sz="2800" dirty="0">
                <a:latin typeface="+mn-lt"/>
                <a:cs typeface="+mn-cs"/>
              </a:rPr>
              <a:t>: a pesar de cumplir alguno de los criterios de </a:t>
            </a:r>
            <a:r>
              <a:rPr lang="es-ES" sz="2800" dirty="0" err="1">
                <a:latin typeface="+mn-lt"/>
                <a:cs typeface="+mn-cs"/>
              </a:rPr>
              <a:t>Centor</a:t>
            </a:r>
            <a:r>
              <a:rPr lang="es-ES" sz="2800" dirty="0">
                <a:latin typeface="+mn-lt"/>
                <a:cs typeface="+mn-cs"/>
              </a:rPr>
              <a:t>/</a:t>
            </a:r>
            <a:r>
              <a:rPr lang="es-ES" sz="2800" dirty="0" err="1">
                <a:latin typeface="+mn-lt"/>
                <a:cs typeface="+mn-cs"/>
              </a:rPr>
              <a:t>McIsaac</a:t>
            </a:r>
            <a:r>
              <a:rPr lang="es-ES" sz="2800" dirty="0">
                <a:latin typeface="+mn-lt"/>
                <a:cs typeface="+mn-cs"/>
              </a:rPr>
              <a:t> se detectan síntomas o signos claros de infección viral (tos, mucosidad, ronquera, vesículas en el paladar y en pilares anteriores,…)</a:t>
            </a:r>
          </a:p>
          <a:p>
            <a:pPr algn="just" eaLnBrk="1" fontAlgn="auto" hangingPunct="1">
              <a:spcBef>
                <a:spcPts val="0"/>
              </a:spcBef>
              <a:spcAft>
                <a:spcPts val="0"/>
              </a:spcAft>
              <a:defRPr/>
            </a:pPr>
            <a:endParaRPr lang="es-ES" sz="2800" dirty="0">
              <a:latin typeface="+mn-lt"/>
              <a:cs typeface="+mn-cs"/>
            </a:endParaRPr>
          </a:p>
          <a:p>
            <a:pPr marL="457200" indent="-457200">
              <a:buFont typeface="Courier New" panose="02070309020205020404" pitchFamily="49" charset="0"/>
              <a:buChar char="o"/>
            </a:pPr>
            <a:r>
              <a:rPr lang="es-ES" sz="2800" b="1" dirty="0">
                <a:solidFill>
                  <a:srgbClr val="FF0000"/>
                </a:solidFill>
                <a:latin typeface="+mn-lt"/>
                <a:cs typeface="+mn-cs"/>
              </a:rPr>
              <a:t>Paciente que haya recibido antibioterapia en </a:t>
            </a:r>
            <a:r>
              <a:rPr lang="es-ES" sz="2800" b="1" dirty="0" smtClean="0">
                <a:solidFill>
                  <a:srgbClr val="FF0000"/>
                </a:solidFill>
                <a:latin typeface="+mn-lt"/>
                <a:cs typeface="+mn-cs"/>
              </a:rPr>
              <a:t>el último mes,</a:t>
            </a:r>
            <a:r>
              <a:rPr lang="es-ES" sz="2800" dirty="0" smtClean="0">
                <a:latin typeface="+mn-lt"/>
                <a:cs typeface="+mn-cs"/>
              </a:rPr>
              <a:t> </a:t>
            </a:r>
            <a:r>
              <a:rPr lang="es-ES" sz="2800" dirty="0" smtClean="0">
                <a:latin typeface="+mn-lt"/>
              </a:rPr>
              <a:t>para </a:t>
            </a:r>
            <a:r>
              <a:rPr lang="es-ES" sz="2800" dirty="0">
                <a:latin typeface="+mn-lt"/>
              </a:rPr>
              <a:t>evitar falsos positivos debidos a restos bacterianos con antígeno carbohidrato.</a:t>
            </a:r>
          </a:p>
          <a:p>
            <a:pPr algn="just" eaLnBrk="1" fontAlgn="auto" hangingPunct="1">
              <a:spcBef>
                <a:spcPts val="0"/>
              </a:spcBef>
              <a:spcAft>
                <a:spcPts val="0"/>
              </a:spcAft>
              <a:defRPr/>
            </a:pPr>
            <a:endParaRPr lang="es-ES" sz="2800" dirty="0">
              <a:latin typeface="+mn-lt"/>
              <a:cs typeface="+mn-cs"/>
            </a:endParaRPr>
          </a:p>
          <a:p>
            <a:pPr marL="285750" indent="-285750" algn="just" eaLnBrk="1" fontAlgn="auto" hangingPunct="1">
              <a:spcBef>
                <a:spcPts val="0"/>
              </a:spcBef>
              <a:spcAft>
                <a:spcPts val="0"/>
              </a:spcAft>
              <a:buFont typeface="Courier New" panose="02070309020205020404" pitchFamily="49" charset="0"/>
              <a:buChar char="o"/>
              <a:defRPr/>
            </a:pPr>
            <a:r>
              <a:rPr lang="es-ES" sz="2800" dirty="0">
                <a:latin typeface="+mn-lt"/>
                <a:cs typeface="+mn-cs"/>
              </a:rPr>
              <a:t>Paciente </a:t>
            </a:r>
            <a:r>
              <a:rPr lang="es-ES" sz="2800" b="1" dirty="0" smtClean="0">
                <a:solidFill>
                  <a:srgbClr val="FF0000"/>
                </a:solidFill>
                <a:latin typeface="+mn-lt"/>
                <a:cs typeface="+mn-cs"/>
              </a:rPr>
              <a:t>inmunodeprimido</a:t>
            </a:r>
            <a:endParaRPr lang="es-ES" sz="2800" dirty="0">
              <a:latin typeface="+mn-lt"/>
              <a:cs typeface="+mn-cs"/>
            </a:endParaRPr>
          </a:p>
        </p:txBody>
      </p:sp>
      <p:pic>
        <p:nvPicPr>
          <p:cNvPr id="12" name="Imagen 11"/>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24477" y="-155418"/>
            <a:ext cx="1677171" cy="163988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Imagen 3"/>
          <p:cNvPicPr>
            <a:picLocks noChangeAspect="1"/>
          </p:cNvPicPr>
          <p:nvPr/>
        </p:nvPicPr>
        <p:blipFill>
          <a:blip r:embed="rId4"/>
          <a:stretch>
            <a:fillRect/>
          </a:stretch>
        </p:blipFill>
        <p:spPr>
          <a:xfrm>
            <a:off x="7325400" y="55716"/>
            <a:ext cx="1905000" cy="1428750"/>
          </a:xfrm>
          <a:prstGeom prst="rect">
            <a:avLst/>
          </a:prstGeom>
        </p:spPr>
      </p:pic>
      <p:pic>
        <p:nvPicPr>
          <p:cNvPr id="14" name="Imagen 13"/>
          <p:cNvPicPr>
            <a:picLocks noChangeAspect="1"/>
          </p:cNvPicPr>
          <p:nvPr/>
        </p:nvPicPr>
        <p:blipFill>
          <a:blip r:embed="rId5"/>
          <a:stretch>
            <a:fillRect/>
          </a:stretch>
        </p:blipFill>
        <p:spPr>
          <a:xfrm rot="16200000">
            <a:off x="-3040892" y="3058153"/>
            <a:ext cx="6862617" cy="73707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fade">
                                      <p:cBhvr>
                                        <p:cTn id="30" dur="500"/>
                                        <p:tgtEl>
                                          <p:spTgt spid="11">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74220" y="-167478"/>
            <a:ext cx="1677171" cy="163988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3800" name="Rectángulo 2"/>
          <p:cNvSpPr>
            <a:spLocks noChangeArrowheads="1"/>
          </p:cNvSpPr>
          <p:nvPr/>
        </p:nvSpPr>
        <p:spPr bwMode="auto">
          <a:xfrm>
            <a:off x="1054100" y="1913882"/>
            <a:ext cx="10764838"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Courier New" panose="02070309020205020404" pitchFamily="49" charset="0"/>
              <a:buChar char="o"/>
            </a:pPr>
            <a:r>
              <a:rPr lang="es-ES" altLang="es-ES" dirty="0"/>
              <a:t>Paciente con </a:t>
            </a:r>
            <a:r>
              <a:rPr lang="es-ES" altLang="es-ES" b="1" dirty="0">
                <a:solidFill>
                  <a:srgbClr val="FF0000"/>
                </a:solidFill>
              </a:rPr>
              <a:t>historia de fiebre reumática </a:t>
            </a:r>
            <a:endParaRPr lang="es-ES" altLang="es-ES" dirty="0"/>
          </a:p>
          <a:p>
            <a:pPr algn="just" eaLnBrk="1" hangingPunct="1">
              <a:lnSpc>
                <a:spcPct val="100000"/>
              </a:lnSpc>
              <a:spcBef>
                <a:spcPct val="0"/>
              </a:spcBef>
              <a:buFont typeface="Courier New" panose="02070309020205020404" pitchFamily="49" charset="0"/>
              <a:buChar char="o"/>
            </a:pPr>
            <a:endParaRPr lang="es-ES" altLang="es-ES" sz="2000" dirty="0"/>
          </a:p>
          <a:p>
            <a:pPr algn="just" eaLnBrk="1" hangingPunct="1">
              <a:lnSpc>
                <a:spcPct val="100000"/>
              </a:lnSpc>
              <a:spcBef>
                <a:spcPct val="0"/>
              </a:spcBef>
              <a:buFont typeface="Courier New" panose="02070309020205020404" pitchFamily="49" charset="0"/>
              <a:buChar char="o"/>
            </a:pPr>
            <a:r>
              <a:rPr lang="es-ES" altLang="es-ES" dirty="0"/>
              <a:t>Contexto de </a:t>
            </a:r>
            <a:r>
              <a:rPr lang="es-ES" altLang="es-ES" b="1" dirty="0">
                <a:solidFill>
                  <a:srgbClr val="FF0000"/>
                </a:solidFill>
              </a:rPr>
              <a:t>brote comunitario por SBGA </a:t>
            </a:r>
            <a:endParaRPr lang="es-ES" altLang="es-ES" dirty="0"/>
          </a:p>
          <a:p>
            <a:pPr algn="just" eaLnBrk="1" hangingPunct="1">
              <a:lnSpc>
                <a:spcPct val="100000"/>
              </a:lnSpc>
              <a:spcBef>
                <a:spcPct val="0"/>
              </a:spcBef>
              <a:buFont typeface="Courier New" panose="02070309020205020404" pitchFamily="49" charset="0"/>
              <a:buChar char="o"/>
            </a:pPr>
            <a:endParaRPr lang="es-ES" altLang="es-ES" dirty="0"/>
          </a:p>
          <a:p>
            <a:pPr algn="just" eaLnBrk="1" hangingPunct="1">
              <a:lnSpc>
                <a:spcPct val="100000"/>
              </a:lnSpc>
              <a:spcBef>
                <a:spcPct val="0"/>
              </a:spcBef>
              <a:buFont typeface="Courier New" panose="02070309020205020404" pitchFamily="49" charset="0"/>
              <a:buChar char="o"/>
            </a:pPr>
            <a:r>
              <a:rPr lang="es-ES" altLang="es-ES" b="1" dirty="0">
                <a:solidFill>
                  <a:srgbClr val="FF0000"/>
                </a:solidFill>
              </a:rPr>
              <a:t>Faringitis crónica </a:t>
            </a:r>
            <a:r>
              <a:rPr lang="es-ES" altLang="es-ES" dirty="0"/>
              <a:t>(validez menor del test</a:t>
            </a:r>
            <a:r>
              <a:rPr lang="es-ES" altLang="es-ES" dirty="0" smtClean="0"/>
              <a:t>) </a:t>
            </a:r>
            <a:endParaRPr lang="es-ES" altLang="es-ES" dirty="0"/>
          </a:p>
          <a:p>
            <a:pPr algn="just" eaLnBrk="1" hangingPunct="1">
              <a:lnSpc>
                <a:spcPct val="100000"/>
              </a:lnSpc>
              <a:spcBef>
                <a:spcPct val="0"/>
              </a:spcBef>
              <a:buFont typeface="Courier New" panose="02070309020205020404" pitchFamily="49" charset="0"/>
              <a:buChar char="o"/>
            </a:pPr>
            <a:endParaRPr lang="es-ES" altLang="es-ES" dirty="0"/>
          </a:p>
          <a:p>
            <a:pPr algn="just" eaLnBrk="1" hangingPunct="1">
              <a:lnSpc>
                <a:spcPct val="100000"/>
              </a:lnSpc>
              <a:spcBef>
                <a:spcPct val="0"/>
              </a:spcBef>
              <a:buFont typeface="Courier New" panose="02070309020205020404" pitchFamily="49" charset="0"/>
              <a:buChar char="o"/>
            </a:pPr>
            <a:r>
              <a:rPr lang="es-ES" altLang="es-ES" b="1" dirty="0">
                <a:solidFill>
                  <a:srgbClr val="FF0000"/>
                </a:solidFill>
              </a:rPr>
              <a:t>Menores de 3 años</a:t>
            </a:r>
            <a:r>
              <a:rPr lang="es-ES" altLang="es-ES" dirty="0">
                <a:solidFill>
                  <a:srgbClr val="FF0000"/>
                </a:solidFill>
              </a:rPr>
              <a:t>, </a:t>
            </a:r>
            <a:r>
              <a:rPr lang="es-ES" altLang="es-ES" dirty="0"/>
              <a:t>salvo que exista algún criterio suplementario que sugiera infección estreptocócica (ambiente epidémico, exantema escarlatiniforme, petequias en paladar, lengua aframbuesada</a:t>
            </a:r>
            <a:r>
              <a:rPr lang="es-ES" altLang="es-ES" dirty="0" smtClean="0"/>
              <a:t>,…)</a:t>
            </a:r>
          </a:p>
          <a:p>
            <a:pPr algn="just" eaLnBrk="1" hangingPunct="1">
              <a:lnSpc>
                <a:spcPct val="100000"/>
              </a:lnSpc>
              <a:spcBef>
                <a:spcPct val="0"/>
              </a:spcBef>
              <a:buFont typeface="Courier New" panose="02070309020205020404" pitchFamily="49" charset="0"/>
              <a:buChar char="o"/>
            </a:pPr>
            <a:endParaRPr lang="es-ES" altLang="es-ES" dirty="0" smtClean="0"/>
          </a:p>
        </p:txBody>
      </p:sp>
      <p:sp>
        <p:nvSpPr>
          <p:cNvPr id="12" name="Rectángulo 11"/>
          <p:cNvSpPr/>
          <p:nvPr/>
        </p:nvSpPr>
        <p:spPr>
          <a:xfrm>
            <a:off x="1054100" y="261938"/>
            <a:ext cx="4872038" cy="708025"/>
          </a:xfrm>
          <a:prstGeom prst="rect">
            <a:avLst/>
          </a:prstGeom>
          <a:noFill/>
        </p:spPr>
        <p:txBody>
          <a:bodyPr wrap="none">
            <a:spAutoFit/>
          </a:bodyPr>
          <a:lstStyle/>
          <a:p>
            <a:pPr algn="ctr" eaLnBrk="1" fontAlgn="auto" hangingPunct="1">
              <a:spcBef>
                <a:spcPts val="0"/>
              </a:spcBef>
              <a:spcAft>
                <a:spcPts val="0"/>
              </a:spcAft>
              <a:defRPr/>
            </a:pPr>
            <a:r>
              <a:rPr lang="es-ES" sz="4000"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NO HACER    	</a:t>
            </a:r>
            <a:r>
              <a:rPr lang="es-ES" sz="1400"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TRDA</a:t>
            </a:r>
            <a:endParaRPr lang="es-ES" sz="3600"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endParaRPr>
          </a:p>
        </p:txBody>
      </p:sp>
      <p:pic>
        <p:nvPicPr>
          <p:cNvPr id="15" name="Imagen 14"/>
          <p:cNvPicPr>
            <a:picLocks noChangeAspect="1"/>
          </p:cNvPicPr>
          <p:nvPr/>
        </p:nvPicPr>
        <p:blipFill>
          <a:blip r:embed="rId4"/>
          <a:stretch>
            <a:fillRect/>
          </a:stretch>
        </p:blipFill>
        <p:spPr>
          <a:xfrm>
            <a:off x="9019011" y="43656"/>
            <a:ext cx="1905000" cy="1428750"/>
          </a:xfrm>
          <a:prstGeom prst="rect">
            <a:avLst/>
          </a:prstGeom>
        </p:spPr>
      </p:pic>
      <p:pic>
        <p:nvPicPr>
          <p:cNvPr id="14" name="Imagen 13"/>
          <p:cNvPicPr>
            <a:picLocks noChangeAspect="1"/>
          </p:cNvPicPr>
          <p:nvPr/>
        </p:nvPicPr>
        <p:blipFill>
          <a:blip r:embed="rId5"/>
          <a:stretch>
            <a:fillRect/>
          </a:stretch>
        </p:blipFill>
        <p:spPr>
          <a:xfrm rot="16200000">
            <a:off x="-3040892" y="3058153"/>
            <a:ext cx="6862617" cy="73707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800">
                                            <p:txEl>
                                              <p:pRg st="0" end="0"/>
                                            </p:txEl>
                                          </p:spTgt>
                                        </p:tgtEl>
                                        <p:attrNameLst>
                                          <p:attrName>style.visibility</p:attrName>
                                        </p:attrNameLst>
                                      </p:cBhvr>
                                      <p:to>
                                        <p:strVal val="visible"/>
                                      </p:to>
                                    </p:set>
                                    <p:animEffect transition="in" filter="fade">
                                      <p:cBhvr>
                                        <p:cTn id="25" dur="500"/>
                                        <p:tgtEl>
                                          <p:spTgt spid="3380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800">
                                            <p:txEl>
                                              <p:pRg st="2" end="2"/>
                                            </p:txEl>
                                          </p:spTgt>
                                        </p:tgtEl>
                                        <p:attrNameLst>
                                          <p:attrName>style.visibility</p:attrName>
                                        </p:attrNameLst>
                                      </p:cBhvr>
                                      <p:to>
                                        <p:strVal val="visible"/>
                                      </p:to>
                                    </p:set>
                                    <p:animEffect transition="in" filter="fade">
                                      <p:cBhvr>
                                        <p:cTn id="30" dur="500"/>
                                        <p:tgtEl>
                                          <p:spTgt spid="3380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3800">
                                            <p:txEl>
                                              <p:pRg st="4" end="4"/>
                                            </p:txEl>
                                          </p:spTgt>
                                        </p:tgtEl>
                                        <p:attrNameLst>
                                          <p:attrName>style.visibility</p:attrName>
                                        </p:attrNameLst>
                                      </p:cBhvr>
                                      <p:to>
                                        <p:strVal val="visible"/>
                                      </p:to>
                                    </p:set>
                                    <p:animEffect transition="in" filter="fade">
                                      <p:cBhvr>
                                        <p:cTn id="35" dur="500"/>
                                        <p:tgtEl>
                                          <p:spTgt spid="33800">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3800">
                                            <p:txEl>
                                              <p:pRg st="6" end="6"/>
                                            </p:txEl>
                                          </p:spTgt>
                                        </p:tgtEl>
                                        <p:attrNameLst>
                                          <p:attrName>style.visibility</p:attrName>
                                        </p:attrNameLst>
                                      </p:cBhvr>
                                      <p:to>
                                        <p:strVal val="visible"/>
                                      </p:to>
                                    </p:set>
                                    <p:animEffect transition="in" filter="fade">
                                      <p:cBhvr>
                                        <p:cTn id="40" dur="500"/>
                                        <p:tgtEl>
                                          <p:spTgt spid="338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Rectángulo 2"/>
          <p:cNvSpPr>
            <a:spLocks noChangeArrowheads="1"/>
          </p:cNvSpPr>
          <p:nvPr/>
        </p:nvSpPr>
        <p:spPr bwMode="auto">
          <a:xfrm>
            <a:off x="616688" y="1815594"/>
            <a:ext cx="11137595" cy="508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642938" indent="-457200" algn="just">
              <a:buClr>
                <a:srgbClr val="0070C0"/>
              </a:buClr>
              <a:buFont typeface="Courier New" panose="02070309020205020404" pitchFamily="49" charset="0"/>
              <a:buChar char="o"/>
            </a:pPr>
            <a:r>
              <a:rPr lang="es-ES" dirty="0"/>
              <a:t>Pacientes </a:t>
            </a:r>
            <a:r>
              <a:rPr lang="es-ES" b="1" dirty="0">
                <a:solidFill>
                  <a:srgbClr val="C00000"/>
                </a:solidFill>
                <a:effectLst>
                  <a:outerShdw blurRad="38100" dist="38100" dir="2700000" algn="tl">
                    <a:srgbClr val="000000">
                      <a:alpha val="43137"/>
                    </a:srgbClr>
                  </a:outerShdw>
                </a:effectLst>
              </a:rPr>
              <a:t>con TRDA negativo </a:t>
            </a:r>
            <a:r>
              <a:rPr lang="es-ES" dirty="0" smtClean="0"/>
              <a:t>(según AEPap </a:t>
            </a:r>
            <a:r>
              <a:rPr lang="es-ES" dirty="0"/>
              <a:t>y SAMPAC), por la posibilidad de resultados </a:t>
            </a:r>
            <a:r>
              <a:rPr lang="es-ES" b="1" dirty="0">
                <a:solidFill>
                  <a:srgbClr val="C00000"/>
                </a:solidFill>
                <a:effectLst>
                  <a:outerShdw blurRad="38100" dist="38100" dir="2700000" algn="tl">
                    <a:srgbClr val="000000">
                      <a:alpha val="43137"/>
                    </a:srgbClr>
                  </a:outerShdw>
                </a:effectLst>
              </a:rPr>
              <a:t>falsos negativos</a:t>
            </a:r>
            <a:r>
              <a:rPr lang="es-ES" dirty="0"/>
              <a:t>.</a:t>
            </a:r>
          </a:p>
          <a:p>
            <a:pPr marL="642938" indent="-457200" algn="just">
              <a:buClr>
                <a:srgbClr val="0070C0"/>
              </a:buClr>
              <a:buFont typeface="Courier New" panose="02070309020205020404" pitchFamily="49" charset="0"/>
              <a:buChar char="o"/>
            </a:pPr>
            <a:endParaRPr lang="es-ES" dirty="0"/>
          </a:p>
          <a:p>
            <a:pPr marL="642938" indent="-457200" algn="just">
              <a:buClr>
                <a:srgbClr val="0070C0"/>
              </a:buClr>
              <a:buFont typeface="Courier New" panose="02070309020205020404" pitchFamily="49" charset="0"/>
              <a:buChar char="o"/>
            </a:pPr>
            <a:r>
              <a:rPr lang="es-ES" dirty="0"/>
              <a:t>Sin embargo, </a:t>
            </a:r>
            <a:r>
              <a:rPr lang="es-ES" b="1" dirty="0">
                <a:solidFill>
                  <a:srgbClr val="C00000"/>
                </a:solidFill>
                <a:effectLst>
                  <a:outerShdw blurRad="38100" dist="38100" dir="2700000" algn="tl">
                    <a:srgbClr val="000000">
                      <a:alpha val="43137"/>
                    </a:srgbClr>
                  </a:outerShdw>
                </a:effectLst>
              </a:rPr>
              <a:t>otros autores recomiendan no hacer cultivo </a:t>
            </a:r>
            <a:r>
              <a:rPr lang="es-ES" dirty="0"/>
              <a:t>en estos casos, dado la </a:t>
            </a:r>
            <a:r>
              <a:rPr lang="es-ES" b="1" dirty="0">
                <a:solidFill>
                  <a:srgbClr val="C00000"/>
                </a:solidFill>
                <a:effectLst>
                  <a:outerShdw blurRad="38100" dist="38100" dir="2700000" algn="tl">
                    <a:srgbClr val="000000">
                      <a:alpha val="43137"/>
                    </a:srgbClr>
                  </a:outerShdw>
                </a:effectLst>
              </a:rPr>
              <a:t>baja incidencia de complicaciones</a:t>
            </a:r>
            <a:r>
              <a:rPr lang="es-ES" dirty="0">
                <a:solidFill>
                  <a:srgbClr val="C00000"/>
                </a:solidFill>
              </a:rPr>
              <a:t> </a:t>
            </a:r>
            <a:r>
              <a:rPr lang="es-ES" dirty="0"/>
              <a:t>y el alto valor predictivo negativo del test. </a:t>
            </a:r>
          </a:p>
          <a:p>
            <a:pPr marL="642938" indent="-457200" algn="just">
              <a:buClr>
                <a:srgbClr val="0070C0"/>
              </a:buClr>
              <a:buFont typeface="Courier New" panose="02070309020205020404" pitchFamily="49" charset="0"/>
              <a:buChar char="o"/>
            </a:pPr>
            <a:endParaRPr lang="es-ES" dirty="0"/>
          </a:p>
          <a:p>
            <a:pPr marL="1100138" lvl="1" indent="-457200" algn="just">
              <a:buClr>
                <a:srgbClr val="0070C0"/>
              </a:buClr>
              <a:buFont typeface="Wingdings" panose="05000000000000000000" pitchFamily="2" charset="2"/>
              <a:buChar char="v"/>
            </a:pPr>
            <a:r>
              <a:rPr lang="es-ES" sz="3200" b="1" dirty="0">
                <a:solidFill>
                  <a:schemeClr val="accent4">
                    <a:lumMod val="50000"/>
                  </a:schemeClr>
                </a:solidFill>
                <a:latin typeface="Cabin Sketch" panose="020B0503050202020004" pitchFamily="34" charset="0"/>
              </a:rPr>
              <a:t>Ante un </a:t>
            </a:r>
            <a:r>
              <a:rPr lang="es-ES" sz="3200" b="1" dirty="0">
                <a:solidFill>
                  <a:srgbClr val="C00000"/>
                </a:solidFill>
                <a:latin typeface="Cabin Sketch" panose="020B0503050202020004" pitchFamily="34" charset="0"/>
              </a:rPr>
              <a:t>resultado negativo </a:t>
            </a:r>
            <a:r>
              <a:rPr lang="es-ES" sz="3200" b="1" dirty="0">
                <a:solidFill>
                  <a:schemeClr val="accent4">
                    <a:lumMod val="50000"/>
                  </a:schemeClr>
                </a:solidFill>
                <a:latin typeface="Cabin Sketch" panose="020B0503050202020004" pitchFamily="34" charset="0"/>
              </a:rPr>
              <a:t>del TRDA, los pacientes </a:t>
            </a:r>
            <a:r>
              <a:rPr lang="es-ES" sz="3200" b="1" dirty="0">
                <a:solidFill>
                  <a:srgbClr val="C00000"/>
                </a:solidFill>
                <a:latin typeface="Cabin Sketch" panose="020B0503050202020004" pitchFamily="34" charset="0"/>
              </a:rPr>
              <a:t>no recibirán tratamiento antibiótico</a:t>
            </a:r>
            <a:r>
              <a:rPr lang="es-ES" sz="3200" b="1" dirty="0">
                <a:solidFill>
                  <a:schemeClr val="accent4">
                    <a:lumMod val="50000"/>
                  </a:schemeClr>
                </a:solidFill>
                <a:latin typeface="Cabin Sketch" panose="020B0503050202020004" pitchFamily="34" charset="0"/>
              </a:rPr>
              <a:t>. </a:t>
            </a:r>
          </a:p>
          <a:p>
            <a:pPr marL="1100138" lvl="1" indent="-457200" algn="just">
              <a:buClr>
                <a:srgbClr val="0070C0"/>
              </a:buClr>
              <a:buFont typeface="Wingdings" panose="05000000000000000000" pitchFamily="2" charset="2"/>
              <a:buChar char="v"/>
            </a:pPr>
            <a:r>
              <a:rPr lang="es-ES" sz="3200" b="1" dirty="0" smtClean="0">
                <a:solidFill>
                  <a:srgbClr val="C00000"/>
                </a:solidFill>
                <a:latin typeface="Cabin Sketch" panose="020B0503050202020004" pitchFamily="34" charset="0"/>
              </a:rPr>
              <a:t>No </a:t>
            </a:r>
            <a:r>
              <a:rPr lang="es-ES" sz="3200" b="1" dirty="0">
                <a:solidFill>
                  <a:srgbClr val="C00000"/>
                </a:solidFill>
                <a:latin typeface="Cabin Sketch" panose="020B0503050202020004" pitchFamily="34" charset="0"/>
              </a:rPr>
              <a:t>se realizará cultivo </a:t>
            </a:r>
            <a:r>
              <a:rPr lang="es-ES" sz="3200" b="1" dirty="0">
                <a:solidFill>
                  <a:schemeClr val="accent4">
                    <a:lumMod val="50000"/>
                  </a:schemeClr>
                </a:solidFill>
                <a:latin typeface="Cabin Sketch" panose="020B0503050202020004" pitchFamily="34" charset="0"/>
              </a:rPr>
              <a:t>de manera sistemática</a:t>
            </a:r>
            <a:r>
              <a:rPr lang="es-ES" sz="3200" b="1" dirty="0">
                <a:latin typeface="Cabin Sketch" panose="020B0503050202020004" pitchFamily="34" charset="0"/>
              </a:rPr>
              <a:t>.</a:t>
            </a:r>
          </a:p>
          <a:p>
            <a:pPr algn="just" eaLnBrk="1" hangingPunct="1">
              <a:lnSpc>
                <a:spcPct val="100000"/>
              </a:lnSpc>
              <a:spcBef>
                <a:spcPct val="0"/>
              </a:spcBef>
              <a:buFont typeface="Courier New" panose="02070309020205020404" pitchFamily="49" charset="0"/>
              <a:buChar char="o"/>
            </a:pPr>
            <a:endParaRPr lang="es-ES" altLang="es-ES" dirty="0" smtClean="0"/>
          </a:p>
        </p:txBody>
      </p:sp>
      <p:sp>
        <p:nvSpPr>
          <p:cNvPr id="12" name="Rectángulo 11"/>
          <p:cNvSpPr/>
          <p:nvPr/>
        </p:nvSpPr>
        <p:spPr>
          <a:xfrm>
            <a:off x="1123708" y="254742"/>
            <a:ext cx="6942927" cy="1107996"/>
          </a:xfrm>
          <a:prstGeom prst="rect">
            <a:avLst/>
          </a:prstGeom>
          <a:noFill/>
        </p:spPr>
        <p:txBody>
          <a:bodyPr wrap="none">
            <a:spAutoFit/>
          </a:bodyPr>
          <a:lstStyle/>
          <a:p>
            <a:pPr algn="ctr" eaLnBrk="1" fontAlgn="auto" hangingPunct="1">
              <a:spcBef>
                <a:spcPts val="0"/>
              </a:spcBef>
              <a:spcAft>
                <a:spcPts val="0"/>
              </a:spcAft>
              <a:defRPr/>
            </a:pPr>
            <a:r>
              <a:rPr lang="es-ES" sz="5400" b="1" dirty="0" smtClean="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C</a:t>
            </a:r>
            <a:r>
              <a:rPr lang="es-ES" sz="4400" dirty="0" smtClean="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uando   </a:t>
            </a:r>
            <a:r>
              <a:rPr lang="es-ES" sz="5400" b="1" dirty="0" smtClean="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H</a:t>
            </a:r>
            <a:r>
              <a:rPr lang="es-ES" sz="4400" dirty="0" smtClean="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acer   </a:t>
            </a:r>
            <a:r>
              <a:rPr lang="es-ES" sz="6600" b="1" dirty="0" smtClean="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C</a:t>
            </a:r>
            <a:r>
              <a:rPr lang="es-ES" sz="4400" b="1" dirty="0" smtClean="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ultivo</a:t>
            </a:r>
            <a:endParaRPr lang="es-ES" sz="4000"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endParaRPr>
          </a:p>
        </p:txBody>
      </p:sp>
      <p:pic>
        <p:nvPicPr>
          <p:cNvPr id="14" name="Imagen 13"/>
          <p:cNvPicPr>
            <a:picLocks noChangeAspect="1"/>
          </p:cNvPicPr>
          <p:nvPr/>
        </p:nvPicPr>
        <p:blipFill>
          <a:blip r:embed="rId3"/>
          <a:stretch>
            <a:fillRect/>
          </a:stretch>
        </p:blipFill>
        <p:spPr>
          <a:xfrm rot="16200000">
            <a:off x="-3040892" y="3058153"/>
            <a:ext cx="6862617" cy="737076"/>
          </a:xfrm>
          <a:prstGeom prst="rect">
            <a:avLst/>
          </a:prstGeom>
          <a:ln>
            <a:noFill/>
          </a:ln>
          <a:effectLst>
            <a:softEdge rad="112500"/>
          </a:effectLst>
        </p:spPr>
      </p:pic>
      <p:pic>
        <p:nvPicPr>
          <p:cNvPr id="8" name="Imagen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9507479" y="-1036885"/>
            <a:ext cx="1156524" cy="4038212"/>
          </a:xfrm>
          <a:prstGeom prst="ellipse">
            <a:avLst/>
          </a:prstGeom>
          <a:ln>
            <a:noFill/>
          </a:ln>
          <a:effectLst>
            <a:softEdge rad="112500"/>
          </a:effectLst>
        </p:spPr>
      </p:pic>
    </p:spTree>
    <p:extLst>
      <p:ext uri="{BB962C8B-B14F-4D97-AF65-F5344CB8AC3E}">
        <p14:creationId xmlns:p14="http://schemas.microsoft.com/office/powerpoint/2010/main" val="19732411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00">
                                            <p:txEl>
                                              <p:pRg st="0" end="0"/>
                                            </p:txEl>
                                          </p:spTgt>
                                        </p:tgtEl>
                                        <p:attrNameLst>
                                          <p:attrName>style.visibility</p:attrName>
                                        </p:attrNameLst>
                                      </p:cBhvr>
                                      <p:to>
                                        <p:strVal val="visible"/>
                                      </p:to>
                                    </p:set>
                                    <p:animEffect transition="in" filter="fade">
                                      <p:cBhvr>
                                        <p:cTn id="7" dur="500"/>
                                        <p:tgtEl>
                                          <p:spTgt spid="338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800">
                                            <p:txEl>
                                              <p:pRg st="2" end="2"/>
                                            </p:txEl>
                                          </p:spTgt>
                                        </p:tgtEl>
                                        <p:attrNameLst>
                                          <p:attrName>style.visibility</p:attrName>
                                        </p:attrNameLst>
                                      </p:cBhvr>
                                      <p:to>
                                        <p:strVal val="visible"/>
                                      </p:to>
                                    </p:set>
                                    <p:animEffect transition="in" filter="fade">
                                      <p:cBhvr>
                                        <p:cTn id="12" dur="500"/>
                                        <p:tgtEl>
                                          <p:spTgt spid="3380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800">
                                            <p:txEl>
                                              <p:pRg st="4" end="4"/>
                                            </p:txEl>
                                          </p:spTgt>
                                        </p:tgtEl>
                                        <p:attrNameLst>
                                          <p:attrName>style.visibility</p:attrName>
                                        </p:attrNameLst>
                                      </p:cBhvr>
                                      <p:to>
                                        <p:strVal val="visible"/>
                                      </p:to>
                                    </p:set>
                                    <p:animEffect transition="in" filter="fade">
                                      <p:cBhvr>
                                        <p:cTn id="17" dur="500"/>
                                        <p:tgtEl>
                                          <p:spTgt spid="3380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800">
                                            <p:txEl>
                                              <p:pRg st="5" end="5"/>
                                            </p:txEl>
                                          </p:spTgt>
                                        </p:tgtEl>
                                        <p:attrNameLst>
                                          <p:attrName>style.visibility</p:attrName>
                                        </p:attrNameLst>
                                      </p:cBhvr>
                                      <p:to>
                                        <p:strVal val="visible"/>
                                      </p:to>
                                    </p:set>
                                    <p:animEffect transition="in" filter="fade">
                                      <p:cBhvr>
                                        <p:cTn id="22" dur="500"/>
                                        <p:tgtEl>
                                          <p:spTgt spid="338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Rectángulo 2"/>
          <p:cNvSpPr>
            <a:spLocks noChangeArrowheads="1"/>
          </p:cNvSpPr>
          <p:nvPr/>
        </p:nvSpPr>
        <p:spPr bwMode="auto">
          <a:xfrm>
            <a:off x="934025" y="2064976"/>
            <a:ext cx="10974439" cy="423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spcAft>
                <a:spcPts val="1200"/>
              </a:spcAft>
              <a:buClr>
                <a:srgbClr val="0070C0"/>
              </a:buClr>
              <a:buFont typeface="Courier New" panose="02070309020205020404" pitchFamily="49" charset="0"/>
              <a:buChar char="o"/>
            </a:pPr>
            <a:r>
              <a:rPr lang="es-ES" b="1" dirty="0">
                <a:solidFill>
                  <a:srgbClr val="C00000"/>
                </a:solidFill>
              </a:rPr>
              <a:t>Sospecha de </a:t>
            </a:r>
            <a:r>
              <a:rPr lang="es-ES" b="1" dirty="0" err="1">
                <a:solidFill>
                  <a:srgbClr val="C00000"/>
                </a:solidFill>
              </a:rPr>
              <a:t>infección</a:t>
            </a:r>
            <a:r>
              <a:rPr lang="es-ES" b="1" dirty="0">
                <a:solidFill>
                  <a:srgbClr val="C00000"/>
                </a:solidFill>
              </a:rPr>
              <a:t> por otra bacteria distinta  </a:t>
            </a:r>
            <a:r>
              <a:rPr lang="es-ES" dirty="0"/>
              <a:t>a </a:t>
            </a:r>
            <a:r>
              <a:rPr lang="es-ES" dirty="0" err="1"/>
              <a:t>EbhGA</a:t>
            </a:r>
            <a:r>
              <a:rPr lang="es-ES" dirty="0"/>
              <a:t> causante </a:t>
            </a:r>
            <a:endParaRPr lang="es-ES" dirty="0" smtClean="0"/>
          </a:p>
          <a:p>
            <a:pPr algn="just">
              <a:spcAft>
                <a:spcPts val="1200"/>
              </a:spcAft>
              <a:buClr>
                <a:srgbClr val="0070C0"/>
              </a:buClr>
              <a:buFont typeface="Courier New" panose="02070309020205020404" pitchFamily="49" charset="0"/>
              <a:buChar char="o"/>
            </a:pPr>
            <a:r>
              <a:rPr lang="es-ES" dirty="0" smtClean="0"/>
              <a:t>Paciente </a:t>
            </a:r>
            <a:r>
              <a:rPr lang="es-ES" dirty="0"/>
              <a:t>con </a:t>
            </a:r>
            <a:r>
              <a:rPr lang="es-ES" b="1" dirty="0">
                <a:solidFill>
                  <a:srgbClr val="C00000"/>
                </a:solidFill>
              </a:rPr>
              <a:t>TRDA positivo y </a:t>
            </a:r>
            <a:r>
              <a:rPr lang="es-ES" b="1" dirty="0" err="1">
                <a:solidFill>
                  <a:srgbClr val="C00000"/>
                </a:solidFill>
              </a:rPr>
              <a:t>alérgico</a:t>
            </a:r>
            <a:r>
              <a:rPr lang="es-ES" b="1" dirty="0">
                <a:solidFill>
                  <a:srgbClr val="C00000"/>
                </a:solidFill>
              </a:rPr>
              <a:t> a penicilina</a:t>
            </a:r>
            <a:r>
              <a:rPr lang="es-ES" dirty="0"/>
              <a:t>, </a:t>
            </a:r>
            <a:r>
              <a:rPr lang="es-ES" dirty="0" err="1"/>
              <a:t>tratº</a:t>
            </a:r>
            <a:r>
              <a:rPr lang="es-ES" dirty="0"/>
              <a:t> con </a:t>
            </a:r>
            <a:r>
              <a:rPr lang="es-ES" dirty="0" err="1"/>
              <a:t>macrólidos</a:t>
            </a:r>
            <a:r>
              <a:rPr lang="es-ES" dirty="0"/>
              <a:t> o </a:t>
            </a:r>
            <a:r>
              <a:rPr lang="es-ES" dirty="0" err="1"/>
              <a:t>clindamicina</a:t>
            </a:r>
            <a:r>
              <a:rPr lang="es-ES" dirty="0"/>
              <a:t> </a:t>
            </a:r>
          </a:p>
          <a:p>
            <a:pPr algn="just">
              <a:spcAft>
                <a:spcPts val="1200"/>
              </a:spcAft>
              <a:buClr>
                <a:srgbClr val="0070C0"/>
              </a:buClr>
              <a:buFont typeface="Courier New" panose="02070309020205020404" pitchFamily="49" charset="0"/>
              <a:buChar char="o"/>
            </a:pPr>
            <a:r>
              <a:rPr lang="es-ES" b="1" dirty="0" smtClean="0">
                <a:solidFill>
                  <a:srgbClr val="C00000"/>
                </a:solidFill>
                <a:effectLst>
                  <a:outerShdw blurRad="38100" dist="38100" dir="2700000" algn="tl">
                    <a:srgbClr val="000000">
                      <a:alpha val="43137"/>
                    </a:srgbClr>
                  </a:outerShdw>
                </a:effectLst>
              </a:rPr>
              <a:t>Faringitis </a:t>
            </a:r>
            <a:r>
              <a:rPr lang="es-ES" b="1" dirty="0" err="1">
                <a:solidFill>
                  <a:srgbClr val="C00000"/>
                </a:solidFill>
                <a:effectLst>
                  <a:outerShdw blurRad="38100" dist="38100" dir="2700000" algn="tl">
                    <a:srgbClr val="000000">
                      <a:alpha val="43137"/>
                    </a:srgbClr>
                  </a:outerShdw>
                </a:effectLst>
              </a:rPr>
              <a:t>crónica</a:t>
            </a:r>
            <a:r>
              <a:rPr lang="es-ES" dirty="0">
                <a:solidFill>
                  <a:srgbClr val="C00000"/>
                </a:solidFill>
              </a:rPr>
              <a:t> </a:t>
            </a:r>
            <a:r>
              <a:rPr lang="es-ES" dirty="0"/>
              <a:t>(validez menor del TRDA).</a:t>
            </a:r>
          </a:p>
          <a:p>
            <a:pPr algn="just">
              <a:spcAft>
                <a:spcPts val="1200"/>
              </a:spcAft>
              <a:buClr>
                <a:srgbClr val="0070C0"/>
              </a:buClr>
              <a:buFont typeface="Courier New" panose="02070309020205020404" pitchFamily="49" charset="0"/>
              <a:buChar char="o"/>
            </a:pPr>
            <a:r>
              <a:rPr lang="es-ES" dirty="0" smtClean="0"/>
              <a:t>En </a:t>
            </a:r>
            <a:r>
              <a:rPr lang="es-ES" dirty="0"/>
              <a:t>aquellas </a:t>
            </a:r>
            <a:r>
              <a:rPr lang="es-ES" b="1" dirty="0">
                <a:solidFill>
                  <a:srgbClr val="C00000"/>
                </a:solidFill>
                <a:effectLst>
                  <a:outerShdw blurRad="38100" dist="38100" dir="2700000" algn="tl">
                    <a:srgbClr val="000000">
                      <a:alpha val="43137"/>
                    </a:srgbClr>
                  </a:outerShdw>
                </a:effectLst>
              </a:rPr>
              <a:t>situaciones </a:t>
            </a:r>
            <a:r>
              <a:rPr lang="es-ES" b="1" dirty="0" smtClean="0">
                <a:solidFill>
                  <a:srgbClr val="C00000"/>
                </a:solidFill>
                <a:effectLst>
                  <a:outerShdw blurRad="38100" dist="38100" dir="2700000" algn="tl">
                    <a:srgbClr val="000000">
                      <a:alpha val="43137"/>
                    </a:srgbClr>
                  </a:outerShdw>
                </a:effectLst>
              </a:rPr>
              <a:t>clínicas </a:t>
            </a:r>
            <a:r>
              <a:rPr lang="es-ES" b="1" dirty="0">
                <a:solidFill>
                  <a:srgbClr val="C00000"/>
                </a:solidFill>
                <a:effectLst>
                  <a:outerShdw blurRad="38100" dist="38100" dir="2700000" algn="tl">
                    <a:srgbClr val="000000">
                      <a:alpha val="43137"/>
                    </a:srgbClr>
                  </a:outerShdw>
                </a:effectLst>
              </a:rPr>
              <a:t>en las cuales esté justificado </a:t>
            </a:r>
            <a:r>
              <a:rPr lang="es-ES" dirty="0"/>
              <a:t>(pacientes </a:t>
            </a:r>
            <a:r>
              <a:rPr lang="es-ES" b="1" dirty="0"/>
              <a:t>inmunodeprimidos</a:t>
            </a:r>
            <a:r>
              <a:rPr lang="es-ES" dirty="0"/>
              <a:t>, sospecha de </a:t>
            </a:r>
            <a:r>
              <a:rPr lang="es-ES" b="1" dirty="0"/>
              <a:t>glomerulonefritis</a:t>
            </a:r>
            <a:r>
              <a:rPr lang="es-ES" dirty="0"/>
              <a:t> </a:t>
            </a:r>
            <a:r>
              <a:rPr lang="es-ES" dirty="0" err="1"/>
              <a:t>postestreptocócica</a:t>
            </a:r>
            <a:r>
              <a:rPr lang="es-ES" dirty="0"/>
              <a:t>, antecedentes de </a:t>
            </a:r>
            <a:r>
              <a:rPr lang="es-ES" b="1" dirty="0"/>
              <a:t>fiebre </a:t>
            </a:r>
            <a:r>
              <a:rPr lang="es-ES" b="1" dirty="0" err="1"/>
              <a:t>reumática</a:t>
            </a:r>
            <a:r>
              <a:rPr lang="es-ES" dirty="0"/>
              <a:t>,...) </a:t>
            </a:r>
          </a:p>
          <a:p>
            <a:pPr algn="just" eaLnBrk="1" hangingPunct="1">
              <a:lnSpc>
                <a:spcPct val="100000"/>
              </a:lnSpc>
              <a:spcBef>
                <a:spcPct val="0"/>
              </a:spcBef>
              <a:spcAft>
                <a:spcPts val="600"/>
              </a:spcAft>
              <a:buFont typeface="Courier New" panose="02070309020205020404" pitchFamily="49" charset="0"/>
              <a:buChar char="o"/>
            </a:pPr>
            <a:endParaRPr lang="es-ES" altLang="es-ES" dirty="0" smtClean="0"/>
          </a:p>
        </p:txBody>
      </p:sp>
      <p:sp>
        <p:nvSpPr>
          <p:cNvPr id="12" name="Rectángulo 11"/>
          <p:cNvSpPr/>
          <p:nvPr/>
        </p:nvSpPr>
        <p:spPr>
          <a:xfrm>
            <a:off x="1130080" y="520556"/>
            <a:ext cx="6789039" cy="923330"/>
          </a:xfrm>
          <a:prstGeom prst="rect">
            <a:avLst/>
          </a:prstGeom>
          <a:noFill/>
        </p:spPr>
        <p:txBody>
          <a:bodyPr wrap="none">
            <a:spAutoFit/>
          </a:bodyPr>
          <a:lstStyle/>
          <a:p>
            <a:pPr algn="ctr" eaLnBrk="1" fontAlgn="auto" hangingPunct="1">
              <a:spcBef>
                <a:spcPts val="0"/>
              </a:spcBef>
              <a:spcAft>
                <a:spcPts val="0"/>
              </a:spcAft>
              <a:defRPr/>
            </a:pPr>
            <a:r>
              <a:rPr lang="es-ES" sz="5400" b="1" dirty="0" smtClean="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C</a:t>
            </a:r>
            <a:r>
              <a:rPr lang="es-ES" sz="4400" dirty="0" smtClean="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uando   </a:t>
            </a:r>
            <a:r>
              <a:rPr lang="es-ES" sz="5400" b="1" dirty="0" smtClean="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H</a:t>
            </a:r>
            <a:r>
              <a:rPr lang="es-ES" sz="4400" dirty="0" smtClean="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acer   </a:t>
            </a:r>
            <a:r>
              <a:rPr lang="es-ES" sz="5400" b="1" dirty="0" smtClean="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C</a:t>
            </a:r>
            <a:r>
              <a:rPr lang="es-ES" sz="4400" b="1" dirty="0" smtClean="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ultivo</a:t>
            </a:r>
            <a:endParaRPr lang="es-ES" sz="4000"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endParaRPr>
          </a:p>
        </p:txBody>
      </p:sp>
      <p:pic>
        <p:nvPicPr>
          <p:cNvPr id="14" name="Imagen 13"/>
          <p:cNvPicPr>
            <a:picLocks noChangeAspect="1"/>
          </p:cNvPicPr>
          <p:nvPr/>
        </p:nvPicPr>
        <p:blipFill>
          <a:blip r:embed="rId3"/>
          <a:stretch>
            <a:fillRect/>
          </a:stretch>
        </p:blipFill>
        <p:spPr>
          <a:xfrm rot="16200000">
            <a:off x="-3040892" y="3058153"/>
            <a:ext cx="6862617" cy="737076"/>
          </a:xfrm>
          <a:prstGeom prst="rect">
            <a:avLst/>
          </a:prstGeom>
          <a:ln>
            <a:noFill/>
          </a:ln>
          <a:effectLst>
            <a:softEdge rad="112500"/>
          </a:effectLst>
        </p:spPr>
      </p:pic>
      <p:pic>
        <p:nvPicPr>
          <p:cNvPr id="8" name="Imagen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9507479" y="-1036885"/>
            <a:ext cx="1156524" cy="4038212"/>
          </a:xfrm>
          <a:prstGeom prst="ellipse">
            <a:avLst/>
          </a:prstGeom>
          <a:ln>
            <a:noFill/>
          </a:ln>
          <a:effectLst>
            <a:softEdge rad="112500"/>
          </a:effectLst>
        </p:spPr>
      </p:pic>
    </p:spTree>
    <p:extLst>
      <p:ext uri="{BB962C8B-B14F-4D97-AF65-F5344CB8AC3E}">
        <p14:creationId xmlns:p14="http://schemas.microsoft.com/office/powerpoint/2010/main" val="41530789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00">
                                            <p:txEl>
                                              <p:pRg st="0" end="0"/>
                                            </p:txEl>
                                          </p:spTgt>
                                        </p:tgtEl>
                                        <p:attrNameLst>
                                          <p:attrName>style.visibility</p:attrName>
                                        </p:attrNameLst>
                                      </p:cBhvr>
                                      <p:to>
                                        <p:strVal val="visible"/>
                                      </p:to>
                                    </p:set>
                                    <p:animEffect transition="in" filter="fade">
                                      <p:cBhvr>
                                        <p:cTn id="7" dur="500"/>
                                        <p:tgtEl>
                                          <p:spTgt spid="338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800">
                                            <p:txEl>
                                              <p:pRg st="1" end="1"/>
                                            </p:txEl>
                                          </p:spTgt>
                                        </p:tgtEl>
                                        <p:attrNameLst>
                                          <p:attrName>style.visibility</p:attrName>
                                        </p:attrNameLst>
                                      </p:cBhvr>
                                      <p:to>
                                        <p:strVal val="visible"/>
                                      </p:to>
                                    </p:set>
                                    <p:animEffect transition="in" filter="fade">
                                      <p:cBhvr>
                                        <p:cTn id="12" dur="500"/>
                                        <p:tgtEl>
                                          <p:spTgt spid="338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800">
                                            <p:txEl>
                                              <p:pRg st="2" end="2"/>
                                            </p:txEl>
                                          </p:spTgt>
                                        </p:tgtEl>
                                        <p:attrNameLst>
                                          <p:attrName>style.visibility</p:attrName>
                                        </p:attrNameLst>
                                      </p:cBhvr>
                                      <p:to>
                                        <p:strVal val="visible"/>
                                      </p:to>
                                    </p:set>
                                    <p:animEffect transition="in" filter="fade">
                                      <p:cBhvr>
                                        <p:cTn id="17" dur="500"/>
                                        <p:tgtEl>
                                          <p:spTgt spid="338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800">
                                            <p:txEl>
                                              <p:pRg st="3" end="3"/>
                                            </p:txEl>
                                          </p:spTgt>
                                        </p:tgtEl>
                                        <p:attrNameLst>
                                          <p:attrName>style.visibility</p:attrName>
                                        </p:attrNameLst>
                                      </p:cBhvr>
                                      <p:to>
                                        <p:strVal val="visible"/>
                                      </p:to>
                                    </p:set>
                                    <p:animEffect transition="in" filter="fade">
                                      <p:cBhvr>
                                        <p:cTn id="22" dur="500"/>
                                        <p:tgtEl>
                                          <p:spTgt spid="338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a:spLocks noChangeArrowheads="1"/>
          </p:cNvSpPr>
          <p:nvPr/>
        </p:nvSpPr>
        <p:spPr bwMode="auto">
          <a:xfrm>
            <a:off x="581025" y="1204944"/>
            <a:ext cx="11436111"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es-ES" altLang="es-ES" dirty="0"/>
              <a:t>Es </a:t>
            </a:r>
            <a:r>
              <a:rPr lang="es-ES" altLang="es-ES" b="1" dirty="0">
                <a:solidFill>
                  <a:srgbClr val="FF0000"/>
                </a:solidFill>
              </a:rPr>
              <a:t>esencial realizar bien la técnica de hisopado</a:t>
            </a:r>
            <a:r>
              <a:rPr lang="es-ES" altLang="es-ES" dirty="0"/>
              <a:t>, ya que a una </a:t>
            </a:r>
            <a:r>
              <a:rPr lang="es-ES" altLang="es-ES" b="1" dirty="0">
                <a:solidFill>
                  <a:srgbClr val="FF0000"/>
                </a:solidFill>
              </a:rPr>
              <a:t>mala recogida</a:t>
            </a:r>
            <a:r>
              <a:rPr lang="es-ES" altLang="es-ES" dirty="0">
                <a:solidFill>
                  <a:srgbClr val="FF0000"/>
                </a:solidFill>
              </a:rPr>
              <a:t> </a:t>
            </a:r>
            <a:r>
              <a:rPr lang="es-ES" altLang="es-ES" dirty="0"/>
              <a:t>se pueden atribuir la mayoría de </a:t>
            </a:r>
            <a:r>
              <a:rPr lang="es-ES" altLang="es-ES" b="1" dirty="0">
                <a:solidFill>
                  <a:srgbClr val="FF0000"/>
                </a:solidFill>
              </a:rPr>
              <a:t>falsos negativos  </a:t>
            </a:r>
            <a:endParaRPr lang="es-ES" altLang="es-ES" b="1" dirty="0" smtClean="0">
              <a:solidFill>
                <a:srgbClr val="FF0000"/>
              </a:solidFill>
            </a:endParaRPr>
          </a:p>
          <a:p>
            <a:pPr marL="0" indent="0" algn="just" eaLnBrk="1" hangingPunct="1">
              <a:lnSpc>
                <a:spcPct val="100000"/>
              </a:lnSpc>
              <a:spcBef>
                <a:spcPct val="0"/>
              </a:spcBef>
              <a:buNone/>
            </a:pPr>
            <a:endParaRPr lang="es-ES" altLang="es-ES" b="1" dirty="0" smtClean="0">
              <a:solidFill>
                <a:srgbClr val="FF0000"/>
              </a:solidFill>
            </a:endParaRPr>
          </a:p>
          <a:p>
            <a:pPr algn="just" eaLnBrk="1" hangingPunct="1">
              <a:lnSpc>
                <a:spcPct val="100000"/>
              </a:lnSpc>
              <a:spcBef>
                <a:spcPct val="0"/>
              </a:spcBef>
            </a:pPr>
            <a:r>
              <a:rPr lang="es-ES" altLang="es-ES" dirty="0" smtClean="0"/>
              <a:t>Está  </a:t>
            </a:r>
            <a:r>
              <a:rPr lang="es-ES" altLang="es-ES" dirty="0"/>
              <a:t>demostrado  que  </a:t>
            </a:r>
            <a:r>
              <a:rPr lang="es-ES" altLang="es-ES" b="1" dirty="0">
                <a:solidFill>
                  <a:srgbClr val="FF0000"/>
                </a:solidFill>
              </a:rPr>
              <a:t>la  cantidad  de  antígeno condiciona más los resultados del TRDA </a:t>
            </a:r>
            <a:r>
              <a:rPr lang="es-ES" altLang="es-ES" dirty="0">
                <a:solidFill>
                  <a:srgbClr val="FF0000"/>
                </a:solidFill>
              </a:rPr>
              <a:t> </a:t>
            </a:r>
            <a:r>
              <a:rPr lang="es-ES" altLang="es-ES" dirty="0"/>
              <a:t>que los del cultivo tradicional.  El volumen de antígeno recogido importa. </a:t>
            </a:r>
            <a:endParaRPr lang="es-ES" altLang="es-ES" dirty="0" smtClean="0"/>
          </a:p>
          <a:p>
            <a:pPr marL="0" indent="0" algn="just" eaLnBrk="1" hangingPunct="1">
              <a:lnSpc>
                <a:spcPct val="100000"/>
              </a:lnSpc>
              <a:spcBef>
                <a:spcPct val="0"/>
              </a:spcBef>
              <a:buNone/>
            </a:pPr>
            <a:endParaRPr lang="es-ES" altLang="es-ES" dirty="0"/>
          </a:p>
          <a:p>
            <a:pPr algn="just" eaLnBrk="1" hangingPunct="1">
              <a:lnSpc>
                <a:spcPct val="100000"/>
              </a:lnSpc>
              <a:spcBef>
                <a:spcPct val="0"/>
              </a:spcBef>
            </a:pPr>
            <a:r>
              <a:rPr lang="es-ES" altLang="es-ES" dirty="0"/>
              <a:t>La recomendación es: </a:t>
            </a:r>
            <a:r>
              <a:rPr lang="es-ES" altLang="es-ES" b="1" dirty="0">
                <a:solidFill>
                  <a:srgbClr val="FF0000"/>
                </a:solidFill>
              </a:rPr>
              <a:t>un toque en cada amígdala </a:t>
            </a:r>
            <a:r>
              <a:rPr lang="es-ES" altLang="es-ES" dirty="0"/>
              <a:t>con giro del hisopo de 180º y </a:t>
            </a:r>
            <a:r>
              <a:rPr lang="es-ES" altLang="es-ES" b="1" dirty="0">
                <a:solidFill>
                  <a:srgbClr val="FF0000"/>
                </a:solidFill>
              </a:rPr>
              <a:t>un tercero en faringe posterior </a:t>
            </a:r>
            <a:r>
              <a:rPr lang="es-ES" altLang="es-ES" dirty="0"/>
              <a:t>con la misma maniobra. </a:t>
            </a:r>
          </a:p>
          <a:p>
            <a:pPr algn="just" eaLnBrk="1" hangingPunct="1">
              <a:lnSpc>
                <a:spcPct val="100000"/>
              </a:lnSpc>
              <a:spcBef>
                <a:spcPct val="0"/>
              </a:spcBef>
            </a:pPr>
            <a:endParaRPr lang="es-ES" altLang="es-ES" dirty="0" smtClean="0"/>
          </a:p>
          <a:p>
            <a:pPr algn="just" eaLnBrk="1" hangingPunct="1">
              <a:lnSpc>
                <a:spcPct val="100000"/>
              </a:lnSpc>
              <a:spcBef>
                <a:spcPct val="0"/>
              </a:spcBef>
            </a:pPr>
            <a:r>
              <a:rPr lang="es-ES" altLang="es-ES" dirty="0" smtClean="0"/>
              <a:t>Es </a:t>
            </a:r>
            <a:r>
              <a:rPr lang="es-ES" altLang="es-ES" dirty="0"/>
              <a:t>importante </a:t>
            </a:r>
            <a:r>
              <a:rPr lang="es-ES" altLang="es-ES" b="1" dirty="0">
                <a:solidFill>
                  <a:srgbClr val="FF0000"/>
                </a:solidFill>
              </a:rPr>
              <a:t>evitar el contacto con mucosa bucal y lingual y con la saliva</a:t>
            </a:r>
          </a:p>
        </p:txBody>
      </p:sp>
      <p:sp>
        <p:nvSpPr>
          <p:cNvPr id="11" name="Rectángulo 10"/>
          <p:cNvSpPr/>
          <p:nvPr/>
        </p:nvSpPr>
        <p:spPr>
          <a:xfrm>
            <a:off x="2047875" y="239713"/>
            <a:ext cx="7855035" cy="1015663"/>
          </a:xfrm>
          <a:prstGeom prst="rect">
            <a:avLst/>
          </a:prstGeom>
        </p:spPr>
        <p:txBody>
          <a:bodyPr wrap="none">
            <a:spAutoFit/>
          </a:bodyPr>
          <a:lstStyle/>
          <a:p>
            <a:pPr eaLnBrk="1" fontAlgn="auto" hangingPunct="1">
              <a:spcBef>
                <a:spcPts val="0"/>
              </a:spcBef>
              <a:spcAft>
                <a:spcPts val="0"/>
              </a:spcAft>
              <a:defRPr/>
            </a:pPr>
            <a:r>
              <a:rPr lang="es-ES" sz="6000" b="1" dirty="0">
                <a:solidFill>
                  <a:srgbClr val="C00000"/>
                </a:solidFill>
                <a:effectLst>
                  <a:outerShdw blurRad="38100" dist="38100" dir="2700000" algn="tl">
                    <a:srgbClr val="000000">
                      <a:alpha val="43137"/>
                    </a:srgbClr>
                  </a:outerShdw>
                </a:effectLst>
                <a:latin typeface="Papyrus" panose="03070502060502030205" pitchFamily="66" charset="0"/>
                <a:cs typeface="+mn-cs"/>
              </a:rPr>
              <a:t>T</a:t>
            </a:r>
            <a:r>
              <a:rPr lang="es-ES" sz="4800" dirty="0">
                <a:solidFill>
                  <a:srgbClr val="0070C0"/>
                </a:solidFill>
                <a:latin typeface="Papyrus" panose="03070502060502030205" pitchFamily="66" charset="0"/>
                <a:cs typeface="+mn-cs"/>
              </a:rPr>
              <a:t>écnica </a:t>
            </a:r>
            <a:r>
              <a:rPr lang="es-ES" sz="5400" b="1" dirty="0">
                <a:solidFill>
                  <a:srgbClr val="FF0000"/>
                </a:solidFill>
                <a:effectLst>
                  <a:outerShdw blurRad="38100" dist="38100" dir="2700000" algn="tl">
                    <a:srgbClr val="000000">
                      <a:alpha val="43137"/>
                    </a:srgbClr>
                  </a:outerShdw>
                </a:effectLst>
                <a:latin typeface="Papyrus" panose="03070502060502030205" pitchFamily="66" charset="0"/>
                <a:cs typeface="+mn-cs"/>
              </a:rPr>
              <a:t>R</a:t>
            </a:r>
            <a:r>
              <a:rPr lang="es-ES" sz="4800" dirty="0">
                <a:solidFill>
                  <a:srgbClr val="0070C0"/>
                </a:solidFill>
                <a:latin typeface="Papyrus" panose="03070502060502030205" pitchFamily="66" charset="0"/>
                <a:cs typeface="+mn-cs"/>
              </a:rPr>
              <a:t>ecogida </a:t>
            </a:r>
            <a:r>
              <a:rPr lang="es-ES" sz="5400" b="1" dirty="0">
                <a:solidFill>
                  <a:srgbClr val="FF0000"/>
                </a:solidFill>
                <a:effectLst>
                  <a:outerShdw blurRad="38100" dist="38100" dir="2700000" algn="tl">
                    <a:srgbClr val="000000">
                      <a:alpha val="43137"/>
                    </a:srgbClr>
                  </a:outerShdw>
                </a:effectLst>
                <a:latin typeface="Papyrus" panose="03070502060502030205" pitchFamily="66" charset="0"/>
                <a:cs typeface="+mn-cs"/>
              </a:rPr>
              <a:t>M</a:t>
            </a:r>
            <a:r>
              <a:rPr lang="es-ES" sz="4800" dirty="0">
                <a:solidFill>
                  <a:srgbClr val="0070C0"/>
                </a:solidFill>
                <a:latin typeface="Papyrus" panose="03070502060502030205" pitchFamily="66" charset="0"/>
                <a:cs typeface="+mn-cs"/>
              </a:rPr>
              <a:t>uestra</a:t>
            </a:r>
            <a:r>
              <a:rPr lang="es-ES" sz="4000" dirty="0">
                <a:solidFill>
                  <a:srgbClr val="0070C0"/>
                </a:solidFill>
                <a:effectLst>
                  <a:outerShdw blurRad="38100" dist="38100" dir="2700000" algn="tl">
                    <a:srgbClr val="000000">
                      <a:alpha val="43137"/>
                    </a:srgbClr>
                  </a:outerShdw>
                </a:effectLst>
                <a:latin typeface="Papyrus" panose="03070502060502030205" pitchFamily="66" charset="0"/>
                <a:cs typeface="+mn-cs"/>
              </a:rPr>
              <a:t> </a:t>
            </a:r>
          </a:p>
        </p:txBody>
      </p:sp>
      <p:pic>
        <p:nvPicPr>
          <p:cNvPr id="12" name="Imagen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45417" y="4650125"/>
            <a:ext cx="1266217" cy="968951"/>
          </a:xfrm>
          <a:prstGeom prst="ellipse">
            <a:avLst/>
          </a:prstGeom>
          <a:ln>
            <a:noFill/>
          </a:ln>
          <a:effectLst>
            <a:softEdge rad="112500"/>
          </a:effectLst>
        </p:spPr>
      </p:pic>
      <p:pic>
        <p:nvPicPr>
          <p:cNvPr id="14" name="Imagen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1632" y="50800"/>
            <a:ext cx="948848" cy="1203762"/>
          </a:xfrm>
          <a:prstGeom prst="ellipse">
            <a:avLst/>
          </a:prstGeom>
          <a:ln>
            <a:noFill/>
          </a:ln>
          <a:effectLst>
            <a:softEdge rad="112500"/>
          </a:effectLst>
        </p:spPr>
      </p:pic>
      <p:pic>
        <p:nvPicPr>
          <p:cNvPr id="15" name="Imagen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072669" y="73697"/>
            <a:ext cx="944468" cy="1131247"/>
          </a:xfrm>
          <a:prstGeom prst="ellipse">
            <a:avLst/>
          </a:prstGeom>
          <a:ln>
            <a:noFill/>
          </a:ln>
          <a:effectLst>
            <a:softEdge rad="112500"/>
          </a:effectLst>
        </p:spPr>
      </p:pic>
      <p:sp>
        <p:nvSpPr>
          <p:cNvPr id="3" name="Rectángulo 2"/>
          <p:cNvSpPr/>
          <p:nvPr/>
        </p:nvSpPr>
        <p:spPr>
          <a:xfrm rot="19310609">
            <a:off x="9688513" y="417513"/>
            <a:ext cx="1327150" cy="46196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eaLnBrk="1" fontAlgn="auto" hangingPunct="1">
              <a:spcBef>
                <a:spcPts val="0"/>
              </a:spcBef>
              <a:spcAft>
                <a:spcPts val="0"/>
              </a:spcAft>
              <a:defRPr/>
            </a:pPr>
            <a:r>
              <a:rPr lang="es-ES" sz="2400" b="1" dirty="0">
                <a:ln w="0"/>
                <a:solidFill>
                  <a:srgbClr val="7030A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rPr>
              <a:t>TRDA</a:t>
            </a:r>
            <a:endParaRPr lang="es-ES" sz="5400" b="1" dirty="0">
              <a:ln w="0"/>
              <a:solidFill>
                <a:srgbClr val="7030A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endParaRPr>
          </a:p>
        </p:txBody>
      </p:sp>
      <p:pic>
        <p:nvPicPr>
          <p:cNvPr id="13" name="Imagen 12"/>
          <p:cNvPicPr>
            <a:picLocks noChangeAspect="1"/>
          </p:cNvPicPr>
          <p:nvPr/>
        </p:nvPicPr>
        <p:blipFill>
          <a:blip r:embed="rId6"/>
          <a:stretch>
            <a:fillRect/>
          </a:stretch>
        </p:blipFill>
        <p:spPr>
          <a:xfrm rot="16200000">
            <a:off x="-3040892" y="3058153"/>
            <a:ext cx="6862617" cy="73707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fade">
                                      <p:cBhvr>
                                        <p:cTn id="27" dur="500"/>
                                        <p:tgtEl>
                                          <p:spTgt spid="10">
                                            <p:txEl>
                                              <p:pRg st="6" end="6"/>
                                            </p:txEl>
                                          </p:spTgt>
                                        </p:tgtEl>
                                      </p:cBhvr>
                                    </p:animEffect>
                                  </p:childTnLst>
                                </p:cTn>
                              </p:par>
                            </p:childTnLst>
                          </p:cTn>
                        </p:par>
                        <p:par>
                          <p:cTn id="28" fill="hold" nodeType="afterGroup">
                            <p:stCondLst>
                              <p:cond delay="5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nodeType="afterGroup">
                            <p:stCondLst>
                              <p:cond delay="10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nodeType="afterGroup">
                            <p:stCondLst>
                              <p:cond delay="15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62404" y="1331952"/>
            <a:ext cx="9276231" cy="4955203"/>
          </a:xfrm>
          <a:prstGeom prst="rect">
            <a:avLst/>
          </a:prstGeom>
        </p:spPr>
        <p:txBody>
          <a:bodyPr wrap="square">
            <a:spAutoFit/>
          </a:bodyPr>
          <a:lstStyle/>
          <a:p>
            <a:pPr marL="914400" lvl="1" indent="-457200" algn="just" eaLnBrk="1" hangingPunct="1">
              <a:spcBef>
                <a:spcPts val="600"/>
              </a:spcBef>
              <a:spcAft>
                <a:spcPts val="600"/>
              </a:spcAft>
              <a:buFont typeface="Wingdings" panose="05000000000000000000" pitchFamily="2" charset="2"/>
              <a:buChar char="ü"/>
              <a:defRPr/>
            </a:pPr>
            <a:r>
              <a:rPr lang="es-ES" sz="2400" dirty="0"/>
              <a:t>Poner </a:t>
            </a:r>
            <a:r>
              <a:rPr lang="es-ES" sz="2400" dirty="0">
                <a:solidFill>
                  <a:srgbClr val="FF0000"/>
                </a:solidFill>
              </a:rPr>
              <a:t>en un tubo 4 gotas </a:t>
            </a:r>
            <a:r>
              <a:rPr lang="es-ES" sz="2400" dirty="0"/>
              <a:t>de cada </a:t>
            </a:r>
            <a:r>
              <a:rPr lang="es-ES" sz="2400" dirty="0" smtClean="0"/>
              <a:t>reactivo</a:t>
            </a:r>
            <a:endParaRPr lang="es-ES" sz="2400" dirty="0"/>
          </a:p>
          <a:p>
            <a:pPr marL="914400" lvl="1" indent="-457200" algn="just" eaLnBrk="1" hangingPunct="1">
              <a:spcBef>
                <a:spcPts val="600"/>
              </a:spcBef>
              <a:spcAft>
                <a:spcPts val="600"/>
              </a:spcAft>
              <a:buFont typeface="Wingdings" panose="05000000000000000000" pitchFamily="2" charset="2"/>
              <a:buChar char="ü"/>
              <a:defRPr/>
            </a:pPr>
            <a:r>
              <a:rPr lang="es-ES" sz="2400" dirty="0"/>
              <a:t>Poner </a:t>
            </a:r>
            <a:r>
              <a:rPr lang="es-ES" sz="2400" dirty="0">
                <a:solidFill>
                  <a:srgbClr val="FF0000"/>
                </a:solidFill>
              </a:rPr>
              <a:t>en ese tubo el hisopo </a:t>
            </a:r>
            <a:r>
              <a:rPr lang="es-ES" sz="2400" dirty="0"/>
              <a:t>con la muestra tomada</a:t>
            </a:r>
          </a:p>
          <a:p>
            <a:pPr marL="914400" lvl="1" indent="-457200" algn="just" eaLnBrk="1" hangingPunct="1">
              <a:spcBef>
                <a:spcPts val="600"/>
              </a:spcBef>
              <a:spcAft>
                <a:spcPts val="600"/>
              </a:spcAft>
              <a:buFont typeface="Wingdings" panose="05000000000000000000" pitchFamily="2" charset="2"/>
              <a:buChar char="§"/>
              <a:defRPr/>
            </a:pPr>
            <a:r>
              <a:rPr lang="es-ES" sz="2400" dirty="0"/>
              <a:t>Dejar </a:t>
            </a:r>
            <a:r>
              <a:rPr lang="es-ES" sz="2400" dirty="0">
                <a:solidFill>
                  <a:srgbClr val="FF0000"/>
                </a:solidFill>
              </a:rPr>
              <a:t>reposar 1 minuto</a:t>
            </a:r>
          </a:p>
          <a:p>
            <a:pPr marL="914400" lvl="1" indent="-457200" algn="just" eaLnBrk="1" hangingPunct="1">
              <a:spcBef>
                <a:spcPts val="600"/>
              </a:spcBef>
              <a:spcAft>
                <a:spcPts val="600"/>
              </a:spcAft>
              <a:buFont typeface="Wingdings" panose="05000000000000000000" pitchFamily="2" charset="2"/>
              <a:buChar char="§"/>
              <a:defRPr/>
            </a:pPr>
            <a:r>
              <a:rPr lang="es-ES" sz="2400" dirty="0">
                <a:solidFill>
                  <a:srgbClr val="FF0000"/>
                </a:solidFill>
              </a:rPr>
              <a:t>Exprimir el hisopo </a:t>
            </a:r>
            <a:r>
              <a:rPr lang="es-ES" sz="2400" dirty="0"/>
              <a:t>comprimiendo el tubo, que es flexible, </a:t>
            </a:r>
          </a:p>
          <a:p>
            <a:pPr lvl="1" algn="just" eaLnBrk="1" hangingPunct="1">
              <a:spcBef>
                <a:spcPts val="600"/>
              </a:spcBef>
              <a:spcAft>
                <a:spcPts val="600"/>
              </a:spcAft>
              <a:defRPr/>
            </a:pPr>
            <a:r>
              <a:rPr lang="es-ES" sz="2400" dirty="0"/>
              <a:t>	para obtener mayor cantidad de antígeno</a:t>
            </a:r>
          </a:p>
          <a:p>
            <a:pPr marL="914400" lvl="1" indent="-457200" algn="just" eaLnBrk="1" hangingPunct="1">
              <a:spcBef>
                <a:spcPts val="600"/>
              </a:spcBef>
              <a:spcAft>
                <a:spcPts val="600"/>
              </a:spcAft>
              <a:buFont typeface="Wingdings" panose="05000000000000000000" pitchFamily="2" charset="2"/>
              <a:buChar char="§"/>
              <a:defRPr/>
            </a:pPr>
            <a:r>
              <a:rPr lang="es-ES" sz="2400" dirty="0">
                <a:solidFill>
                  <a:srgbClr val="FF0000"/>
                </a:solidFill>
              </a:rPr>
              <a:t>Desechar</a:t>
            </a:r>
            <a:r>
              <a:rPr lang="es-ES" sz="2400" dirty="0"/>
              <a:t> el </a:t>
            </a:r>
            <a:r>
              <a:rPr lang="es-ES" sz="2400" dirty="0" smtClean="0"/>
              <a:t>hisopo</a:t>
            </a:r>
          </a:p>
          <a:p>
            <a:pPr marL="914400" lvl="1" indent="-457200" algn="just" eaLnBrk="1" hangingPunct="1">
              <a:spcBef>
                <a:spcPts val="600"/>
              </a:spcBef>
              <a:spcAft>
                <a:spcPts val="600"/>
              </a:spcAft>
              <a:buFont typeface="Wingdings" panose="05000000000000000000" pitchFamily="2" charset="2"/>
              <a:buChar char="§"/>
              <a:defRPr/>
            </a:pPr>
            <a:r>
              <a:rPr lang="es-ES" sz="2400" dirty="0" smtClean="0">
                <a:solidFill>
                  <a:srgbClr val="FF0000"/>
                </a:solidFill>
              </a:rPr>
              <a:t>Poner </a:t>
            </a:r>
            <a:r>
              <a:rPr lang="es-ES" sz="2400" dirty="0">
                <a:solidFill>
                  <a:srgbClr val="FF0000"/>
                </a:solidFill>
              </a:rPr>
              <a:t>la boquilla cuentagotas </a:t>
            </a:r>
            <a:r>
              <a:rPr lang="es-ES" sz="2400" dirty="0"/>
              <a:t>al tubo y verter todo el contenido en la placa </a:t>
            </a:r>
            <a:r>
              <a:rPr lang="es-ES" sz="2400" dirty="0" smtClean="0"/>
              <a:t>lectora</a:t>
            </a:r>
          </a:p>
          <a:p>
            <a:pPr marL="914400" lvl="1" indent="-457200" algn="just" eaLnBrk="1" hangingPunct="1">
              <a:spcBef>
                <a:spcPts val="600"/>
              </a:spcBef>
              <a:spcAft>
                <a:spcPts val="600"/>
              </a:spcAft>
              <a:buFont typeface="Wingdings" panose="05000000000000000000" pitchFamily="2" charset="2"/>
              <a:buChar char="§"/>
              <a:defRPr/>
            </a:pPr>
            <a:r>
              <a:rPr lang="es-ES" sz="2400" dirty="0" smtClean="0">
                <a:solidFill>
                  <a:srgbClr val="FF0000"/>
                </a:solidFill>
              </a:rPr>
              <a:t>Leer </a:t>
            </a:r>
            <a:r>
              <a:rPr lang="es-ES" sz="2400" dirty="0">
                <a:solidFill>
                  <a:srgbClr val="FF0000"/>
                </a:solidFill>
              </a:rPr>
              <a:t>a los 5 minutos</a:t>
            </a:r>
          </a:p>
          <a:p>
            <a:pPr algn="just" eaLnBrk="1" hangingPunct="1">
              <a:spcBef>
                <a:spcPts val="600"/>
              </a:spcBef>
              <a:spcAft>
                <a:spcPts val="600"/>
              </a:spcAft>
              <a:defRPr/>
            </a:pPr>
            <a:endParaRPr lang="es-ES" sz="2000" dirty="0">
              <a:solidFill>
                <a:srgbClr val="FF0000"/>
              </a:solidFill>
            </a:endParaRPr>
          </a:p>
        </p:txBody>
      </p:sp>
      <p:sp>
        <p:nvSpPr>
          <p:cNvPr id="6" name="Rectángulo 5"/>
          <p:cNvSpPr/>
          <p:nvPr/>
        </p:nvSpPr>
        <p:spPr>
          <a:xfrm>
            <a:off x="7690349" y="156228"/>
            <a:ext cx="3819525" cy="585787"/>
          </a:xfrm>
          <a:prstGeom prst="rect">
            <a:avLst/>
          </a:prstGeom>
        </p:spPr>
        <p:txBody>
          <a:bodyPr wrap="none">
            <a:spAutoFit/>
          </a:bodyPr>
          <a:lstStyle/>
          <a:p>
            <a:pPr eaLnBrk="1" hangingPunct="1">
              <a:defRPr/>
            </a:pPr>
            <a:r>
              <a:rPr lang="es-ES" sz="3200" dirty="0">
                <a:solidFill>
                  <a:srgbClr val="FF0000"/>
                </a:solidFill>
                <a:effectLst>
                  <a:outerShdw blurRad="38100" dist="38100" dir="2700000" algn="tl">
                    <a:srgbClr val="000000">
                      <a:alpha val="43137"/>
                    </a:srgbClr>
                  </a:outerShdw>
                </a:effectLst>
                <a:latin typeface="Papyrus" panose="03070502060502030205" pitchFamily="66" charset="0"/>
              </a:rPr>
              <a:t>Realización del Test</a:t>
            </a:r>
            <a:endParaRPr lang="es-ES" sz="2400" dirty="0">
              <a:solidFill>
                <a:srgbClr val="FF0000"/>
              </a:solidFill>
              <a:effectLst>
                <a:outerShdw blurRad="38100" dist="38100" dir="2700000" algn="tl">
                  <a:srgbClr val="000000">
                    <a:alpha val="43137"/>
                  </a:srgbClr>
                </a:outerShdw>
              </a:effectLst>
              <a:latin typeface="Papyrus" panose="03070502060502030205" pitchFamily="66" charset="0"/>
            </a:endParaRPr>
          </a:p>
        </p:txBody>
      </p:sp>
      <p:sp>
        <p:nvSpPr>
          <p:cNvPr id="8" name="Rectángulo 7"/>
          <p:cNvSpPr/>
          <p:nvPr/>
        </p:nvSpPr>
        <p:spPr>
          <a:xfrm>
            <a:off x="709124" y="136726"/>
            <a:ext cx="6793733" cy="830997"/>
          </a:xfrm>
          <a:prstGeom prst="rect">
            <a:avLst/>
          </a:prstGeom>
          <a:noFill/>
        </p:spPr>
        <p:txBody>
          <a:bodyPr wrap="square">
            <a:spAutoFit/>
          </a:bodyPr>
          <a:lstStyle/>
          <a:p>
            <a:pPr algn="ctr" eaLnBrk="1" hangingPunct="1">
              <a:defRPr/>
            </a:pPr>
            <a:r>
              <a:rPr lang="es-ES" sz="4800" b="1" dirty="0" err="1" smtClean="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rPr>
              <a:t>T</a:t>
            </a:r>
            <a:r>
              <a:rPr lang="es-ES" sz="2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apyrus" panose="03070502060502030205" pitchFamily="66" charset="0"/>
              </a:rPr>
              <a:t>écnicas</a:t>
            </a:r>
            <a:r>
              <a:rPr lang="es-ES" sz="4800" b="1" dirty="0" err="1" smtClean="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rPr>
              <a:t>R</a:t>
            </a:r>
            <a:r>
              <a:rPr lang="es-ES" sz="28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apyrus" panose="03070502060502030205" pitchFamily="66" charset="0"/>
              </a:rPr>
              <a:t>ápidas</a:t>
            </a:r>
            <a:r>
              <a:rPr lang="es-ES" sz="4800" b="1" dirty="0" err="1" smtClean="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rPr>
              <a:t>D</a:t>
            </a:r>
            <a:r>
              <a:rPr lang="es-ES"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apyrus" panose="03070502060502030205" pitchFamily="66" charset="0"/>
              </a:rPr>
              <a:t>etección</a:t>
            </a:r>
            <a:r>
              <a:rPr lang="es-ES" sz="4800" b="1" dirty="0" err="1" smtClean="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rPr>
              <a:t>A</a:t>
            </a:r>
            <a:r>
              <a:rPr lang="es-ES" sz="28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apyrus" panose="03070502060502030205" pitchFamily="66" charset="0"/>
              </a:rPr>
              <a:t>ntígeno</a:t>
            </a:r>
            <a:r>
              <a:rPr lang="es-ES" sz="4000" b="1" dirty="0" err="1" smtClean="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rPr>
              <a:t>E</a:t>
            </a:r>
            <a:endParaRPr lang="es-ES" sz="2800" b="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endParaRPr>
          </a:p>
        </p:txBody>
      </p:sp>
      <p:pic>
        <p:nvPicPr>
          <p:cNvPr id="4" name="Imagen 3"/>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71230" y="5826938"/>
            <a:ext cx="1705563" cy="92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233108" y="5086502"/>
            <a:ext cx="2384585" cy="174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l="-2728"/>
          <a:stretch/>
        </p:blipFill>
        <p:spPr>
          <a:xfrm>
            <a:off x="7339846" y="744605"/>
            <a:ext cx="1423495" cy="1230712"/>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292761" y="3185246"/>
            <a:ext cx="2265277" cy="1853631"/>
          </a:xfrm>
          <a:prstGeom prst="rect">
            <a:avLst/>
          </a:prstGeom>
          <a:ln>
            <a:noFill/>
          </a:ln>
          <a:effectLst>
            <a:outerShdw blurRad="292100" dist="139700" dir="2700000" algn="tl" rotWithShape="0">
              <a:srgbClr val="333333">
                <a:alpha val="65000"/>
              </a:srgbClr>
            </a:outerShdw>
          </a:effectLst>
        </p:spPr>
      </p:pic>
      <p:pic>
        <p:nvPicPr>
          <p:cNvPr id="17" name="Imagen 1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2624722" y="328146"/>
            <a:ext cx="8979192" cy="5402804"/>
          </a:xfrm>
          <a:prstGeom prst="rect">
            <a:avLst/>
          </a:prstGeom>
        </p:spPr>
      </p:pic>
      <p:pic>
        <p:nvPicPr>
          <p:cNvPr id="2" name="trda_plu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58777" y="6044665"/>
            <a:ext cx="1336195" cy="751610"/>
          </a:xfrm>
          <a:prstGeom prst="rect">
            <a:avLst/>
          </a:prstGeom>
        </p:spPr>
      </p:pic>
      <p:pic>
        <p:nvPicPr>
          <p:cNvPr id="16" name="Imagen 15"/>
          <p:cNvPicPr>
            <a:picLocks noChangeAspect="1"/>
          </p:cNvPicPr>
          <p:nvPr/>
        </p:nvPicPr>
        <p:blipFill>
          <a:blip r:embed="rId11"/>
          <a:stretch>
            <a:fillRect/>
          </a:stretch>
        </p:blipFill>
        <p:spPr>
          <a:xfrm rot="16200000">
            <a:off x="-3040892" y="3058153"/>
            <a:ext cx="6862617" cy="737076"/>
          </a:xfrm>
          <a:prstGeom prst="rect">
            <a:avLst/>
          </a:prstGeom>
          <a:ln>
            <a:noFill/>
          </a:ln>
          <a:effectLst>
            <a:softEdge rad="112500"/>
          </a:effectLst>
        </p:spPr>
      </p:pic>
      <p:pic>
        <p:nvPicPr>
          <p:cNvPr id="7" name="Imagen 6"/>
          <p:cNvPicPr>
            <a:picLocks noChangeAspect="1"/>
          </p:cNvPicPr>
          <p:nvPr/>
        </p:nvPicPr>
        <p:blipFill>
          <a:blip r:embed="rId12"/>
          <a:stretch>
            <a:fillRect/>
          </a:stretch>
        </p:blipFill>
        <p:spPr>
          <a:xfrm>
            <a:off x="8700194" y="548466"/>
            <a:ext cx="3193836" cy="2614716"/>
          </a:xfrm>
          <a:prstGeom prst="rect">
            <a:avLst/>
          </a:prstGeom>
        </p:spPr>
      </p:pic>
      <p:pic>
        <p:nvPicPr>
          <p:cNvPr id="18" name="Picture 2" descr="Resultado de imagen de clearview exact strep a cassette"/>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19707" t="14081" b="37914"/>
          <a:stretch/>
        </p:blipFill>
        <p:spPr bwMode="auto">
          <a:xfrm>
            <a:off x="4206111" y="5038877"/>
            <a:ext cx="4116772" cy="1186362"/>
          </a:xfrm>
          <a:prstGeom prst="rect">
            <a:avLst/>
          </a:prstGeom>
          <a:noFill/>
          <a:extLst>
            <a:ext uri="{909E8E84-426E-40DD-AFC4-6F175D3DCCD1}">
              <a14:hiddenFill xmlns:a14="http://schemas.microsoft.com/office/drawing/2010/main">
                <a:solidFill>
                  <a:srgbClr val="FFFFFF"/>
                </a:solidFill>
              </a14:hiddenFill>
            </a:ext>
          </a:extLst>
        </p:spPr>
      </p:pic>
      <p:sp>
        <p:nvSpPr>
          <p:cNvPr id="19" name="2 CuadroTexto"/>
          <p:cNvSpPr txBox="1"/>
          <p:nvPr/>
        </p:nvSpPr>
        <p:spPr>
          <a:xfrm>
            <a:off x="3876794" y="6196280"/>
            <a:ext cx="5276832" cy="261610"/>
          </a:xfrm>
          <a:prstGeom prst="rect">
            <a:avLst/>
          </a:prstGeom>
          <a:noFill/>
          <a:ln>
            <a:solidFill>
              <a:srgbClr val="FF0000"/>
            </a:solidFill>
          </a:ln>
        </p:spPr>
        <p:txBody>
          <a:bodyPr wrap="square" rtlCol="0">
            <a:spAutoFit/>
          </a:bodyPr>
          <a:lstStyle/>
          <a:p>
            <a:r>
              <a:rPr lang="es-ES" sz="1100" b="1" dirty="0"/>
              <a:t>Para que el test sea VÁLIDO siempre tiene que salir la LÍNEA CONTROL</a:t>
            </a:r>
          </a:p>
        </p:txBody>
      </p:sp>
      <p:sp>
        <p:nvSpPr>
          <p:cNvPr id="20" name="4 CuadroTexto"/>
          <p:cNvSpPr txBox="1"/>
          <p:nvPr/>
        </p:nvSpPr>
        <p:spPr>
          <a:xfrm>
            <a:off x="4082477" y="6418689"/>
            <a:ext cx="5456158" cy="307777"/>
          </a:xfrm>
          <a:prstGeom prst="rect">
            <a:avLst/>
          </a:prstGeom>
          <a:noFill/>
        </p:spPr>
        <p:txBody>
          <a:bodyPr wrap="square" rtlCol="0">
            <a:spAutoFit/>
          </a:bodyPr>
          <a:lstStyle/>
          <a:p>
            <a:r>
              <a:rPr lang="es-ES" sz="1400" dirty="0"/>
              <a:t>- Cualquier intensidad de línea test indica positividad</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nodeType="afterGroup">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59920" fill="hold"/>
                                        <p:tgtEl>
                                          <p:spTgt spid="2"/>
                                        </p:tgtEl>
                                      </p:cBhvr>
                                    </p:cmd>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2"/>
                    </p:tgtEl>
                  </p:cond>
                </p:stCondLst>
                <p:endSync evt="end" delay="0">
                  <p:rtn val="all"/>
                </p:endSync>
                <p:childTnLst>
                  <p:par>
                    <p:cTn id="77" fill="hold">
                      <p:stCondLst>
                        <p:cond delay="0"/>
                      </p:stCondLst>
                      <p:childTnLst>
                        <p:par>
                          <p:cTn id="78" fill="hold">
                            <p:stCondLst>
                              <p:cond delay="0"/>
                            </p:stCondLst>
                            <p:childTnLst>
                              <p:par>
                                <p:cTn id="79" presetID="2" presetClass="mediacall" presetSubtype="0" fill="hold" nodeType="clickEffect">
                                  <p:stCondLst>
                                    <p:cond delay="0"/>
                                  </p:stCondLst>
                                  <p:childTnLst>
                                    <p:cmd type="call" cmd="togglePause">
                                      <p:cBhvr>
                                        <p:cTn id="80" dur="1" fill="hold"/>
                                        <p:tgtEl>
                                          <p:spTgt spid="2"/>
                                        </p:tgtEl>
                                      </p:cBhvr>
                                    </p:cmd>
                                  </p:childTnLst>
                                </p:cTn>
                              </p:par>
                            </p:childTnLst>
                          </p:cTn>
                        </p:par>
                      </p:childTnLst>
                    </p:cTn>
                  </p:par>
                </p:childTnLst>
              </p:cTn>
              <p:nextCondLst>
                <p:cond evt="onClick" delay="0">
                  <p:tgtEl>
                    <p:spTgt spid="2"/>
                  </p:tgtEl>
                </p:cond>
              </p:nextCondLst>
            </p:seq>
            <p:video fullScrn="1">
              <p:cMediaNode vol="10204" mute="1">
                <p:cTn id="81" fill="remove" display="0">
                  <p:stCondLst>
                    <p:cond delay="indefinite"/>
                  </p:stCondLst>
                </p:cTn>
                <p:tgtEl>
                  <p:spTgt spid="2"/>
                </p:tgtEl>
              </p:cMediaNode>
            </p:video>
          </p:childTnLst>
        </p:cTn>
      </p:par>
    </p:tnLst>
    <p:bldLst>
      <p:bldP spid="3" grpId="0" uiExpand="1" build="p"/>
      <p:bldP spid="6" grpId="0"/>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5688475" y="1435871"/>
            <a:ext cx="4822154" cy="584775"/>
          </a:xfrm>
          <a:prstGeom prst="rect">
            <a:avLst/>
          </a:prstGeom>
          <a:noFill/>
        </p:spPr>
        <p:txBody>
          <a:bodyPr wrap="none">
            <a:spAutoFit/>
          </a:bodyPr>
          <a:lstStyle/>
          <a:p>
            <a:pPr algn="ctr" eaLnBrk="1" fontAlgn="auto" hangingPunct="1">
              <a:spcBef>
                <a:spcPts val="0"/>
              </a:spcBef>
              <a:spcAft>
                <a:spcPts val="0"/>
              </a:spcAft>
              <a:defRPr/>
            </a:pPr>
            <a:r>
              <a:rPr lang="es-ES" sz="3200" b="1"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Contexto Epidemiológico</a:t>
            </a:r>
          </a:p>
        </p:txBody>
      </p:sp>
      <p:sp>
        <p:nvSpPr>
          <p:cNvPr id="15" name="Rectángulo 14"/>
          <p:cNvSpPr/>
          <p:nvPr/>
        </p:nvSpPr>
        <p:spPr>
          <a:xfrm>
            <a:off x="785813" y="1992313"/>
            <a:ext cx="11442700" cy="584775"/>
          </a:xfrm>
          <a:prstGeom prst="rect">
            <a:avLst/>
          </a:prstGeom>
        </p:spPr>
        <p:txBody>
          <a:bodyPr>
            <a:spAutoFit/>
          </a:bodyPr>
          <a:lstStyle/>
          <a:p>
            <a:pPr eaLnBrk="1" fontAlgn="auto" hangingPunct="1">
              <a:spcBef>
                <a:spcPts val="0"/>
              </a:spcBef>
              <a:spcAft>
                <a:spcPts val="0"/>
              </a:spcAft>
              <a:defRPr/>
            </a:pPr>
            <a:r>
              <a:rPr lang="en-US" sz="3200" spc="5" dirty="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1</a:t>
            </a:r>
            <a:r>
              <a:rPr lang="en-US" sz="3200" dirty="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6</a:t>
            </a:r>
            <a:r>
              <a:rPr lang="en-US" sz="3200" spc="5" dirty="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 m</a:t>
            </a:r>
            <a:r>
              <a:rPr lang="en-US" sz="3200" dirty="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i</a:t>
            </a:r>
            <a:r>
              <a:rPr lang="en-US" sz="3200" spc="-5" dirty="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l</a:t>
            </a:r>
            <a:r>
              <a:rPr lang="en-US" sz="3200" dirty="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lo</a:t>
            </a:r>
            <a:r>
              <a:rPr lang="en-US" sz="3200" spc="5" dirty="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ne</a:t>
            </a:r>
            <a:r>
              <a:rPr lang="en-US" sz="3200" dirty="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s </a:t>
            </a:r>
            <a:r>
              <a:rPr lang="en-US" sz="3200" spc="-5" dirty="0" smtClean="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d</a:t>
            </a:r>
            <a:r>
              <a:rPr lang="en-US" sz="3200" dirty="0" smtClean="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e</a:t>
            </a:r>
            <a:r>
              <a:rPr lang="en-US" sz="3200" spc="5" dirty="0" smtClean="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 </a:t>
            </a:r>
            <a:r>
              <a:rPr lang="en-US" sz="3200" dirty="0" smtClean="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c</a:t>
            </a:r>
            <a:r>
              <a:rPr lang="en-US" sz="3200" spc="5" dirty="0" smtClean="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o</a:t>
            </a:r>
            <a:r>
              <a:rPr lang="en-US" sz="3200" spc="-5" dirty="0" smtClean="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n</a:t>
            </a:r>
            <a:r>
              <a:rPr lang="en-US" sz="3200" dirty="0" smtClean="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s</a:t>
            </a:r>
            <a:r>
              <a:rPr lang="en-US" sz="3200" spc="5" dirty="0" smtClean="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u</a:t>
            </a:r>
            <a:r>
              <a:rPr lang="en-US" sz="3200" dirty="0" smtClean="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lt</a:t>
            </a:r>
            <a:r>
              <a:rPr lang="en-US" sz="3200" spc="5" dirty="0" smtClean="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a</a:t>
            </a:r>
            <a:r>
              <a:rPr lang="en-US" sz="3200" dirty="0" smtClean="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s </a:t>
            </a:r>
            <a:r>
              <a:rPr lang="en-US" sz="2400" spc="5" dirty="0">
                <a:latin typeface="+mn-lt"/>
                <a:ea typeface="Arial" panose="020B0604020202020204" pitchFamily="34" charset="0"/>
                <a:cs typeface="+mn-cs"/>
              </a:rPr>
              <a:t>m</a:t>
            </a:r>
            <a:r>
              <a:rPr lang="en-US" sz="2400" spc="-5" dirty="0">
                <a:latin typeface="+mn-lt"/>
                <a:ea typeface="Arial" panose="020B0604020202020204" pitchFamily="34" charset="0"/>
                <a:cs typeface="+mn-cs"/>
              </a:rPr>
              <a:t>é</a:t>
            </a:r>
            <a:r>
              <a:rPr lang="en-US" sz="2400" spc="5" dirty="0">
                <a:latin typeface="+mn-lt"/>
                <a:ea typeface="Arial" panose="020B0604020202020204" pitchFamily="34" charset="0"/>
                <a:cs typeface="+mn-cs"/>
              </a:rPr>
              <a:t>d</a:t>
            </a:r>
            <a:r>
              <a:rPr lang="en-US" sz="2400" dirty="0">
                <a:latin typeface="+mn-lt"/>
                <a:ea typeface="Arial" panose="020B0604020202020204" pitchFamily="34" charset="0"/>
                <a:cs typeface="+mn-cs"/>
              </a:rPr>
              <a:t>icas </a:t>
            </a:r>
            <a:r>
              <a:rPr lang="en-US" sz="2400" spc="5" dirty="0">
                <a:latin typeface="+mn-lt"/>
                <a:ea typeface="Arial" panose="020B0604020202020204" pitchFamily="34" charset="0"/>
                <a:cs typeface="+mn-cs"/>
              </a:rPr>
              <a:t>a</a:t>
            </a:r>
            <a:r>
              <a:rPr lang="en-US" sz="2400" spc="-5" dirty="0">
                <a:latin typeface="+mn-lt"/>
                <a:ea typeface="Arial" panose="020B0604020202020204" pitchFamily="34" charset="0"/>
                <a:cs typeface="+mn-cs"/>
              </a:rPr>
              <a:t>n</a:t>
            </a:r>
            <a:r>
              <a:rPr lang="en-US" sz="2400" spc="5" dirty="0">
                <a:latin typeface="+mn-lt"/>
                <a:ea typeface="Arial" panose="020B0604020202020204" pitchFamily="34" charset="0"/>
                <a:cs typeface="+mn-cs"/>
              </a:rPr>
              <a:t>ua</a:t>
            </a:r>
            <a:r>
              <a:rPr lang="en-US" sz="2400" spc="-15" dirty="0">
                <a:latin typeface="+mn-lt"/>
                <a:ea typeface="Arial" panose="020B0604020202020204" pitchFamily="34" charset="0"/>
                <a:cs typeface="+mn-cs"/>
              </a:rPr>
              <a:t>l</a:t>
            </a:r>
            <a:r>
              <a:rPr lang="en-US" sz="2400" spc="5" dirty="0">
                <a:latin typeface="+mn-lt"/>
                <a:ea typeface="Arial" panose="020B0604020202020204" pitchFamily="34" charset="0"/>
                <a:cs typeface="+mn-cs"/>
              </a:rPr>
              <a:t>e</a:t>
            </a:r>
            <a:r>
              <a:rPr lang="en-US" sz="2400" dirty="0">
                <a:latin typeface="+mn-lt"/>
                <a:ea typeface="Arial" panose="020B0604020202020204" pitchFamily="34" charset="0"/>
                <a:cs typeface="+mn-cs"/>
              </a:rPr>
              <a:t>s </a:t>
            </a:r>
            <a:r>
              <a:rPr lang="en-US" sz="2400" spc="-5" dirty="0">
                <a:latin typeface="+mn-lt"/>
                <a:ea typeface="Arial" panose="020B0604020202020204" pitchFamily="34" charset="0"/>
                <a:cs typeface="+mn-cs"/>
              </a:rPr>
              <a:t>e</a:t>
            </a:r>
            <a:r>
              <a:rPr lang="en-US" sz="2400" dirty="0">
                <a:latin typeface="+mn-lt"/>
                <a:ea typeface="Arial" panose="020B0604020202020204" pitchFamily="34" charset="0"/>
                <a:cs typeface="+mn-cs"/>
              </a:rPr>
              <a:t>n t</a:t>
            </a:r>
            <a:r>
              <a:rPr lang="en-US" sz="2400" spc="5" dirty="0">
                <a:latin typeface="+mn-lt"/>
                <a:ea typeface="Arial" panose="020B0604020202020204" pitchFamily="34" charset="0"/>
                <a:cs typeface="+mn-cs"/>
              </a:rPr>
              <a:t>od</a:t>
            </a:r>
            <a:r>
              <a:rPr lang="en-US" sz="2400" dirty="0">
                <a:latin typeface="+mn-lt"/>
                <a:ea typeface="Arial" panose="020B0604020202020204" pitchFamily="34" charset="0"/>
                <a:cs typeface="+mn-cs"/>
              </a:rPr>
              <a:t>a</a:t>
            </a:r>
            <a:r>
              <a:rPr lang="en-US" sz="2400" spc="15" dirty="0">
                <a:latin typeface="+mn-lt"/>
                <a:ea typeface="Arial" panose="020B0604020202020204" pitchFamily="34" charset="0"/>
                <a:cs typeface="+mn-cs"/>
              </a:rPr>
              <a:t> </a:t>
            </a:r>
            <a:r>
              <a:rPr lang="en-US" sz="2400" dirty="0">
                <a:latin typeface="+mn-lt"/>
                <a:ea typeface="Arial" panose="020B0604020202020204" pitchFamily="34" charset="0"/>
                <a:cs typeface="+mn-cs"/>
              </a:rPr>
              <a:t>la</a:t>
            </a:r>
            <a:r>
              <a:rPr lang="en-US" sz="2400" spc="15" dirty="0">
                <a:latin typeface="+mn-lt"/>
                <a:ea typeface="Arial" panose="020B0604020202020204" pitchFamily="34" charset="0"/>
                <a:cs typeface="+mn-cs"/>
              </a:rPr>
              <a:t> </a:t>
            </a:r>
            <a:r>
              <a:rPr lang="en-US" sz="2400" spc="-5" dirty="0">
                <a:latin typeface="+mn-lt"/>
                <a:ea typeface="Arial" panose="020B0604020202020204" pitchFamily="34" charset="0"/>
                <a:cs typeface="+mn-cs"/>
              </a:rPr>
              <a:t>p</a:t>
            </a:r>
            <a:r>
              <a:rPr lang="en-US" sz="2400" spc="5" dirty="0">
                <a:latin typeface="+mn-lt"/>
                <a:ea typeface="Arial" panose="020B0604020202020204" pitchFamily="34" charset="0"/>
                <a:cs typeface="+mn-cs"/>
              </a:rPr>
              <a:t>ob</a:t>
            </a:r>
            <a:r>
              <a:rPr lang="en-US" sz="2400" dirty="0">
                <a:latin typeface="+mn-lt"/>
                <a:ea typeface="Arial" panose="020B0604020202020204" pitchFamily="34" charset="0"/>
                <a:cs typeface="+mn-cs"/>
              </a:rPr>
              <a:t>laci</a:t>
            </a:r>
            <a:r>
              <a:rPr lang="en-US" sz="2400" spc="-5" dirty="0">
                <a:latin typeface="+mn-lt"/>
                <a:ea typeface="Arial" panose="020B0604020202020204" pitchFamily="34" charset="0"/>
                <a:cs typeface="+mn-cs"/>
              </a:rPr>
              <a:t>ó</a:t>
            </a:r>
            <a:r>
              <a:rPr lang="en-US" sz="2400" dirty="0">
                <a:latin typeface="+mn-lt"/>
                <a:ea typeface="Arial" panose="020B0604020202020204" pitchFamily="34" charset="0"/>
                <a:cs typeface="+mn-cs"/>
              </a:rPr>
              <a:t>n</a:t>
            </a:r>
            <a:r>
              <a:rPr lang="en-US" sz="2400" spc="15" dirty="0">
                <a:latin typeface="+mn-lt"/>
                <a:ea typeface="Arial" panose="020B0604020202020204" pitchFamily="34" charset="0"/>
                <a:cs typeface="+mn-cs"/>
              </a:rPr>
              <a:t> </a:t>
            </a:r>
            <a:r>
              <a:rPr lang="en-US" sz="2400" dirty="0">
                <a:latin typeface="+mn-lt"/>
                <a:ea typeface="Arial" panose="020B0604020202020204" pitchFamily="34" charset="0"/>
                <a:cs typeface="+mn-cs"/>
              </a:rPr>
              <a:t>son</a:t>
            </a:r>
            <a:r>
              <a:rPr lang="en-US" sz="2400" spc="15" dirty="0">
                <a:latin typeface="+mn-lt"/>
                <a:ea typeface="Arial" panose="020B0604020202020204" pitchFamily="34" charset="0"/>
                <a:cs typeface="+mn-cs"/>
              </a:rPr>
              <a:t> </a:t>
            </a:r>
            <a:r>
              <a:rPr lang="en-US" sz="2400" spc="5" dirty="0">
                <a:latin typeface="+mn-lt"/>
                <a:ea typeface="Arial" panose="020B0604020202020204" pitchFamily="34" charset="0"/>
                <a:cs typeface="+mn-cs"/>
              </a:rPr>
              <a:t>po</a:t>
            </a:r>
            <a:r>
              <a:rPr lang="en-US" sz="2400" dirty="0">
                <a:latin typeface="+mn-lt"/>
                <a:ea typeface="Arial" panose="020B0604020202020204" pitchFamily="34" charset="0"/>
                <a:cs typeface="+mn-cs"/>
              </a:rPr>
              <a:t>r</a:t>
            </a:r>
            <a:r>
              <a:rPr lang="en-US" sz="2400" spc="5" dirty="0">
                <a:latin typeface="+mn-lt"/>
                <a:ea typeface="Arial" panose="020B0604020202020204" pitchFamily="34" charset="0"/>
                <a:cs typeface="+mn-cs"/>
              </a:rPr>
              <a:t> od</a:t>
            </a:r>
            <a:r>
              <a:rPr lang="en-US" sz="2400" dirty="0">
                <a:latin typeface="+mn-lt"/>
                <a:ea typeface="Arial" panose="020B0604020202020204" pitchFamily="34" charset="0"/>
                <a:cs typeface="+mn-cs"/>
              </a:rPr>
              <a:t>i</a:t>
            </a:r>
            <a:r>
              <a:rPr lang="en-US" sz="2400" spc="-10" dirty="0">
                <a:latin typeface="+mn-lt"/>
                <a:ea typeface="Arial" panose="020B0604020202020204" pitchFamily="34" charset="0"/>
                <a:cs typeface="+mn-cs"/>
              </a:rPr>
              <a:t>n</a:t>
            </a:r>
            <a:r>
              <a:rPr lang="en-US" sz="2400" spc="-5" dirty="0">
                <a:latin typeface="+mn-lt"/>
                <a:ea typeface="Arial" panose="020B0604020202020204" pitchFamily="34" charset="0"/>
                <a:cs typeface="+mn-cs"/>
              </a:rPr>
              <a:t>o</a:t>
            </a:r>
            <a:r>
              <a:rPr lang="en-US" sz="2400" spc="15" dirty="0">
                <a:latin typeface="+mn-lt"/>
                <a:ea typeface="Arial" panose="020B0604020202020204" pitchFamily="34" charset="0"/>
                <a:cs typeface="+mn-cs"/>
              </a:rPr>
              <a:t>f</a:t>
            </a:r>
            <a:r>
              <a:rPr lang="en-US" sz="2400" spc="5" dirty="0">
                <a:latin typeface="+mn-lt"/>
                <a:ea typeface="Arial" panose="020B0604020202020204" pitchFamily="34" charset="0"/>
                <a:cs typeface="+mn-cs"/>
              </a:rPr>
              <a:t>a</a:t>
            </a:r>
            <a:r>
              <a:rPr lang="en-US" sz="2400" spc="-5" dirty="0">
                <a:latin typeface="+mn-lt"/>
                <a:ea typeface="Arial" panose="020B0604020202020204" pitchFamily="34" charset="0"/>
                <a:cs typeface="+mn-cs"/>
              </a:rPr>
              <a:t>g</a:t>
            </a:r>
            <a:r>
              <a:rPr lang="en-US" sz="2400" dirty="0">
                <a:latin typeface="+mn-lt"/>
                <a:ea typeface="Arial" panose="020B0604020202020204" pitchFamily="34" charset="0"/>
                <a:cs typeface="+mn-cs"/>
              </a:rPr>
              <a:t>ia</a:t>
            </a:r>
            <a:r>
              <a:rPr lang="en-US" sz="2400" spc="10" dirty="0">
                <a:latin typeface="+mn-lt"/>
                <a:ea typeface="Arial" panose="020B0604020202020204" pitchFamily="34" charset="0"/>
                <a:cs typeface="+mn-cs"/>
              </a:rPr>
              <a:t> </a:t>
            </a:r>
            <a:endParaRPr lang="es-ES" sz="2400" dirty="0">
              <a:latin typeface="+mn-lt"/>
              <a:cs typeface="+mn-cs"/>
            </a:endParaRPr>
          </a:p>
        </p:txBody>
      </p:sp>
      <p:sp>
        <p:nvSpPr>
          <p:cNvPr id="16" name="Rectángulo 15"/>
          <p:cNvSpPr/>
          <p:nvPr/>
        </p:nvSpPr>
        <p:spPr>
          <a:xfrm>
            <a:off x="884238" y="2735263"/>
            <a:ext cx="10582275" cy="1138773"/>
          </a:xfrm>
          <a:prstGeom prst="rect">
            <a:avLst/>
          </a:prstGeom>
        </p:spPr>
        <p:txBody>
          <a:bodyPr>
            <a:spAutoFit/>
          </a:bodyPr>
          <a:lstStyle/>
          <a:p>
            <a:pPr algn="just" eaLnBrk="1" fontAlgn="auto" hangingPunct="1">
              <a:spcBef>
                <a:spcPts val="0"/>
              </a:spcBef>
              <a:spcAft>
                <a:spcPts val="0"/>
              </a:spcAft>
              <a:defRPr/>
            </a:pPr>
            <a:r>
              <a:rPr lang="en-US" sz="2800" spc="-5" dirty="0">
                <a:latin typeface="+mn-lt"/>
                <a:ea typeface="Arial" panose="020B0604020202020204" pitchFamily="34" charset="0"/>
                <a:cs typeface="+mn-cs"/>
              </a:rPr>
              <a:t>Suponen u</a:t>
            </a:r>
            <a:r>
              <a:rPr lang="en-US" sz="2800" dirty="0">
                <a:latin typeface="+mn-lt"/>
                <a:ea typeface="Arial" panose="020B0604020202020204" pitchFamily="34" charset="0"/>
                <a:cs typeface="+mn-cs"/>
              </a:rPr>
              <a:t>n</a:t>
            </a:r>
            <a:r>
              <a:rPr lang="en-US" sz="2800" spc="15" dirty="0">
                <a:latin typeface="+mn-lt"/>
                <a:ea typeface="Arial" panose="020B0604020202020204" pitchFamily="34" charset="0"/>
                <a:cs typeface="+mn-cs"/>
              </a:rPr>
              <a:t> </a:t>
            </a:r>
            <a:r>
              <a:rPr lang="en-US" sz="4000" spc="5" dirty="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20</a:t>
            </a:r>
            <a:r>
              <a:rPr lang="en-US" sz="4000" dirty="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a:t>
            </a:r>
            <a:r>
              <a:rPr lang="en-US" sz="2800" dirty="0">
                <a:latin typeface="+mn-lt"/>
                <a:ea typeface="Arial" panose="020B0604020202020204" pitchFamily="34" charset="0"/>
                <a:cs typeface="+mn-cs"/>
              </a:rPr>
              <a:t> </a:t>
            </a:r>
            <a:r>
              <a:rPr lang="en-US" sz="2800" spc="5" dirty="0">
                <a:latin typeface="+mn-lt"/>
                <a:ea typeface="Arial" panose="020B0604020202020204" pitchFamily="34" charset="0"/>
                <a:cs typeface="+mn-cs"/>
              </a:rPr>
              <a:t>de</a:t>
            </a:r>
            <a:r>
              <a:rPr lang="en-US" sz="2800" dirty="0">
                <a:latin typeface="+mn-lt"/>
                <a:ea typeface="Arial" panose="020B0604020202020204" pitchFamily="34" charset="0"/>
                <a:cs typeface="+mn-cs"/>
              </a:rPr>
              <a:t>l</a:t>
            </a:r>
            <a:r>
              <a:rPr lang="en-US" sz="2800" spc="5" dirty="0">
                <a:latin typeface="+mn-lt"/>
                <a:ea typeface="Arial" panose="020B0604020202020204" pitchFamily="34" charset="0"/>
                <a:cs typeface="+mn-cs"/>
              </a:rPr>
              <a:t> </a:t>
            </a:r>
            <a:r>
              <a:rPr lang="en-US" sz="2800" dirty="0">
                <a:latin typeface="+mn-lt"/>
                <a:ea typeface="Arial" panose="020B0604020202020204" pitchFamily="34" charset="0"/>
                <a:cs typeface="+mn-cs"/>
              </a:rPr>
              <a:t>t</a:t>
            </a:r>
            <a:r>
              <a:rPr lang="en-US" sz="2800" spc="5" dirty="0">
                <a:latin typeface="+mn-lt"/>
                <a:ea typeface="Arial" panose="020B0604020202020204" pitchFamily="34" charset="0"/>
                <a:cs typeface="+mn-cs"/>
              </a:rPr>
              <a:t>o</a:t>
            </a:r>
            <a:r>
              <a:rPr lang="en-US" sz="2800" dirty="0">
                <a:latin typeface="+mn-lt"/>
                <a:ea typeface="Arial" panose="020B0604020202020204" pitchFamily="34" charset="0"/>
                <a:cs typeface="+mn-cs"/>
              </a:rPr>
              <a:t>t</a:t>
            </a:r>
            <a:r>
              <a:rPr lang="en-US" sz="2800" spc="5" dirty="0">
                <a:latin typeface="+mn-lt"/>
                <a:ea typeface="Arial" panose="020B0604020202020204" pitchFamily="34" charset="0"/>
                <a:cs typeface="+mn-cs"/>
              </a:rPr>
              <a:t>a</a:t>
            </a:r>
            <a:r>
              <a:rPr lang="en-US" sz="2800" dirty="0">
                <a:latin typeface="+mn-lt"/>
                <a:ea typeface="Arial" panose="020B0604020202020204" pitchFamily="34" charset="0"/>
                <a:cs typeface="+mn-cs"/>
              </a:rPr>
              <a:t>l</a:t>
            </a:r>
            <a:r>
              <a:rPr lang="en-US" sz="2800" spc="5" dirty="0">
                <a:latin typeface="+mn-lt"/>
                <a:ea typeface="Arial" panose="020B0604020202020204" pitchFamily="34" charset="0"/>
                <a:cs typeface="+mn-cs"/>
              </a:rPr>
              <a:t> </a:t>
            </a:r>
            <a:r>
              <a:rPr lang="en-US" sz="2800" spc="-5" dirty="0">
                <a:latin typeface="+mn-lt"/>
                <a:ea typeface="Arial" panose="020B0604020202020204" pitchFamily="34" charset="0"/>
                <a:cs typeface="+mn-cs"/>
              </a:rPr>
              <a:t>d</a:t>
            </a:r>
            <a:r>
              <a:rPr lang="en-US" sz="2800" dirty="0">
                <a:latin typeface="+mn-lt"/>
                <a:ea typeface="Arial" panose="020B0604020202020204" pitchFamily="34" charset="0"/>
                <a:cs typeface="+mn-cs"/>
              </a:rPr>
              <a:t>e c</a:t>
            </a:r>
            <a:r>
              <a:rPr lang="en-US" sz="2800" spc="5" dirty="0">
                <a:latin typeface="+mn-lt"/>
                <a:ea typeface="Arial" panose="020B0604020202020204" pitchFamily="34" charset="0"/>
                <a:cs typeface="+mn-cs"/>
              </a:rPr>
              <a:t>on</a:t>
            </a:r>
            <a:r>
              <a:rPr lang="en-US" sz="2800" spc="-10" dirty="0">
                <a:latin typeface="+mn-lt"/>
                <a:ea typeface="Arial" panose="020B0604020202020204" pitchFamily="34" charset="0"/>
                <a:cs typeface="+mn-cs"/>
              </a:rPr>
              <a:t>s</a:t>
            </a:r>
            <a:r>
              <a:rPr lang="en-US" sz="2800" spc="5" dirty="0">
                <a:latin typeface="+mn-lt"/>
                <a:ea typeface="Arial" panose="020B0604020202020204" pitchFamily="34" charset="0"/>
                <a:cs typeface="+mn-cs"/>
              </a:rPr>
              <a:t>u</a:t>
            </a:r>
            <a:r>
              <a:rPr lang="en-US" sz="2800" dirty="0">
                <a:latin typeface="+mn-lt"/>
                <a:ea typeface="Arial" panose="020B0604020202020204" pitchFamily="34" charset="0"/>
                <a:cs typeface="+mn-cs"/>
              </a:rPr>
              <a:t>lt</a:t>
            </a:r>
            <a:r>
              <a:rPr lang="en-US" sz="2800" spc="5" dirty="0">
                <a:latin typeface="+mn-lt"/>
                <a:ea typeface="Arial" panose="020B0604020202020204" pitchFamily="34" charset="0"/>
                <a:cs typeface="+mn-cs"/>
              </a:rPr>
              <a:t>a</a:t>
            </a:r>
            <a:r>
              <a:rPr lang="en-US" sz="2800" dirty="0">
                <a:latin typeface="+mn-lt"/>
                <a:ea typeface="Arial" panose="020B0604020202020204" pitchFamily="34" charset="0"/>
                <a:cs typeface="+mn-cs"/>
              </a:rPr>
              <a:t>s</a:t>
            </a:r>
            <a:r>
              <a:rPr lang="en-US" sz="2800" spc="5" dirty="0">
                <a:latin typeface="+mn-lt"/>
                <a:ea typeface="Arial" panose="020B0604020202020204" pitchFamily="34" charset="0"/>
                <a:cs typeface="+mn-cs"/>
              </a:rPr>
              <a:t> p</a:t>
            </a:r>
            <a:r>
              <a:rPr lang="en-US" sz="2800" spc="-5" dirty="0">
                <a:latin typeface="+mn-lt"/>
                <a:ea typeface="Arial" panose="020B0604020202020204" pitchFamily="34" charset="0"/>
                <a:cs typeface="+mn-cs"/>
              </a:rPr>
              <a:t>e</a:t>
            </a:r>
            <a:r>
              <a:rPr lang="en-US" sz="2800" spc="5" dirty="0">
                <a:latin typeface="+mn-lt"/>
                <a:ea typeface="Arial" panose="020B0604020202020204" pitchFamily="34" charset="0"/>
                <a:cs typeface="+mn-cs"/>
              </a:rPr>
              <a:t>d</a:t>
            </a:r>
            <a:r>
              <a:rPr lang="en-US" sz="2800" dirty="0">
                <a:latin typeface="+mn-lt"/>
                <a:ea typeface="Arial" panose="020B0604020202020204" pitchFamily="34" charset="0"/>
                <a:cs typeface="+mn-cs"/>
              </a:rPr>
              <a:t>iá</a:t>
            </a:r>
            <a:r>
              <a:rPr lang="en-US" sz="2800" spc="5" dirty="0">
                <a:latin typeface="+mn-lt"/>
                <a:ea typeface="Arial" panose="020B0604020202020204" pitchFamily="34" charset="0"/>
                <a:cs typeface="+mn-cs"/>
              </a:rPr>
              <a:t>t</a:t>
            </a:r>
            <a:r>
              <a:rPr lang="en-US" sz="2800" dirty="0">
                <a:latin typeface="+mn-lt"/>
                <a:ea typeface="Arial" panose="020B0604020202020204" pitchFamily="34" charset="0"/>
                <a:cs typeface="+mn-cs"/>
              </a:rPr>
              <a:t>r</a:t>
            </a:r>
            <a:r>
              <a:rPr lang="en-US" sz="2800" spc="-5" dirty="0">
                <a:latin typeface="+mn-lt"/>
                <a:ea typeface="Arial" panose="020B0604020202020204" pitchFamily="34" charset="0"/>
                <a:cs typeface="+mn-cs"/>
              </a:rPr>
              <a:t>i</a:t>
            </a:r>
            <a:r>
              <a:rPr lang="en-US" sz="2800" dirty="0">
                <a:latin typeface="+mn-lt"/>
                <a:ea typeface="Arial" panose="020B0604020202020204" pitchFamily="34" charset="0"/>
                <a:cs typeface="+mn-cs"/>
              </a:rPr>
              <a:t>c</a:t>
            </a:r>
            <a:r>
              <a:rPr lang="en-US" sz="2800" spc="5" dirty="0">
                <a:latin typeface="+mn-lt"/>
                <a:ea typeface="Arial" panose="020B0604020202020204" pitchFamily="34" charset="0"/>
                <a:cs typeface="+mn-cs"/>
              </a:rPr>
              <a:t>a</a:t>
            </a:r>
            <a:r>
              <a:rPr lang="en-US" sz="2800" dirty="0">
                <a:latin typeface="+mn-lt"/>
                <a:ea typeface="Arial" panose="020B0604020202020204" pitchFamily="34" charset="0"/>
                <a:cs typeface="+mn-cs"/>
              </a:rPr>
              <a:t>s</a:t>
            </a:r>
            <a:r>
              <a:rPr lang="en-US" sz="2800" spc="15" dirty="0">
                <a:latin typeface="+mn-lt"/>
                <a:ea typeface="Arial" panose="020B0604020202020204" pitchFamily="34" charset="0"/>
                <a:cs typeface="+mn-cs"/>
              </a:rPr>
              <a:t> </a:t>
            </a:r>
            <a:r>
              <a:rPr lang="en-US" sz="2800" dirty="0">
                <a:latin typeface="+mn-lt"/>
                <a:ea typeface="Arial" panose="020B0604020202020204" pitchFamily="34" charset="0"/>
                <a:cs typeface="+mn-cs"/>
              </a:rPr>
              <a:t>y</a:t>
            </a:r>
            <a:r>
              <a:rPr lang="en-US" sz="2800" spc="5" dirty="0">
                <a:latin typeface="+mn-lt"/>
                <a:ea typeface="Arial" panose="020B0604020202020204" pitchFamily="34" charset="0"/>
                <a:cs typeface="+mn-cs"/>
              </a:rPr>
              <a:t> </a:t>
            </a:r>
            <a:r>
              <a:rPr lang="en-US" sz="4000" spc="5" dirty="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55</a:t>
            </a:r>
            <a:r>
              <a:rPr lang="en-US" sz="4000" dirty="0">
                <a:solidFill>
                  <a:srgbClr val="C00000"/>
                </a:solidFill>
                <a:effectLst>
                  <a:outerShdw blurRad="38100" dist="38100" dir="2700000" algn="tl">
                    <a:srgbClr val="000000">
                      <a:alpha val="43137"/>
                    </a:srgbClr>
                  </a:outerShdw>
                </a:effectLst>
                <a:latin typeface="+mn-lt"/>
                <a:ea typeface="Arial" panose="020B0604020202020204" pitchFamily="34" charset="0"/>
                <a:cs typeface="+mn-cs"/>
              </a:rPr>
              <a:t>%</a:t>
            </a:r>
            <a:r>
              <a:rPr lang="en-US" sz="4000" spc="5" dirty="0">
                <a:solidFill>
                  <a:schemeClr val="accent4">
                    <a:lumMod val="50000"/>
                  </a:schemeClr>
                </a:solidFill>
                <a:effectLst>
                  <a:outerShdw blurRad="38100" dist="38100" dir="2700000" algn="tl">
                    <a:srgbClr val="000000">
                      <a:alpha val="43137"/>
                    </a:srgbClr>
                  </a:outerShdw>
                </a:effectLst>
                <a:latin typeface="+mn-lt"/>
                <a:ea typeface="Arial" panose="020B0604020202020204" pitchFamily="34" charset="0"/>
                <a:cs typeface="+mn-cs"/>
              </a:rPr>
              <a:t> </a:t>
            </a:r>
            <a:r>
              <a:rPr lang="en-US" sz="2800" spc="5" dirty="0">
                <a:latin typeface="+mn-lt"/>
                <a:ea typeface="Arial" panose="020B0604020202020204" pitchFamily="34" charset="0"/>
                <a:cs typeface="+mn-cs"/>
              </a:rPr>
              <a:t>de</a:t>
            </a:r>
            <a:r>
              <a:rPr lang="en-US" sz="2800" dirty="0">
                <a:latin typeface="+mn-lt"/>
                <a:ea typeface="Arial" panose="020B0604020202020204" pitchFamily="34" charset="0"/>
                <a:cs typeface="+mn-cs"/>
              </a:rPr>
              <a:t>l</a:t>
            </a:r>
            <a:r>
              <a:rPr lang="en-US" sz="2800" spc="15" dirty="0">
                <a:latin typeface="+mn-lt"/>
                <a:ea typeface="Arial" panose="020B0604020202020204" pitchFamily="34" charset="0"/>
                <a:cs typeface="+mn-cs"/>
              </a:rPr>
              <a:t> </a:t>
            </a:r>
            <a:r>
              <a:rPr lang="en-US" sz="2800" spc="-10" dirty="0">
                <a:latin typeface="+mn-lt"/>
                <a:ea typeface="Arial" panose="020B0604020202020204" pitchFamily="34" charset="0"/>
                <a:cs typeface="+mn-cs"/>
              </a:rPr>
              <a:t>t</a:t>
            </a:r>
            <a:r>
              <a:rPr lang="en-US" sz="2800" spc="5" dirty="0">
                <a:latin typeface="+mn-lt"/>
                <a:ea typeface="Arial" panose="020B0604020202020204" pitchFamily="34" charset="0"/>
                <a:cs typeface="+mn-cs"/>
              </a:rPr>
              <a:t>o</a:t>
            </a:r>
            <a:r>
              <a:rPr lang="en-US" sz="2800" dirty="0">
                <a:latin typeface="+mn-lt"/>
                <a:ea typeface="Arial" panose="020B0604020202020204" pitchFamily="34" charset="0"/>
                <a:cs typeface="+mn-cs"/>
              </a:rPr>
              <a:t>t</a:t>
            </a:r>
            <a:r>
              <a:rPr lang="en-US" sz="2800" spc="5" dirty="0">
                <a:latin typeface="+mn-lt"/>
                <a:ea typeface="Arial" panose="020B0604020202020204" pitchFamily="34" charset="0"/>
                <a:cs typeface="+mn-cs"/>
              </a:rPr>
              <a:t>a</a:t>
            </a:r>
            <a:r>
              <a:rPr lang="en-US" sz="2800" dirty="0">
                <a:latin typeface="+mn-lt"/>
                <a:ea typeface="Arial" panose="020B0604020202020204" pitchFamily="34" charset="0"/>
                <a:cs typeface="+mn-cs"/>
              </a:rPr>
              <a:t>l </a:t>
            </a:r>
            <a:r>
              <a:rPr lang="en-US" sz="2800" spc="5" dirty="0">
                <a:latin typeface="+mn-lt"/>
                <a:ea typeface="Arial" panose="020B0604020202020204" pitchFamily="34" charset="0"/>
                <a:cs typeface="+mn-cs"/>
              </a:rPr>
              <a:t>d</a:t>
            </a:r>
            <a:r>
              <a:rPr lang="en-US" sz="2800" dirty="0">
                <a:latin typeface="+mn-lt"/>
                <a:ea typeface="Arial" panose="020B0604020202020204" pitchFamily="34" charset="0"/>
                <a:cs typeface="+mn-cs"/>
              </a:rPr>
              <a:t>e</a:t>
            </a:r>
            <a:r>
              <a:rPr lang="en-US" sz="2800" spc="10" dirty="0">
                <a:latin typeface="+mn-lt"/>
                <a:ea typeface="Arial" panose="020B0604020202020204" pitchFamily="34" charset="0"/>
                <a:cs typeface="+mn-cs"/>
              </a:rPr>
              <a:t> </a:t>
            </a:r>
            <a:r>
              <a:rPr lang="en-US" sz="2800" spc="5" dirty="0">
                <a:latin typeface="+mn-lt"/>
                <a:ea typeface="Arial" panose="020B0604020202020204" pitchFamily="34" charset="0"/>
                <a:cs typeface="+mn-cs"/>
              </a:rPr>
              <a:t>p</a:t>
            </a:r>
            <a:r>
              <a:rPr lang="en-US" sz="2800" dirty="0">
                <a:latin typeface="+mn-lt"/>
                <a:ea typeface="Arial" panose="020B0604020202020204" pitchFamily="34" charset="0"/>
                <a:cs typeface="+mn-cs"/>
              </a:rPr>
              <a:t>r</a:t>
            </a:r>
            <a:r>
              <a:rPr lang="en-US" sz="2800" spc="-10" dirty="0">
                <a:latin typeface="+mn-lt"/>
                <a:ea typeface="Arial" panose="020B0604020202020204" pitchFamily="34" charset="0"/>
                <a:cs typeface="+mn-cs"/>
              </a:rPr>
              <a:t>e</a:t>
            </a:r>
            <a:r>
              <a:rPr lang="en-US" sz="2800" dirty="0">
                <a:latin typeface="+mn-lt"/>
                <a:ea typeface="Arial" panose="020B0604020202020204" pitchFamily="34" charset="0"/>
                <a:cs typeface="+mn-cs"/>
              </a:rPr>
              <a:t>scr</a:t>
            </a:r>
            <a:r>
              <a:rPr lang="en-US" sz="2800" spc="-5" dirty="0">
                <a:latin typeface="+mn-lt"/>
                <a:ea typeface="Arial" panose="020B0604020202020204" pitchFamily="34" charset="0"/>
                <a:cs typeface="+mn-cs"/>
              </a:rPr>
              <a:t>i</a:t>
            </a:r>
            <a:r>
              <a:rPr lang="en-US" sz="2800" spc="5" dirty="0">
                <a:latin typeface="+mn-lt"/>
                <a:ea typeface="Arial" panose="020B0604020202020204" pitchFamily="34" charset="0"/>
                <a:cs typeface="+mn-cs"/>
              </a:rPr>
              <a:t>p</a:t>
            </a:r>
            <a:r>
              <a:rPr lang="en-US" sz="2800" dirty="0">
                <a:latin typeface="+mn-lt"/>
                <a:ea typeface="Arial" panose="020B0604020202020204" pitchFamily="34" charset="0"/>
                <a:cs typeface="+mn-cs"/>
              </a:rPr>
              <a:t>cio</a:t>
            </a:r>
            <a:r>
              <a:rPr lang="en-US" sz="2800" spc="5" dirty="0">
                <a:latin typeface="+mn-lt"/>
                <a:ea typeface="Arial" panose="020B0604020202020204" pitchFamily="34" charset="0"/>
                <a:cs typeface="+mn-cs"/>
              </a:rPr>
              <a:t>n</a:t>
            </a:r>
            <a:r>
              <a:rPr lang="en-US" sz="2800" spc="-5" dirty="0">
                <a:latin typeface="+mn-lt"/>
                <a:ea typeface="Arial" panose="020B0604020202020204" pitchFamily="34" charset="0"/>
                <a:cs typeface="+mn-cs"/>
              </a:rPr>
              <a:t>e</a:t>
            </a:r>
            <a:r>
              <a:rPr lang="en-US" sz="2800" dirty="0">
                <a:latin typeface="+mn-lt"/>
                <a:ea typeface="Arial" panose="020B0604020202020204" pitchFamily="34" charset="0"/>
                <a:cs typeface="+mn-cs"/>
              </a:rPr>
              <a:t>s </a:t>
            </a:r>
            <a:r>
              <a:rPr lang="en-US" sz="2800" spc="5" dirty="0">
                <a:latin typeface="+mn-lt"/>
                <a:ea typeface="Arial" panose="020B0604020202020204" pitchFamily="34" charset="0"/>
                <a:cs typeface="+mn-cs"/>
              </a:rPr>
              <a:t>an</a:t>
            </a:r>
            <a:r>
              <a:rPr lang="en-US" sz="2800" dirty="0">
                <a:latin typeface="+mn-lt"/>
                <a:ea typeface="Arial" panose="020B0604020202020204" pitchFamily="34" charset="0"/>
                <a:cs typeface="+mn-cs"/>
              </a:rPr>
              <a:t>ti</a:t>
            </a:r>
            <a:r>
              <a:rPr lang="en-US" sz="2800" spc="5" dirty="0">
                <a:latin typeface="+mn-lt"/>
                <a:ea typeface="Arial" panose="020B0604020202020204" pitchFamily="34" charset="0"/>
                <a:cs typeface="+mn-cs"/>
              </a:rPr>
              <a:t>b</a:t>
            </a:r>
            <a:r>
              <a:rPr lang="en-US" sz="2800" dirty="0">
                <a:latin typeface="+mn-lt"/>
                <a:ea typeface="Arial" panose="020B0604020202020204" pitchFamily="34" charset="0"/>
                <a:cs typeface="+mn-cs"/>
              </a:rPr>
              <a:t>i</a:t>
            </a:r>
            <a:r>
              <a:rPr lang="en-US" sz="2800" spc="-10" dirty="0">
                <a:latin typeface="+mn-lt"/>
                <a:ea typeface="Arial" panose="020B0604020202020204" pitchFamily="34" charset="0"/>
                <a:cs typeface="+mn-cs"/>
              </a:rPr>
              <a:t>ó</a:t>
            </a:r>
            <a:r>
              <a:rPr lang="en-US" sz="2800" dirty="0">
                <a:latin typeface="+mn-lt"/>
                <a:ea typeface="Arial" panose="020B0604020202020204" pitchFamily="34" charset="0"/>
                <a:cs typeface="+mn-cs"/>
              </a:rPr>
              <a:t>tic</a:t>
            </a:r>
            <a:r>
              <a:rPr lang="en-US" sz="2800" spc="5" dirty="0">
                <a:latin typeface="+mn-lt"/>
                <a:ea typeface="Arial" panose="020B0604020202020204" pitchFamily="34" charset="0"/>
                <a:cs typeface="+mn-cs"/>
              </a:rPr>
              <a:t>a</a:t>
            </a:r>
            <a:r>
              <a:rPr lang="en-US" sz="2800" dirty="0">
                <a:latin typeface="+mn-lt"/>
                <a:ea typeface="Arial" panose="020B0604020202020204" pitchFamily="34" charset="0"/>
                <a:cs typeface="+mn-cs"/>
              </a:rPr>
              <a:t>s </a:t>
            </a:r>
            <a:r>
              <a:rPr lang="en-US" sz="2800" spc="-5" dirty="0">
                <a:latin typeface="+mn-lt"/>
                <a:ea typeface="Arial" panose="020B0604020202020204" pitchFamily="34" charset="0"/>
                <a:cs typeface="+mn-cs"/>
              </a:rPr>
              <a:t>e</a:t>
            </a:r>
            <a:r>
              <a:rPr lang="en-US" sz="2800" dirty="0">
                <a:latin typeface="+mn-lt"/>
                <a:ea typeface="Arial" panose="020B0604020202020204" pitchFamily="34" charset="0"/>
                <a:cs typeface="+mn-cs"/>
              </a:rPr>
              <a:t>n</a:t>
            </a:r>
            <a:r>
              <a:rPr lang="en-US" sz="2800" spc="5" dirty="0">
                <a:latin typeface="+mn-lt"/>
                <a:ea typeface="Arial" panose="020B0604020202020204" pitchFamily="34" charset="0"/>
                <a:cs typeface="+mn-cs"/>
              </a:rPr>
              <a:t> e</a:t>
            </a:r>
            <a:r>
              <a:rPr lang="en-US" sz="2800" dirty="0">
                <a:latin typeface="+mn-lt"/>
                <a:ea typeface="Arial" panose="020B0604020202020204" pitchFamily="34" charset="0"/>
                <a:cs typeface="+mn-cs"/>
              </a:rPr>
              <a:t>s</a:t>
            </a:r>
            <a:r>
              <a:rPr lang="en-US" sz="2800" spc="-10" dirty="0">
                <a:latin typeface="+mn-lt"/>
                <a:ea typeface="Arial" panose="020B0604020202020204" pitchFamily="34" charset="0"/>
                <a:cs typeface="+mn-cs"/>
              </a:rPr>
              <a:t>t</a:t>
            </a:r>
            <a:r>
              <a:rPr lang="en-US" sz="2800" dirty="0">
                <a:latin typeface="+mn-lt"/>
                <a:ea typeface="Arial" panose="020B0604020202020204" pitchFamily="34" charset="0"/>
                <a:cs typeface="+mn-cs"/>
              </a:rPr>
              <a:t>e</a:t>
            </a:r>
            <a:r>
              <a:rPr lang="en-US" sz="2800" spc="5" dirty="0">
                <a:latin typeface="+mn-lt"/>
                <a:ea typeface="Arial" panose="020B0604020202020204" pitchFamily="34" charset="0"/>
                <a:cs typeface="+mn-cs"/>
              </a:rPr>
              <a:t> </a:t>
            </a:r>
            <a:r>
              <a:rPr lang="en-US" sz="2800" spc="-5" dirty="0">
                <a:latin typeface="+mn-lt"/>
                <a:ea typeface="Arial" panose="020B0604020202020204" pitchFamily="34" charset="0"/>
                <a:cs typeface="+mn-cs"/>
              </a:rPr>
              <a:t>g</a:t>
            </a:r>
            <a:r>
              <a:rPr lang="en-US" sz="2800" dirty="0">
                <a:latin typeface="+mn-lt"/>
                <a:ea typeface="Arial" panose="020B0604020202020204" pitchFamily="34" charset="0"/>
                <a:cs typeface="+mn-cs"/>
              </a:rPr>
              <a:t>ru</a:t>
            </a:r>
            <a:r>
              <a:rPr lang="en-US" sz="2800" spc="5" dirty="0">
                <a:latin typeface="+mn-lt"/>
                <a:ea typeface="Arial" panose="020B0604020202020204" pitchFamily="34" charset="0"/>
                <a:cs typeface="+mn-cs"/>
              </a:rPr>
              <a:t>p</a:t>
            </a:r>
            <a:r>
              <a:rPr lang="en-US" sz="2800" dirty="0">
                <a:latin typeface="+mn-lt"/>
                <a:ea typeface="Arial" panose="020B0604020202020204" pitchFamily="34" charset="0"/>
                <a:cs typeface="+mn-cs"/>
              </a:rPr>
              <a:t>o</a:t>
            </a:r>
            <a:r>
              <a:rPr lang="en-US" sz="2800" spc="-5" dirty="0">
                <a:latin typeface="+mn-lt"/>
                <a:ea typeface="Arial" panose="020B0604020202020204" pitchFamily="34" charset="0"/>
                <a:cs typeface="+mn-cs"/>
              </a:rPr>
              <a:t> </a:t>
            </a:r>
            <a:r>
              <a:rPr lang="en-US" sz="2800" spc="5" dirty="0">
                <a:latin typeface="+mn-lt"/>
                <a:ea typeface="Arial" panose="020B0604020202020204" pitchFamily="34" charset="0"/>
                <a:cs typeface="+mn-cs"/>
              </a:rPr>
              <a:t>d</a:t>
            </a:r>
            <a:r>
              <a:rPr lang="en-US" sz="2800" dirty="0">
                <a:latin typeface="+mn-lt"/>
                <a:ea typeface="Arial" panose="020B0604020202020204" pitchFamily="34" charset="0"/>
                <a:cs typeface="+mn-cs"/>
              </a:rPr>
              <a:t>e</a:t>
            </a:r>
            <a:r>
              <a:rPr lang="en-US" sz="2800" spc="-5" dirty="0">
                <a:latin typeface="+mn-lt"/>
                <a:ea typeface="Arial" panose="020B0604020202020204" pitchFamily="34" charset="0"/>
                <a:cs typeface="+mn-cs"/>
              </a:rPr>
              <a:t> </a:t>
            </a:r>
            <a:r>
              <a:rPr lang="en-US" sz="2800" spc="5" dirty="0">
                <a:latin typeface="+mn-lt"/>
                <a:ea typeface="Arial" panose="020B0604020202020204" pitchFamily="34" charset="0"/>
                <a:cs typeface="+mn-cs"/>
              </a:rPr>
              <a:t>ed</a:t>
            </a:r>
            <a:r>
              <a:rPr lang="en-US" sz="2800" spc="-5" dirty="0">
                <a:latin typeface="+mn-lt"/>
                <a:ea typeface="Arial" panose="020B0604020202020204" pitchFamily="34" charset="0"/>
                <a:cs typeface="+mn-cs"/>
              </a:rPr>
              <a:t>a</a:t>
            </a:r>
            <a:r>
              <a:rPr lang="en-US" sz="2800" spc="25" dirty="0">
                <a:latin typeface="+mn-lt"/>
                <a:ea typeface="Arial" panose="020B0604020202020204" pitchFamily="34" charset="0"/>
                <a:cs typeface="+mn-cs"/>
              </a:rPr>
              <a:t>d.</a:t>
            </a:r>
            <a:endParaRPr lang="es-ES" sz="2800" dirty="0">
              <a:latin typeface="+mn-lt"/>
              <a:cs typeface="+mn-cs"/>
            </a:endParaRPr>
          </a:p>
        </p:txBody>
      </p:sp>
      <p:sp>
        <p:nvSpPr>
          <p:cNvPr id="17" name="Rectángulo 16"/>
          <p:cNvSpPr/>
          <p:nvPr/>
        </p:nvSpPr>
        <p:spPr>
          <a:xfrm>
            <a:off x="1042862" y="4120064"/>
            <a:ext cx="10423651" cy="2308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eaLnBrk="1" fontAlgn="auto" hangingPunct="1">
              <a:spcBef>
                <a:spcPts val="0"/>
              </a:spcBef>
              <a:spcAft>
                <a:spcPts val="0"/>
              </a:spcAft>
              <a:defRPr/>
            </a:pPr>
            <a:r>
              <a:rPr lang="en-US" sz="3200" spc="-5" dirty="0">
                <a:ea typeface="Arial" panose="020B0604020202020204" pitchFamily="34" charset="0"/>
              </a:rPr>
              <a:t>M</a:t>
            </a:r>
            <a:r>
              <a:rPr lang="en-US" sz="3200" spc="5" dirty="0">
                <a:ea typeface="Arial" panose="020B0604020202020204" pitchFamily="34" charset="0"/>
              </a:rPr>
              <a:t>ú</a:t>
            </a:r>
            <a:r>
              <a:rPr lang="en-US" sz="3200" dirty="0">
                <a:ea typeface="Arial" panose="020B0604020202020204" pitchFamily="34" charset="0"/>
              </a:rPr>
              <a:t>ltip</a:t>
            </a:r>
            <a:r>
              <a:rPr lang="en-US" sz="3200" spc="-10" dirty="0">
                <a:ea typeface="Arial" panose="020B0604020202020204" pitchFamily="34" charset="0"/>
              </a:rPr>
              <a:t>l</a:t>
            </a:r>
            <a:r>
              <a:rPr lang="en-US" sz="3200" spc="5" dirty="0">
                <a:ea typeface="Arial" panose="020B0604020202020204" pitchFamily="34" charset="0"/>
              </a:rPr>
              <a:t>e</a:t>
            </a:r>
            <a:r>
              <a:rPr lang="en-US" sz="3200" dirty="0">
                <a:ea typeface="Arial" panose="020B0604020202020204" pitchFamily="34" charset="0"/>
              </a:rPr>
              <a:t>s </a:t>
            </a:r>
            <a:r>
              <a:rPr lang="en-US" sz="3200" spc="5" dirty="0">
                <a:ea typeface="Arial" panose="020B0604020202020204" pitchFamily="34" charset="0"/>
              </a:rPr>
              <a:t>p</a:t>
            </a:r>
            <a:r>
              <a:rPr lang="en-US" sz="3200" spc="-5" dirty="0">
                <a:ea typeface="Arial" panose="020B0604020202020204" pitchFamily="34" charset="0"/>
              </a:rPr>
              <a:t>u</a:t>
            </a:r>
            <a:r>
              <a:rPr lang="en-US" sz="3200" spc="5" dirty="0">
                <a:ea typeface="Arial" panose="020B0604020202020204" pitchFamily="34" charset="0"/>
              </a:rPr>
              <a:t>b</a:t>
            </a:r>
            <a:r>
              <a:rPr lang="en-US" sz="3200" dirty="0">
                <a:ea typeface="Arial" panose="020B0604020202020204" pitchFamily="34" charset="0"/>
              </a:rPr>
              <a:t>l</a:t>
            </a:r>
            <a:r>
              <a:rPr lang="en-US" sz="3200" spc="-5" dirty="0">
                <a:ea typeface="Arial" panose="020B0604020202020204" pitchFamily="34" charset="0"/>
              </a:rPr>
              <a:t>i</a:t>
            </a:r>
            <a:r>
              <a:rPr lang="en-US" sz="3200" dirty="0">
                <a:ea typeface="Arial" panose="020B0604020202020204" pitchFamily="34" charset="0"/>
              </a:rPr>
              <a:t>c</a:t>
            </a:r>
            <a:r>
              <a:rPr lang="en-US" sz="3200" spc="5" dirty="0">
                <a:ea typeface="Arial" panose="020B0604020202020204" pitchFamily="34" charset="0"/>
              </a:rPr>
              <a:t>a</a:t>
            </a:r>
            <a:r>
              <a:rPr lang="en-US" sz="3200" dirty="0">
                <a:ea typeface="Arial" panose="020B0604020202020204" pitchFamily="34" charset="0"/>
              </a:rPr>
              <a:t>cio</a:t>
            </a:r>
            <a:r>
              <a:rPr lang="en-US" sz="3200" spc="-5" dirty="0">
                <a:ea typeface="Arial" panose="020B0604020202020204" pitchFamily="34" charset="0"/>
              </a:rPr>
              <a:t>n</a:t>
            </a:r>
            <a:r>
              <a:rPr lang="en-US" sz="3200" spc="5" dirty="0">
                <a:ea typeface="Arial" panose="020B0604020202020204" pitchFamily="34" charset="0"/>
              </a:rPr>
              <a:t>e</a:t>
            </a:r>
            <a:r>
              <a:rPr lang="en-US" sz="3200" dirty="0">
                <a:ea typeface="Arial" panose="020B0604020202020204" pitchFamily="34" charset="0"/>
              </a:rPr>
              <a:t>s </a:t>
            </a:r>
            <a:r>
              <a:rPr lang="en-US" sz="3200" spc="-5" dirty="0">
                <a:ea typeface="Arial" panose="020B0604020202020204" pitchFamily="34" charset="0"/>
              </a:rPr>
              <a:t>h</a:t>
            </a:r>
            <a:r>
              <a:rPr lang="en-US" sz="3200" spc="5" dirty="0">
                <a:ea typeface="Arial" panose="020B0604020202020204" pitchFamily="34" charset="0"/>
              </a:rPr>
              <a:t>a</a:t>
            </a:r>
            <a:r>
              <a:rPr lang="en-US" sz="3200" dirty="0">
                <a:ea typeface="Arial" panose="020B0604020202020204" pitchFamily="34" charset="0"/>
              </a:rPr>
              <a:t>n</a:t>
            </a:r>
            <a:r>
              <a:rPr lang="en-US" sz="3200" spc="5" dirty="0">
                <a:ea typeface="Arial" panose="020B0604020202020204" pitchFamily="34" charset="0"/>
              </a:rPr>
              <a:t> </a:t>
            </a:r>
            <a:r>
              <a:rPr lang="en-US" sz="3200" spc="-5" dirty="0">
                <a:ea typeface="Arial" panose="020B0604020202020204" pitchFamily="34" charset="0"/>
              </a:rPr>
              <a:t>d</a:t>
            </a:r>
            <a:r>
              <a:rPr lang="en-US" sz="3200" spc="5" dirty="0">
                <a:ea typeface="Arial" panose="020B0604020202020204" pitchFamily="34" charset="0"/>
              </a:rPr>
              <a:t>emo</a:t>
            </a:r>
            <a:r>
              <a:rPr lang="en-US" sz="3200" spc="-10" dirty="0">
                <a:ea typeface="Arial" panose="020B0604020202020204" pitchFamily="34" charset="0"/>
              </a:rPr>
              <a:t>s</a:t>
            </a:r>
            <a:r>
              <a:rPr lang="en-US" sz="3200" dirty="0">
                <a:ea typeface="Arial" panose="020B0604020202020204" pitchFamily="34" charset="0"/>
              </a:rPr>
              <a:t>tra</a:t>
            </a:r>
            <a:r>
              <a:rPr lang="en-US" sz="3200" spc="-5" dirty="0">
                <a:ea typeface="Arial" panose="020B0604020202020204" pitchFamily="34" charset="0"/>
              </a:rPr>
              <a:t>d</a:t>
            </a:r>
            <a:r>
              <a:rPr lang="en-US" sz="3200" dirty="0">
                <a:ea typeface="Arial" panose="020B0604020202020204" pitchFamily="34" charset="0"/>
              </a:rPr>
              <a:t>o</a:t>
            </a:r>
            <a:r>
              <a:rPr lang="en-US" sz="3200" spc="5" dirty="0">
                <a:ea typeface="Arial" panose="020B0604020202020204" pitchFamily="34" charset="0"/>
              </a:rPr>
              <a:t> </a:t>
            </a:r>
            <a:r>
              <a:rPr lang="en-US" sz="3200" spc="-10" dirty="0">
                <a:ea typeface="Arial" panose="020B0604020202020204" pitchFamily="34" charset="0"/>
              </a:rPr>
              <a:t>l</a:t>
            </a:r>
            <a:r>
              <a:rPr lang="en-US" sz="3200" dirty="0">
                <a:ea typeface="Arial" panose="020B0604020202020204" pitchFamily="34" charset="0"/>
              </a:rPr>
              <a:t>a </a:t>
            </a:r>
            <a:r>
              <a:rPr lang="en-US" sz="3600" b="1" dirty="0">
                <a:solidFill>
                  <a:srgbClr val="C00000"/>
                </a:solidFill>
                <a:ea typeface="Arial" panose="020B0604020202020204" pitchFamily="34" charset="0"/>
              </a:rPr>
              <a:t>f</a:t>
            </a:r>
            <a:r>
              <a:rPr lang="en-US" sz="3600" b="1" spc="5" dirty="0">
                <a:solidFill>
                  <a:srgbClr val="C00000"/>
                </a:solidFill>
                <a:ea typeface="Arial" panose="020B0604020202020204" pitchFamily="34" charset="0"/>
              </a:rPr>
              <a:t>a</a:t>
            </a:r>
            <a:r>
              <a:rPr lang="en-US" sz="3600" b="1" dirty="0">
                <a:solidFill>
                  <a:srgbClr val="C00000"/>
                </a:solidFill>
                <a:ea typeface="Arial" panose="020B0604020202020204" pitchFamily="34" charset="0"/>
              </a:rPr>
              <a:t>lta</a:t>
            </a:r>
            <a:r>
              <a:rPr lang="en-US" sz="3600" b="1" spc="315" dirty="0">
                <a:solidFill>
                  <a:srgbClr val="C00000"/>
                </a:solidFill>
                <a:ea typeface="Arial" panose="020B0604020202020204" pitchFamily="34" charset="0"/>
              </a:rPr>
              <a:t> </a:t>
            </a:r>
            <a:r>
              <a:rPr lang="en-US" sz="3600" b="1" spc="5" dirty="0">
                <a:solidFill>
                  <a:srgbClr val="C00000"/>
                </a:solidFill>
                <a:ea typeface="Arial" panose="020B0604020202020204" pitchFamily="34" charset="0"/>
              </a:rPr>
              <a:t>d</a:t>
            </a:r>
            <a:r>
              <a:rPr lang="en-US" sz="3600" b="1" dirty="0">
                <a:solidFill>
                  <a:srgbClr val="C00000"/>
                </a:solidFill>
                <a:ea typeface="Arial" panose="020B0604020202020204" pitchFamily="34" charset="0"/>
              </a:rPr>
              <a:t>e</a:t>
            </a:r>
            <a:r>
              <a:rPr lang="en-US" sz="3600" b="1" spc="315" dirty="0">
                <a:solidFill>
                  <a:srgbClr val="C00000"/>
                </a:solidFill>
                <a:ea typeface="Arial" panose="020B0604020202020204" pitchFamily="34" charset="0"/>
              </a:rPr>
              <a:t> </a:t>
            </a:r>
            <a:r>
              <a:rPr lang="en-US" sz="3600" b="1" spc="5" dirty="0">
                <a:solidFill>
                  <a:srgbClr val="C00000"/>
                </a:solidFill>
                <a:ea typeface="Arial" panose="020B0604020202020204" pitchFamily="34" charset="0"/>
              </a:rPr>
              <a:t>a</a:t>
            </a:r>
            <a:r>
              <a:rPr lang="en-US" sz="3600" b="1" spc="-5" dirty="0">
                <a:solidFill>
                  <a:srgbClr val="C00000"/>
                </a:solidFill>
                <a:ea typeface="Arial" panose="020B0604020202020204" pitchFamily="34" charset="0"/>
              </a:rPr>
              <a:t>d</a:t>
            </a:r>
            <a:r>
              <a:rPr lang="en-US" sz="3600" b="1" spc="5" dirty="0">
                <a:solidFill>
                  <a:srgbClr val="C00000"/>
                </a:solidFill>
                <a:ea typeface="Arial" panose="020B0604020202020204" pitchFamily="34" charset="0"/>
              </a:rPr>
              <a:t>e</a:t>
            </a:r>
            <a:r>
              <a:rPr lang="en-US" sz="3600" b="1" dirty="0">
                <a:solidFill>
                  <a:srgbClr val="C00000"/>
                </a:solidFill>
                <a:ea typeface="Arial" panose="020B0604020202020204" pitchFamily="34" charset="0"/>
              </a:rPr>
              <a:t>c</a:t>
            </a:r>
            <a:r>
              <a:rPr lang="en-US" sz="3600" b="1" spc="5" dirty="0">
                <a:solidFill>
                  <a:srgbClr val="C00000"/>
                </a:solidFill>
                <a:ea typeface="Arial" panose="020B0604020202020204" pitchFamily="34" charset="0"/>
              </a:rPr>
              <a:t>ua</a:t>
            </a:r>
            <a:r>
              <a:rPr lang="en-US" sz="3600" b="1" dirty="0">
                <a:solidFill>
                  <a:srgbClr val="C00000"/>
                </a:solidFill>
                <a:ea typeface="Arial" panose="020B0604020202020204" pitchFamily="34" charset="0"/>
              </a:rPr>
              <a:t>c</a:t>
            </a:r>
            <a:r>
              <a:rPr lang="en-US" sz="3600" b="1" spc="-15" dirty="0">
                <a:solidFill>
                  <a:srgbClr val="C00000"/>
                </a:solidFill>
                <a:ea typeface="Arial" panose="020B0604020202020204" pitchFamily="34" charset="0"/>
              </a:rPr>
              <a:t>i</a:t>
            </a:r>
            <a:r>
              <a:rPr lang="en-US" sz="3600" b="1" spc="5" dirty="0">
                <a:solidFill>
                  <a:srgbClr val="C00000"/>
                </a:solidFill>
                <a:ea typeface="Arial" panose="020B0604020202020204" pitchFamily="34" charset="0"/>
              </a:rPr>
              <a:t>ó</a:t>
            </a:r>
            <a:r>
              <a:rPr lang="en-US" sz="3600" b="1" dirty="0">
                <a:solidFill>
                  <a:srgbClr val="C00000"/>
                </a:solidFill>
                <a:ea typeface="Arial" panose="020B0604020202020204" pitchFamily="34" charset="0"/>
              </a:rPr>
              <a:t>n</a:t>
            </a:r>
            <a:r>
              <a:rPr lang="en-US" sz="3600" b="1" spc="315" dirty="0">
                <a:solidFill>
                  <a:srgbClr val="C00000"/>
                </a:solidFill>
                <a:ea typeface="Arial" panose="020B0604020202020204" pitchFamily="34" charset="0"/>
              </a:rPr>
              <a:t> </a:t>
            </a:r>
            <a:r>
              <a:rPr lang="en-US" sz="3600" b="1" spc="5" dirty="0">
                <a:solidFill>
                  <a:srgbClr val="C00000"/>
                </a:solidFill>
                <a:ea typeface="Arial" panose="020B0604020202020204" pitchFamily="34" charset="0"/>
              </a:rPr>
              <a:t>de</a:t>
            </a:r>
            <a:r>
              <a:rPr lang="en-US" sz="3600" b="1" dirty="0">
                <a:solidFill>
                  <a:srgbClr val="C00000"/>
                </a:solidFill>
                <a:ea typeface="Arial" panose="020B0604020202020204" pitchFamily="34" charset="0"/>
              </a:rPr>
              <a:t>l</a:t>
            </a:r>
            <a:r>
              <a:rPr lang="en-US" sz="3600" b="1" spc="320" dirty="0">
                <a:solidFill>
                  <a:srgbClr val="C00000"/>
                </a:solidFill>
                <a:ea typeface="Arial" panose="020B0604020202020204" pitchFamily="34" charset="0"/>
              </a:rPr>
              <a:t> </a:t>
            </a:r>
            <a:r>
              <a:rPr lang="en-US" sz="3600" b="1" dirty="0">
                <a:solidFill>
                  <a:srgbClr val="C00000"/>
                </a:solidFill>
                <a:ea typeface="Arial" panose="020B0604020202020204" pitchFamily="34" charset="0"/>
              </a:rPr>
              <a:t>tra</a:t>
            </a:r>
            <a:r>
              <a:rPr lang="en-US" sz="3600" b="1" spc="15" dirty="0">
                <a:solidFill>
                  <a:srgbClr val="C00000"/>
                </a:solidFill>
                <a:ea typeface="Arial" panose="020B0604020202020204" pitchFamily="34" charset="0"/>
              </a:rPr>
              <a:t>t</a:t>
            </a:r>
            <a:r>
              <a:rPr lang="en-US" sz="3600" b="1" spc="-5" dirty="0">
                <a:solidFill>
                  <a:srgbClr val="C00000"/>
                </a:solidFill>
                <a:ea typeface="Arial" panose="020B0604020202020204" pitchFamily="34" charset="0"/>
              </a:rPr>
              <a:t>a</a:t>
            </a:r>
            <a:r>
              <a:rPr lang="en-US" sz="3600" b="1" spc="5" dirty="0">
                <a:solidFill>
                  <a:srgbClr val="C00000"/>
                </a:solidFill>
                <a:ea typeface="Arial" panose="020B0604020202020204" pitchFamily="34" charset="0"/>
              </a:rPr>
              <a:t>m</a:t>
            </a:r>
            <a:r>
              <a:rPr lang="en-US" sz="3600" b="1" dirty="0">
                <a:solidFill>
                  <a:srgbClr val="C00000"/>
                </a:solidFill>
                <a:ea typeface="Arial" panose="020B0604020202020204" pitchFamily="34" charset="0"/>
              </a:rPr>
              <a:t>ie</a:t>
            </a:r>
            <a:r>
              <a:rPr lang="en-US" sz="3600" b="1" spc="5" dirty="0">
                <a:solidFill>
                  <a:srgbClr val="C00000"/>
                </a:solidFill>
                <a:ea typeface="Arial" panose="020B0604020202020204" pitchFamily="34" charset="0"/>
              </a:rPr>
              <a:t>n</a:t>
            </a:r>
            <a:r>
              <a:rPr lang="en-US" sz="3600" b="1" spc="-10" dirty="0">
                <a:solidFill>
                  <a:srgbClr val="C00000"/>
                </a:solidFill>
                <a:ea typeface="Arial" panose="020B0604020202020204" pitchFamily="34" charset="0"/>
              </a:rPr>
              <a:t>t</a:t>
            </a:r>
            <a:r>
              <a:rPr lang="en-US" sz="3600" b="1" dirty="0">
                <a:solidFill>
                  <a:srgbClr val="C00000"/>
                </a:solidFill>
                <a:ea typeface="Arial" panose="020B0604020202020204" pitchFamily="34" charset="0"/>
              </a:rPr>
              <a:t>o</a:t>
            </a:r>
            <a:r>
              <a:rPr lang="en-US" sz="3600" dirty="0">
                <a:solidFill>
                  <a:schemeClr val="accent4">
                    <a:lumMod val="50000"/>
                  </a:schemeClr>
                </a:solidFill>
                <a:ea typeface="Arial" panose="020B0604020202020204" pitchFamily="34" charset="0"/>
              </a:rPr>
              <a:t>  </a:t>
            </a:r>
            <a:r>
              <a:rPr lang="en-US" sz="3200" spc="-5" dirty="0">
                <a:ea typeface="Arial" panose="020B0604020202020204" pitchFamily="34" charset="0"/>
              </a:rPr>
              <a:t>a</a:t>
            </a:r>
            <a:r>
              <a:rPr lang="en-US" sz="3200" spc="5" dirty="0">
                <a:ea typeface="Arial" panose="020B0604020202020204" pitchFamily="34" charset="0"/>
              </a:rPr>
              <a:t>n</a:t>
            </a:r>
            <a:r>
              <a:rPr lang="en-US" sz="3200" dirty="0">
                <a:ea typeface="Arial" panose="020B0604020202020204" pitchFamily="34" charset="0"/>
              </a:rPr>
              <a:t>ti</a:t>
            </a:r>
            <a:r>
              <a:rPr lang="en-US" sz="3200" spc="5" dirty="0">
                <a:ea typeface="Arial" panose="020B0604020202020204" pitchFamily="34" charset="0"/>
              </a:rPr>
              <a:t>b</a:t>
            </a:r>
            <a:r>
              <a:rPr lang="en-US" sz="3200" spc="-15" dirty="0">
                <a:ea typeface="Arial" panose="020B0604020202020204" pitchFamily="34" charset="0"/>
              </a:rPr>
              <a:t>i</a:t>
            </a:r>
            <a:r>
              <a:rPr lang="en-US" sz="3200" spc="5" dirty="0">
                <a:ea typeface="Arial" panose="020B0604020202020204" pitchFamily="34" charset="0"/>
              </a:rPr>
              <a:t>ó</a:t>
            </a:r>
            <a:r>
              <a:rPr lang="en-US" sz="3200" dirty="0">
                <a:ea typeface="Arial" panose="020B0604020202020204" pitchFamily="34" charset="0"/>
              </a:rPr>
              <a:t>tico</a:t>
            </a:r>
            <a:r>
              <a:rPr lang="en-US" sz="3200" spc="315" dirty="0">
                <a:ea typeface="Arial" panose="020B0604020202020204" pitchFamily="34" charset="0"/>
              </a:rPr>
              <a:t> </a:t>
            </a:r>
            <a:r>
              <a:rPr lang="en-US" sz="3200" spc="5" dirty="0">
                <a:ea typeface="Arial" panose="020B0604020202020204" pitchFamily="34" charset="0"/>
              </a:rPr>
              <a:t>e</a:t>
            </a:r>
            <a:r>
              <a:rPr lang="en-US" sz="3200" dirty="0">
                <a:ea typeface="Arial" panose="020B0604020202020204" pitchFamily="34" charset="0"/>
              </a:rPr>
              <a:t>n  la</a:t>
            </a:r>
            <a:r>
              <a:rPr lang="en-US" sz="3200" spc="300" dirty="0">
                <a:ea typeface="Arial" panose="020B0604020202020204" pitchFamily="34" charset="0"/>
              </a:rPr>
              <a:t> </a:t>
            </a:r>
            <a:r>
              <a:rPr lang="en-US" sz="3200" spc="15" dirty="0">
                <a:ea typeface="Arial" panose="020B0604020202020204" pitchFamily="34" charset="0"/>
              </a:rPr>
              <a:t>f</a:t>
            </a:r>
            <a:r>
              <a:rPr lang="en-US" sz="3200" spc="5" dirty="0">
                <a:ea typeface="Arial" panose="020B0604020202020204" pitchFamily="34" charset="0"/>
              </a:rPr>
              <a:t>a</a:t>
            </a:r>
            <a:r>
              <a:rPr lang="en-US" sz="3200" dirty="0">
                <a:ea typeface="Arial" panose="020B0604020202020204" pitchFamily="34" charset="0"/>
              </a:rPr>
              <a:t>r</a:t>
            </a:r>
            <a:r>
              <a:rPr lang="en-US" sz="3200" spc="-5" dirty="0">
                <a:ea typeface="Arial" panose="020B0604020202020204" pitchFamily="34" charset="0"/>
              </a:rPr>
              <a:t>i</a:t>
            </a:r>
            <a:r>
              <a:rPr lang="en-US" sz="3200" spc="5" dirty="0">
                <a:ea typeface="Arial" panose="020B0604020202020204" pitchFamily="34" charset="0"/>
              </a:rPr>
              <a:t>n</a:t>
            </a:r>
            <a:r>
              <a:rPr lang="en-US" sz="3200" spc="-5" dirty="0">
                <a:ea typeface="Arial" panose="020B0604020202020204" pitchFamily="34" charset="0"/>
              </a:rPr>
              <a:t>g</a:t>
            </a:r>
            <a:r>
              <a:rPr lang="en-US" sz="3200" spc="5" dirty="0">
                <a:ea typeface="Arial" panose="020B0604020202020204" pitchFamily="34" charset="0"/>
              </a:rPr>
              <a:t>o</a:t>
            </a:r>
            <a:r>
              <a:rPr lang="en-US" sz="3200" spc="-5" dirty="0">
                <a:ea typeface="Arial" panose="020B0604020202020204" pitchFamily="34" charset="0"/>
              </a:rPr>
              <a:t>am</a:t>
            </a:r>
            <a:r>
              <a:rPr lang="en-US" sz="3200" dirty="0">
                <a:ea typeface="Arial" panose="020B0604020202020204" pitchFamily="34" charset="0"/>
              </a:rPr>
              <a:t>i</a:t>
            </a:r>
            <a:r>
              <a:rPr lang="en-US" sz="3200" spc="-10" dirty="0">
                <a:ea typeface="Arial" panose="020B0604020202020204" pitchFamily="34" charset="0"/>
              </a:rPr>
              <a:t>g</a:t>
            </a:r>
            <a:r>
              <a:rPr lang="en-US" sz="3200" spc="5" dirty="0">
                <a:ea typeface="Arial" panose="020B0604020202020204" pitchFamily="34" charset="0"/>
              </a:rPr>
              <a:t>da</a:t>
            </a:r>
            <a:r>
              <a:rPr lang="en-US" sz="3200" dirty="0">
                <a:ea typeface="Arial" panose="020B0604020202020204" pitchFamily="34" charset="0"/>
              </a:rPr>
              <a:t>l</a:t>
            </a:r>
            <a:r>
              <a:rPr lang="en-US" sz="3200" spc="-5" dirty="0">
                <a:ea typeface="Arial" panose="020B0604020202020204" pitchFamily="34" charset="0"/>
              </a:rPr>
              <a:t>i</a:t>
            </a:r>
            <a:r>
              <a:rPr lang="en-US" sz="3200" dirty="0">
                <a:ea typeface="Arial" panose="020B0604020202020204" pitchFamily="34" charset="0"/>
              </a:rPr>
              <a:t>tis,</a:t>
            </a:r>
            <a:r>
              <a:rPr lang="en-US" sz="3200" spc="325" dirty="0">
                <a:ea typeface="Arial" panose="020B0604020202020204" pitchFamily="34" charset="0"/>
              </a:rPr>
              <a:t> </a:t>
            </a:r>
            <a:r>
              <a:rPr lang="en-US" sz="3200" dirty="0">
                <a:ea typeface="Arial" panose="020B0604020202020204" pitchFamily="34" charset="0"/>
              </a:rPr>
              <a:t>c</a:t>
            </a:r>
            <a:r>
              <a:rPr lang="en-US" sz="3200" spc="-5" dirty="0">
                <a:ea typeface="Arial" panose="020B0604020202020204" pitchFamily="34" charset="0"/>
              </a:rPr>
              <a:t>o</a:t>
            </a:r>
            <a:r>
              <a:rPr lang="en-US" sz="3200" dirty="0">
                <a:ea typeface="Arial" panose="020B0604020202020204" pitchFamily="34" charset="0"/>
              </a:rPr>
              <a:t>n </a:t>
            </a:r>
            <a:r>
              <a:rPr lang="en-US" sz="3200" spc="5" dirty="0">
                <a:ea typeface="Arial" panose="020B0604020202020204" pitchFamily="34" charset="0"/>
              </a:rPr>
              <a:t>una</a:t>
            </a:r>
            <a:r>
              <a:rPr lang="en-US" sz="3200" dirty="0">
                <a:ea typeface="Arial" panose="020B0604020202020204" pitchFamily="34" charset="0"/>
              </a:rPr>
              <a:t>s </a:t>
            </a:r>
            <a:r>
              <a:rPr lang="en-US" sz="3600" dirty="0">
                <a:solidFill>
                  <a:srgbClr val="C00000"/>
                </a:solidFill>
                <a:effectLst>
                  <a:outerShdw blurRad="38100" dist="38100" dir="2700000" algn="tl">
                    <a:srgbClr val="000000">
                      <a:alpha val="43137"/>
                    </a:srgbClr>
                  </a:outerShdw>
                </a:effectLst>
                <a:ea typeface="Arial" panose="020B0604020202020204" pitchFamily="34" charset="0"/>
              </a:rPr>
              <a:t>t</a:t>
            </a:r>
            <a:r>
              <a:rPr lang="en-US" sz="3600" spc="5" dirty="0">
                <a:solidFill>
                  <a:srgbClr val="C00000"/>
                </a:solidFill>
                <a:effectLst>
                  <a:outerShdw blurRad="38100" dist="38100" dir="2700000" algn="tl">
                    <a:srgbClr val="000000">
                      <a:alpha val="43137"/>
                    </a:srgbClr>
                  </a:outerShdw>
                </a:effectLst>
                <a:ea typeface="Arial" panose="020B0604020202020204" pitchFamily="34" charset="0"/>
              </a:rPr>
              <a:t>a</a:t>
            </a:r>
            <a:r>
              <a:rPr lang="en-US" sz="3600" dirty="0">
                <a:solidFill>
                  <a:srgbClr val="C00000"/>
                </a:solidFill>
                <a:effectLst>
                  <a:outerShdw blurRad="38100" dist="38100" dir="2700000" algn="tl">
                    <a:srgbClr val="000000">
                      <a:alpha val="43137"/>
                    </a:srgbClr>
                  </a:outerShdw>
                </a:effectLst>
                <a:ea typeface="Arial" panose="020B0604020202020204" pitchFamily="34" charset="0"/>
              </a:rPr>
              <a:t>s</a:t>
            </a:r>
            <a:r>
              <a:rPr lang="en-US" sz="3600" spc="5" dirty="0">
                <a:solidFill>
                  <a:srgbClr val="C00000"/>
                </a:solidFill>
                <a:effectLst>
                  <a:outerShdw blurRad="38100" dist="38100" dir="2700000" algn="tl">
                    <a:srgbClr val="000000">
                      <a:alpha val="43137"/>
                    </a:srgbClr>
                  </a:outerShdw>
                </a:effectLst>
                <a:ea typeface="Arial" panose="020B0604020202020204" pitchFamily="34" charset="0"/>
              </a:rPr>
              <a:t>a</a:t>
            </a:r>
            <a:r>
              <a:rPr lang="en-US" sz="3600" dirty="0">
                <a:solidFill>
                  <a:srgbClr val="C00000"/>
                </a:solidFill>
                <a:effectLst>
                  <a:outerShdw blurRad="38100" dist="38100" dir="2700000" algn="tl">
                    <a:srgbClr val="000000">
                      <a:alpha val="43137"/>
                    </a:srgbClr>
                  </a:outerShdw>
                </a:effectLst>
                <a:ea typeface="Arial" panose="020B0604020202020204" pitchFamily="34" charset="0"/>
              </a:rPr>
              <a:t>s</a:t>
            </a:r>
            <a:r>
              <a:rPr lang="en-US" sz="3600" spc="10" dirty="0">
                <a:solidFill>
                  <a:srgbClr val="C00000"/>
                </a:solidFill>
                <a:effectLst>
                  <a:outerShdw blurRad="38100" dist="38100" dir="2700000" algn="tl">
                    <a:srgbClr val="000000">
                      <a:alpha val="43137"/>
                    </a:srgbClr>
                  </a:outerShdw>
                </a:effectLst>
                <a:ea typeface="Arial" panose="020B0604020202020204" pitchFamily="34" charset="0"/>
              </a:rPr>
              <a:t> </a:t>
            </a:r>
            <a:r>
              <a:rPr lang="en-US" sz="3600" spc="5" dirty="0">
                <a:solidFill>
                  <a:srgbClr val="C00000"/>
                </a:solidFill>
                <a:effectLst>
                  <a:outerShdw blurRad="38100" dist="38100" dir="2700000" algn="tl">
                    <a:srgbClr val="000000">
                      <a:alpha val="43137"/>
                    </a:srgbClr>
                  </a:outerShdw>
                </a:effectLst>
                <a:ea typeface="Arial" panose="020B0604020202020204" pitchFamily="34" charset="0"/>
              </a:rPr>
              <a:t>e</a:t>
            </a:r>
            <a:r>
              <a:rPr lang="en-US" sz="3600" spc="-10" dirty="0">
                <a:solidFill>
                  <a:srgbClr val="C00000"/>
                </a:solidFill>
                <a:effectLst>
                  <a:outerShdw blurRad="38100" dist="38100" dir="2700000" algn="tl">
                    <a:srgbClr val="000000">
                      <a:alpha val="43137"/>
                    </a:srgbClr>
                  </a:outerShdw>
                </a:effectLst>
                <a:ea typeface="Arial" panose="020B0604020202020204" pitchFamily="34" charset="0"/>
              </a:rPr>
              <a:t>x</a:t>
            </a:r>
            <a:r>
              <a:rPr lang="en-US" sz="3600" dirty="0">
                <a:solidFill>
                  <a:srgbClr val="C00000"/>
                </a:solidFill>
                <a:effectLst>
                  <a:outerShdw blurRad="38100" dist="38100" dir="2700000" algn="tl">
                    <a:srgbClr val="000000">
                      <a:alpha val="43137"/>
                    </a:srgbClr>
                  </a:outerShdw>
                </a:effectLst>
                <a:ea typeface="Arial" panose="020B0604020202020204" pitchFamily="34" charset="0"/>
              </a:rPr>
              <a:t>c</a:t>
            </a:r>
            <a:r>
              <a:rPr lang="en-US" sz="3600" spc="5" dirty="0">
                <a:solidFill>
                  <a:srgbClr val="C00000"/>
                </a:solidFill>
                <a:effectLst>
                  <a:outerShdw blurRad="38100" dist="38100" dir="2700000" algn="tl">
                    <a:srgbClr val="000000">
                      <a:alpha val="43137"/>
                    </a:srgbClr>
                  </a:outerShdw>
                </a:effectLst>
                <a:ea typeface="Arial" panose="020B0604020202020204" pitchFamily="34" charset="0"/>
              </a:rPr>
              <a:t>e</a:t>
            </a:r>
            <a:r>
              <a:rPr lang="en-US" sz="3600" dirty="0">
                <a:solidFill>
                  <a:srgbClr val="C00000"/>
                </a:solidFill>
                <a:effectLst>
                  <a:outerShdw blurRad="38100" dist="38100" dir="2700000" algn="tl">
                    <a:srgbClr val="000000">
                      <a:alpha val="43137"/>
                    </a:srgbClr>
                  </a:outerShdw>
                </a:effectLst>
                <a:ea typeface="Arial" panose="020B0604020202020204" pitchFamily="34" charset="0"/>
              </a:rPr>
              <a:t>si</a:t>
            </a:r>
            <a:r>
              <a:rPr lang="en-US" sz="3600" spc="-15" dirty="0">
                <a:solidFill>
                  <a:srgbClr val="C00000"/>
                </a:solidFill>
                <a:effectLst>
                  <a:outerShdw blurRad="38100" dist="38100" dir="2700000" algn="tl">
                    <a:srgbClr val="000000">
                      <a:alpha val="43137"/>
                    </a:srgbClr>
                  </a:outerShdw>
                </a:effectLst>
                <a:ea typeface="Arial" panose="020B0604020202020204" pitchFamily="34" charset="0"/>
              </a:rPr>
              <a:t>v</a:t>
            </a:r>
            <a:r>
              <a:rPr lang="en-US" sz="3600" spc="5" dirty="0">
                <a:solidFill>
                  <a:srgbClr val="C00000"/>
                </a:solidFill>
                <a:effectLst>
                  <a:outerShdw blurRad="38100" dist="38100" dir="2700000" algn="tl">
                    <a:srgbClr val="000000">
                      <a:alpha val="43137"/>
                    </a:srgbClr>
                  </a:outerShdw>
                </a:effectLst>
                <a:ea typeface="Arial" panose="020B0604020202020204" pitchFamily="34" charset="0"/>
              </a:rPr>
              <a:t>a</a:t>
            </a:r>
            <a:r>
              <a:rPr lang="en-US" sz="3600" dirty="0">
                <a:solidFill>
                  <a:srgbClr val="C00000"/>
                </a:solidFill>
                <a:effectLst>
                  <a:outerShdw blurRad="38100" dist="38100" dir="2700000" algn="tl">
                    <a:srgbClr val="000000">
                      <a:alpha val="43137"/>
                    </a:srgbClr>
                  </a:outerShdw>
                </a:effectLst>
                <a:ea typeface="Arial" panose="020B0604020202020204" pitchFamily="34" charset="0"/>
              </a:rPr>
              <a:t>s</a:t>
            </a:r>
            <a:r>
              <a:rPr lang="en-US" sz="3600" spc="15" dirty="0">
                <a:solidFill>
                  <a:srgbClr val="C00000"/>
                </a:solidFill>
                <a:effectLst>
                  <a:outerShdw blurRad="38100" dist="38100" dir="2700000" algn="tl">
                    <a:srgbClr val="000000">
                      <a:alpha val="43137"/>
                    </a:srgbClr>
                  </a:outerShdw>
                </a:effectLst>
                <a:ea typeface="Arial" panose="020B0604020202020204" pitchFamily="34" charset="0"/>
              </a:rPr>
              <a:t> </a:t>
            </a:r>
            <a:r>
              <a:rPr lang="en-US" sz="3600" spc="5" dirty="0">
                <a:solidFill>
                  <a:srgbClr val="C00000"/>
                </a:solidFill>
                <a:effectLst>
                  <a:outerShdw blurRad="38100" dist="38100" dir="2700000" algn="tl">
                    <a:srgbClr val="000000">
                      <a:alpha val="43137"/>
                    </a:srgbClr>
                  </a:outerShdw>
                </a:effectLst>
                <a:ea typeface="Arial" panose="020B0604020202020204" pitchFamily="34" charset="0"/>
              </a:rPr>
              <a:t>d</a:t>
            </a:r>
            <a:r>
              <a:rPr lang="en-US" sz="3600" dirty="0">
                <a:solidFill>
                  <a:srgbClr val="C00000"/>
                </a:solidFill>
                <a:effectLst>
                  <a:outerShdw blurRad="38100" dist="38100" dir="2700000" algn="tl">
                    <a:srgbClr val="000000">
                      <a:alpha val="43137"/>
                    </a:srgbClr>
                  </a:outerShdw>
                </a:effectLst>
                <a:ea typeface="Arial" panose="020B0604020202020204" pitchFamily="34" charset="0"/>
              </a:rPr>
              <a:t>e</a:t>
            </a:r>
            <a:r>
              <a:rPr lang="en-US" sz="3600" spc="15" dirty="0">
                <a:solidFill>
                  <a:srgbClr val="C00000"/>
                </a:solidFill>
                <a:effectLst>
                  <a:outerShdw blurRad="38100" dist="38100" dir="2700000" algn="tl">
                    <a:srgbClr val="000000">
                      <a:alpha val="43137"/>
                    </a:srgbClr>
                  </a:outerShdw>
                </a:effectLst>
                <a:ea typeface="Arial" panose="020B0604020202020204" pitchFamily="34" charset="0"/>
              </a:rPr>
              <a:t> </a:t>
            </a:r>
            <a:r>
              <a:rPr lang="en-US" sz="3600" spc="-5" dirty="0">
                <a:solidFill>
                  <a:srgbClr val="C00000"/>
                </a:solidFill>
                <a:effectLst>
                  <a:outerShdw blurRad="38100" dist="38100" dir="2700000" algn="tl">
                    <a:srgbClr val="000000">
                      <a:alpha val="43137"/>
                    </a:srgbClr>
                  </a:outerShdw>
                </a:effectLst>
                <a:ea typeface="Arial" panose="020B0604020202020204" pitchFamily="34" charset="0"/>
              </a:rPr>
              <a:t>u</a:t>
            </a:r>
            <a:r>
              <a:rPr lang="en-US" sz="3600" dirty="0">
                <a:solidFill>
                  <a:srgbClr val="C00000"/>
                </a:solidFill>
                <a:effectLst>
                  <a:outerShdw blurRad="38100" dist="38100" dir="2700000" algn="tl">
                    <a:srgbClr val="000000">
                      <a:alpha val="43137"/>
                    </a:srgbClr>
                  </a:outerShdw>
                </a:effectLst>
                <a:ea typeface="Arial" panose="020B0604020202020204" pitchFamily="34" charset="0"/>
              </a:rPr>
              <a:t>til</a:t>
            </a:r>
            <a:r>
              <a:rPr lang="en-US" sz="3600" spc="-5" dirty="0">
                <a:solidFill>
                  <a:srgbClr val="C00000"/>
                </a:solidFill>
                <a:effectLst>
                  <a:outerShdw blurRad="38100" dist="38100" dir="2700000" algn="tl">
                    <a:srgbClr val="000000">
                      <a:alpha val="43137"/>
                    </a:srgbClr>
                  </a:outerShdw>
                </a:effectLst>
                <a:ea typeface="Arial" panose="020B0604020202020204" pitchFamily="34" charset="0"/>
              </a:rPr>
              <a:t>i</a:t>
            </a:r>
            <a:r>
              <a:rPr lang="en-US" sz="3600" spc="-10" dirty="0">
                <a:solidFill>
                  <a:srgbClr val="C00000"/>
                </a:solidFill>
                <a:effectLst>
                  <a:outerShdw blurRad="38100" dist="38100" dir="2700000" algn="tl">
                    <a:srgbClr val="000000">
                      <a:alpha val="43137"/>
                    </a:srgbClr>
                  </a:outerShdw>
                </a:effectLst>
                <a:ea typeface="Arial" panose="020B0604020202020204" pitchFamily="34" charset="0"/>
              </a:rPr>
              <a:t>z</a:t>
            </a:r>
            <a:r>
              <a:rPr lang="en-US" sz="3600" spc="5" dirty="0">
                <a:solidFill>
                  <a:srgbClr val="C00000"/>
                </a:solidFill>
                <a:effectLst>
                  <a:outerShdw blurRad="38100" dist="38100" dir="2700000" algn="tl">
                    <a:srgbClr val="000000">
                      <a:alpha val="43137"/>
                    </a:srgbClr>
                  </a:outerShdw>
                </a:effectLst>
                <a:ea typeface="Arial" panose="020B0604020202020204" pitchFamily="34" charset="0"/>
              </a:rPr>
              <a:t>a</a:t>
            </a:r>
            <a:r>
              <a:rPr lang="en-US" sz="3600" dirty="0">
                <a:solidFill>
                  <a:srgbClr val="C00000"/>
                </a:solidFill>
                <a:effectLst>
                  <a:outerShdw blurRad="38100" dist="38100" dir="2700000" algn="tl">
                    <a:srgbClr val="000000">
                      <a:alpha val="43137"/>
                    </a:srgbClr>
                  </a:outerShdw>
                </a:effectLst>
                <a:ea typeface="Arial" panose="020B0604020202020204" pitchFamily="34" charset="0"/>
              </a:rPr>
              <a:t>ció</a:t>
            </a:r>
            <a:r>
              <a:rPr lang="en-US" sz="3600" spc="20" dirty="0">
                <a:solidFill>
                  <a:srgbClr val="C00000"/>
                </a:solidFill>
                <a:effectLst>
                  <a:outerShdw blurRad="38100" dist="38100" dir="2700000" algn="tl">
                    <a:srgbClr val="000000">
                      <a:alpha val="43137"/>
                    </a:srgbClr>
                  </a:outerShdw>
                </a:effectLst>
                <a:ea typeface="Arial" panose="020B0604020202020204" pitchFamily="34" charset="0"/>
              </a:rPr>
              <a:t>n</a:t>
            </a:r>
            <a:r>
              <a:rPr lang="en-US" sz="3200" dirty="0">
                <a:ea typeface="Arial" panose="020B0604020202020204" pitchFamily="34" charset="0"/>
              </a:rPr>
              <a:t>, en muchos casos por </a:t>
            </a:r>
            <a:r>
              <a:rPr lang="en-US" sz="3600" dirty="0">
                <a:solidFill>
                  <a:srgbClr val="C00000"/>
                </a:solidFill>
                <a:effectLst>
                  <a:outerShdw blurRad="38100" dist="38100" dir="2700000" algn="tl">
                    <a:srgbClr val="000000">
                      <a:alpha val="43137"/>
                    </a:srgbClr>
                  </a:outerShdw>
                </a:effectLst>
                <a:ea typeface="Arial" panose="020B0604020202020204" pitchFamily="34" charset="0"/>
              </a:rPr>
              <a:t>sobrediagnóstico</a:t>
            </a:r>
            <a:r>
              <a:rPr lang="en-US" sz="3200" dirty="0">
                <a:ea typeface="Arial" panose="020B0604020202020204" pitchFamily="34" charset="0"/>
              </a:rPr>
              <a:t>.</a:t>
            </a:r>
            <a:r>
              <a:rPr lang="en-US" sz="3200" spc="15" dirty="0">
                <a:ea typeface="Arial" panose="020B0604020202020204" pitchFamily="34" charset="0"/>
              </a:rPr>
              <a:t> </a:t>
            </a:r>
            <a:endParaRPr lang="es-ES" sz="3200" dirty="0"/>
          </a:p>
        </p:txBody>
      </p:sp>
      <p:pic>
        <p:nvPicPr>
          <p:cNvPr id="5131" name="Imagen 2"/>
          <p:cNvPicPr>
            <a:picLocks noChangeAspect="1"/>
          </p:cNvPicPr>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0245725" y="152400"/>
            <a:ext cx="169227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5656" y="115928"/>
            <a:ext cx="982548" cy="1133820"/>
          </a:xfrm>
          <a:prstGeom prst="ellipse">
            <a:avLst/>
          </a:prstGeom>
          <a:ln>
            <a:noFill/>
          </a:ln>
          <a:effectLst>
            <a:softEdge rad="112500"/>
          </a:effectLst>
        </p:spPr>
      </p:pic>
      <p:sp>
        <p:nvSpPr>
          <p:cNvPr id="18" name="Rectángulo 17"/>
          <p:cNvSpPr/>
          <p:nvPr/>
        </p:nvSpPr>
        <p:spPr>
          <a:xfrm>
            <a:off x="884238" y="152400"/>
            <a:ext cx="6351587" cy="12001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eaLnBrk="1" fontAlgn="auto" hangingPunct="1">
              <a:spcBef>
                <a:spcPts val="0"/>
              </a:spcBef>
              <a:spcAft>
                <a:spcPts val="0"/>
              </a:spcAft>
              <a:defRPr/>
            </a:pPr>
            <a:r>
              <a:rPr lang="es-ES" sz="7200" b="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F</a:t>
            </a:r>
            <a:r>
              <a:rPr lang="es-ES" sz="6600"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aringoamigalitis</a:t>
            </a:r>
          </a:p>
        </p:txBody>
      </p:sp>
      <p:pic>
        <p:nvPicPr>
          <p:cNvPr id="19" name="Imagen 18"/>
          <p:cNvPicPr>
            <a:picLocks noChangeAspect="1"/>
          </p:cNvPicPr>
          <p:nvPr/>
        </p:nvPicPr>
        <p:blipFill>
          <a:blip r:embed="rId5"/>
          <a:stretch>
            <a:fillRect/>
          </a:stretch>
        </p:blipFill>
        <p:spPr>
          <a:xfrm rot="16200000">
            <a:off x="-3040892" y="3058153"/>
            <a:ext cx="6862617" cy="737076"/>
          </a:xfrm>
          <a:prstGeom prst="rect">
            <a:avLst/>
          </a:prstGeom>
          <a:ln>
            <a:noFill/>
          </a:ln>
          <a:effectLst>
            <a:softEdge rad="112500"/>
          </a:effectLst>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9552" y="992598"/>
            <a:ext cx="2368248" cy="6436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24DC698-481E-4A34-B515-53B3642B57E4}"/>
              </a:ext>
            </a:extLst>
          </p:cNvPr>
          <p:cNvPicPr>
            <a:picLocks noChangeAspect="1"/>
          </p:cNvPicPr>
          <p:nvPr/>
        </p:nvPicPr>
        <p:blipFill rotWithShape="1">
          <a:blip r:embed="rId3">
            <a:extLst>
              <a:ext uri="{28A0092B-C50C-407E-A947-70E740481C1C}">
                <a14:useLocalDpi xmlns:a14="http://schemas.microsoft.com/office/drawing/2010/main" val="0"/>
              </a:ext>
            </a:extLst>
          </a:blip>
          <a:srcRect r="48199"/>
          <a:stretch/>
        </p:blipFill>
        <p:spPr>
          <a:xfrm>
            <a:off x="2033793" y="2993634"/>
            <a:ext cx="4099151" cy="2352281"/>
          </a:xfrm>
          <a:prstGeom prst="rect">
            <a:avLst/>
          </a:prstGeom>
        </p:spPr>
      </p:pic>
      <p:sp>
        <p:nvSpPr>
          <p:cNvPr id="2" name="1 Título"/>
          <p:cNvSpPr>
            <a:spLocks noGrp="1"/>
          </p:cNvSpPr>
          <p:nvPr>
            <p:ph type="title"/>
          </p:nvPr>
        </p:nvSpPr>
        <p:spPr>
          <a:xfrm>
            <a:off x="1022928" y="0"/>
            <a:ext cx="10515600" cy="132556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nchor="b">
            <a:normAutofit/>
          </a:bodyPr>
          <a:lstStyle/>
          <a:p>
            <a:r>
              <a:rPr lang="es-ES" sz="6600" dirty="0" smtClean="0">
                <a:solidFill>
                  <a:srgbClr val="C00000"/>
                </a:solidFill>
                <a:effectLst>
                  <a:outerShdw blurRad="38100" dist="38100" dir="2700000" algn="tl">
                    <a:srgbClr val="000000">
                      <a:alpha val="43137"/>
                    </a:srgbClr>
                  </a:outerShdw>
                </a:effectLst>
                <a:latin typeface="Segoe Print" panose="02000600000000000000" pitchFamily="2" charset="0"/>
              </a:rPr>
              <a:t>Controles del kit</a:t>
            </a:r>
            <a:endParaRPr lang="es-ES" sz="6600" dirty="0">
              <a:solidFill>
                <a:srgbClr val="C00000"/>
              </a:solidFill>
              <a:effectLst>
                <a:outerShdw blurRad="38100" dist="38100" dir="2700000" algn="tl">
                  <a:srgbClr val="000000">
                    <a:alpha val="43137"/>
                  </a:srgbClr>
                </a:outerShdw>
              </a:effectLst>
              <a:latin typeface="Segoe Print" panose="02000600000000000000" pitchFamily="2" charset="0"/>
            </a:endParaRPr>
          </a:p>
        </p:txBody>
      </p:sp>
      <p:graphicFrame>
        <p:nvGraphicFramePr>
          <p:cNvPr id="5" name="4 Diagrama"/>
          <p:cNvGraphicFramePr/>
          <p:nvPr>
            <p:extLst>
              <p:ext uri="{D42A27DB-BD31-4B8C-83A1-F6EECF244321}">
                <p14:modId xmlns:p14="http://schemas.microsoft.com/office/powerpoint/2010/main" val="1093565170"/>
              </p:ext>
            </p:extLst>
          </p:nvPr>
        </p:nvGraphicFramePr>
        <p:xfrm>
          <a:off x="3068839" y="1690688"/>
          <a:ext cx="5976841" cy="11551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n 3">
            <a:extLst>
              <a:ext uri="{FF2B5EF4-FFF2-40B4-BE49-F238E27FC236}">
                <a16:creationId xmlns:a16="http://schemas.microsoft.com/office/drawing/2014/main" id="{F24DC698-481E-4A34-B515-53B3642B57E4}"/>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6057260" y="3121832"/>
            <a:ext cx="3650158" cy="2264015"/>
          </a:xfrm>
          <a:prstGeom prst="rect">
            <a:avLst/>
          </a:prstGeom>
        </p:spPr>
      </p:pic>
      <p:pic>
        <p:nvPicPr>
          <p:cNvPr id="1026" name="Picture 2" descr="Resultado de imagen de got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991" r="18360"/>
          <a:stretch/>
        </p:blipFill>
        <p:spPr bwMode="auto">
          <a:xfrm>
            <a:off x="4196808" y="3121832"/>
            <a:ext cx="360217" cy="63409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10"/>
          <a:stretch>
            <a:fillRect/>
          </a:stretch>
        </p:blipFill>
        <p:spPr>
          <a:xfrm rot="16200000">
            <a:off x="-3040892" y="3058153"/>
            <a:ext cx="6862617" cy="737076"/>
          </a:xfrm>
          <a:prstGeom prst="rect">
            <a:avLst/>
          </a:prstGeom>
          <a:ln>
            <a:noFill/>
          </a:ln>
          <a:effectLst>
            <a:softEdge rad="112500"/>
          </a:effectLst>
        </p:spPr>
      </p:pic>
    </p:spTree>
    <p:extLst>
      <p:ext uri="{BB962C8B-B14F-4D97-AF65-F5344CB8AC3E}">
        <p14:creationId xmlns:p14="http://schemas.microsoft.com/office/powerpoint/2010/main" val="3950961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Rectángulo 3"/>
          <p:cNvSpPr>
            <a:spLocks noChangeArrowheads="1"/>
          </p:cNvSpPr>
          <p:nvPr/>
        </p:nvSpPr>
        <p:spPr bwMode="auto">
          <a:xfrm>
            <a:off x="555294" y="4223"/>
            <a:ext cx="11491393" cy="88267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7000"/>
              </a:lnSpc>
              <a:spcBef>
                <a:spcPct val="0"/>
              </a:spcBef>
              <a:spcAft>
                <a:spcPts val="800"/>
              </a:spcAft>
              <a:buFontTx/>
              <a:buNone/>
              <a:defRPr/>
            </a:pPr>
            <a:r>
              <a:rPr lang="es-ES" altLang="es-ES" sz="40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P</a:t>
            </a:r>
            <a:r>
              <a:rPr lang="es-ES" altLang="es-ES" sz="32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lan de</a:t>
            </a:r>
            <a:r>
              <a:rPr lang="es-ES" altLang="es-ES" sz="3200"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48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I</a:t>
            </a:r>
            <a:r>
              <a:rPr lang="es-ES" altLang="es-ES" sz="32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mplantación del</a:t>
            </a:r>
            <a:r>
              <a:rPr lang="es-ES" altLang="es-ES" sz="3200"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32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TRD</a:t>
            </a:r>
            <a:r>
              <a:rPr lang="es-ES" altLang="es-ES" sz="3200" dirty="0" smtClean="0">
                <a:solidFill>
                  <a:srgbClr val="C00000"/>
                </a:solidFill>
                <a:latin typeface="Papyrus" panose="03070502060502030205" pitchFamily="66" charset="0"/>
                <a:ea typeface="Calibri" panose="020F0502020204030204" pitchFamily="34" charset="0"/>
                <a:cs typeface="Times New Roman" panose="02020603050405020304" pitchFamily="18" charset="0"/>
              </a:rPr>
              <a:t>A</a:t>
            </a:r>
            <a:r>
              <a:rPr lang="es-ES" altLang="es-ES" sz="3200"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32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en</a:t>
            </a:r>
            <a:r>
              <a:rPr lang="es-ES" altLang="es-ES" sz="3200"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36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A</a:t>
            </a:r>
            <a:r>
              <a:rPr lang="es-ES" altLang="es-ES" sz="32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tención</a:t>
            </a:r>
            <a:r>
              <a:rPr lang="es-ES" altLang="es-ES" sz="3200"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36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P</a:t>
            </a:r>
            <a:r>
              <a:rPr lang="es-ES" altLang="es-ES" sz="32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rimaria </a:t>
            </a:r>
            <a:r>
              <a:rPr lang="es-ES" altLang="es-ES" sz="20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DSJ-CHJ</a:t>
            </a:r>
            <a:endParaRPr lang="es-ES" altLang="es-ES" sz="14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endParaRPr>
          </a:p>
        </p:txBody>
      </p:sp>
      <p:sp>
        <p:nvSpPr>
          <p:cNvPr id="5" name="Rectángulo 4"/>
          <p:cNvSpPr/>
          <p:nvPr/>
        </p:nvSpPr>
        <p:spPr>
          <a:xfrm>
            <a:off x="758954" y="834175"/>
            <a:ext cx="11287733" cy="5468933"/>
          </a:xfrm>
          <a:prstGeom prst="rect">
            <a:avLst/>
          </a:prstGeom>
        </p:spPr>
        <p:txBody>
          <a:bodyPr wrap="square">
            <a:spAutoFit/>
          </a:bodyPr>
          <a:lstStyle/>
          <a:p>
            <a:pPr algn="ctr" eaLnBrk="1" fontAlgn="auto" hangingPunct="1">
              <a:lnSpc>
                <a:spcPct val="107000"/>
              </a:lnSpc>
              <a:spcBef>
                <a:spcPts val="600"/>
              </a:spcBef>
              <a:spcAft>
                <a:spcPts val="800"/>
              </a:spcAft>
              <a:defRPr/>
            </a:pPr>
            <a:r>
              <a:rPr lang="es-ES" sz="4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Coordinación </a:t>
            </a:r>
            <a:r>
              <a:rPr lang="es-ES" sz="4000" b="1" dirty="0" smtClean="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Microbiología-Pediatría</a:t>
            </a:r>
            <a:endParaRPr lang="es-ES" sz="4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eaLnBrk="1" fontAlgn="auto" hangingPunct="1">
              <a:lnSpc>
                <a:spcPct val="107000"/>
              </a:lnSpc>
              <a:spcBef>
                <a:spcPts val="600"/>
              </a:spcBef>
              <a:spcAft>
                <a:spcPts val="800"/>
              </a:spcAft>
              <a:buFont typeface="Wingdings" panose="05000000000000000000" pitchFamily="2" charset="2"/>
              <a:buChar char="ü"/>
              <a:defRPr/>
            </a:pPr>
            <a:r>
              <a:rPr lang="es-ES" sz="3200" dirty="0" smtClean="0">
                <a:latin typeface="Calibri" panose="020F0502020204030204" pitchFamily="34" charset="0"/>
                <a:ea typeface="Calibri" panose="020F0502020204030204" pitchFamily="34" charset="0"/>
                <a:cs typeface="Times New Roman" panose="02020603050405020304" pitchFamily="18" charset="0"/>
              </a:rPr>
              <a:t>Se realiza </a:t>
            </a:r>
            <a:r>
              <a:rPr lang="es-ES" sz="4000" b="1" dirty="0" smtClean="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1º</a:t>
            </a:r>
            <a:r>
              <a:rPr lang="es-ES" sz="3200" dirty="0" smtClean="0">
                <a:latin typeface="Calibri" panose="020F0502020204030204" pitchFamily="34" charset="0"/>
                <a:ea typeface="Calibri" panose="020F0502020204030204" pitchFamily="34" charset="0"/>
                <a:cs typeface="Times New Roman" panose="02020603050405020304" pitchFamily="18" charset="0"/>
              </a:rPr>
              <a:t> </a:t>
            </a:r>
            <a:r>
              <a:rPr lang="es-ES" sz="3200" b="1" dirty="0" smtClean="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formación del personal </a:t>
            </a:r>
            <a:r>
              <a:rPr lang="es-ES" sz="3200" dirty="0" smtClean="0">
                <a:latin typeface="Calibri" panose="020F0502020204030204" pitchFamily="34" charset="0"/>
                <a:ea typeface="Calibri" panose="020F0502020204030204" pitchFamily="34" charset="0"/>
                <a:cs typeface="Times New Roman" panose="02020603050405020304" pitchFamily="18" charset="0"/>
              </a:rPr>
              <a:t>que utilizará y/o realizará las TDRA (pilotaje) : Pediatras AP 3 Centros de Salud Distrito Jaén</a:t>
            </a:r>
          </a:p>
          <a:p>
            <a:pPr marL="285750" indent="-285750" algn="just" eaLnBrk="1" fontAlgn="auto" hangingPunct="1">
              <a:lnSpc>
                <a:spcPct val="107000"/>
              </a:lnSpc>
              <a:spcBef>
                <a:spcPts val="600"/>
              </a:spcBef>
              <a:spcAft>
                <a:spcPts val="800"/>
              </a:spcAft>
              <a:buFont typeface="Wingdings" panose="05000000000000000000" pitchFamily="2" charset="2"/>
              <a:buChar char="ü"/>
              <a:defRPr/>
            </a:pPr>
            <a:endParaRPr lang="es-ES" sz="1600" dirty="0" smtClean="0">
              <a:latin typeface="Calibri" panose="020F0502020204030204" pitchFamily="34" charset="0"/>
              <a:ea typeface="Calibri" panose="020F0502020204030204" pitchFamily="34" charset="0"/>
              <a:cs typeface="Times New Roman" panose="02020603050405020304" pitchFamily="18" charset="0"/>
            </a:endParaRPr>
          </a:p>
          <a:p>
            <a:pPr marL="914400" lvl="1" indent="-457200" algn="just" eaLnBrk="1" fontAlgn="auto" hangingPunct="1">
              <a:lnSpc>
                <a:spcPct val="107000"/>
              </a:lnSpc>
              <a:spcBef>
                <a:spcPts val="600"/>
              </a:spcBef>
              <a:spcAft>
                <a:spcPts val="800"/>
              </a:spcAft>
              <a:buFont typeface="Wingdings" panose="05000000000000000000" pitchFamily="2" charset="2"/>
              <a:buChar char="v"/>
              <a:defRPr/>
            </a:pPr>
            <a:r>
              <a:rPr lang="es-ES" sz="32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Se imparte </a:t>
            </a:r>
            <a:r>
              <a:rPr lang="es-ES" sz="32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formación </a:t>
            </a:r>
            <a:r>
              <a:rPr lang="es-ES" sz="32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por parte Microbiología </a:t>
            </a:r>
            <a:r>
              <a:rPr lang="es-ES" sz="3200" b="1" dirty="0" smtClean="0">
                <a:latin typeface="Calibri" panose="020F0502020204030204" pitchFamily="34" charset="0"/>
                <a:ea typeface="Calibri" panose="020F0502020204030204" pitchFamily="34" charset="0"/>
                <a:cs typeface="Times New Roman" panose="02020603050405020304" pitchFamily="18" charset="0"/>
              </a:rPr>
              <a:t>y </a:t>
            </a:r>
            <a:r>
              <a:rPr lang="es-ES" sz="32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Pediatría.</a:t>
            </a:r>
          </a:p>
          <a:p>
            <a:pPr marL="285750" indent="-285750" algn="just" eaLnBrk="1" fontAlgn="auto" hangingPunct="1">
              <a:lnSpc>
                <a:spcPct val="107000"/>
              </a:lnSpc>
              <a:spcBef>
                <a:spcPts val="600"/>
              </a:spcBef>
              <a:spcAft>
                <a:spcPts val="800"/>
              </a:spcAft>
              <a:buFont typeface="Wingdings" panose="05000000000000000000" pitchFamily="2" charset="2"/>
              <a:buChar char="ü"/>
              <a:defRPr/>
            </a:pP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eaLnBrk="1" fontAlgn="auto" hangingPunct="1">
              <a:lnSpc>
                <a:spcPct val="107000"/>
              </a:lnSpc>
              <a:spcBef>
                <a:spcPts val="600"/>
              </a:spcBef>
              <a:spcAft>
                <a:spcPts val="800"/>
              </a:spcAft>
              <a:buFont typeface="Wingdings" panose="05000000000000000000" pitchFamily="2" charset="2"/>
              <a:buChar char="ü"/>
              <a:defRPr/>
            </a:pPr>
            <a:r>
              <a:rPr lang="es-ES" sz="3200" dirty="0" smtClean="0">
                <a:latin typeface="Calibri" panose="020F0502020204030204" pitchFamily="34" charset="0"/>
                <a:ea typeface="Calibri" panose="020F0502020204030204" pitchFamily="34" charset="0"/>
                <a:cs typeface="Times New Roman" panose="02020603050405020304" pitchFamily="18" charset="0"/>
              </a:rPr>
              <a:t>Profesionales </a:t>
            </a:r>
            <a:r>
              <a:rPr lang="es-ES" sz="3200" dirty="0">
                <a:latin typeface="Calibri" panose="020F0502020204030204" pitchFamily="34" charset="0"/>
                <a:ea typeface="Calibri" panose="020F0502020204030204" pitchFamily="34" charset="0"/>
                <a:cs typeface="Times New Roman" panose="02020603050405020304" pitchFamily="18" charset="0"/>
              </a:rPr>
              <a:t>que </a:t>
            </a:r>
            <a:r>
              <a:rPr lang="es-ES" sz="32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deberían </a:t>
            </a:r>
            <a:r>
              <a:rPr lang="es-ES"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recibir la formación</a:t>
            </a:r>
            <a:r>
              <a:rPr lang="es-ES" sz="32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ES" sz="32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enfermeras, pediatras y médicos de familia</a:t>
            </a:r>
            <a:r>
              <a:rPr lang="es-ES" sz="32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ES" sz="3200" dirty="0">
                <a:latin typeface="Calibri" panose="020F0502020204030204" pitchFamily="34" charset="0"/>
                <a:ea typeface="Calibri" panose="020F0502020204030204" pitchFamily="34" charset="0"/>
                <a:cs typeface="Times New Roman" panose="02020603050405020304" pitchFamily="18" charset="0"/>
              </a:rPr>
              <a:t>de AP </a:t>
            </a:r>
            <a:r>
              <a:rPr lang="es-ES" sz="3200" dirty="0" smtClean="0">
                <a:latin typeface="Calibri" panose="020F0502020204030204" pitchFamily="34" charset="0"/>
                <a:ea typeface="Calibri" panose="020F0502020204030204" pitchFamily="34" charset="0"/>
                <a:cs typeface="Times New Roman" panose="02020603050405020304" pitchFamily="18" charset="0"/>
              </a:rPr>
              <a:t>(que trabajen con población </a:t>
            </a:r>
            <a:r>
              <a:rPr lang="es-ES" sz="3200" dirty="0">
                <a:latin typeface="Calibri" panose="020F0502020204030204" pitchFamily="34" charset="0"/>
                <a:ea typeface="Calibri" panose="020F0502020204030204" pitchFamily="34" charset="0"/>
                <a:cs typeface="Times New Roman" panose="02020603050405020304" pitchFamily="18" charset="0"/>
              </a:rPr>
              <a:t>diana para su </a:t>
            </a:r>
            <a:r>
              <a:rPr lang="es-ES" sz="3200" dirty="0" smtClean="0">
                <a:latin typeface="Calibri" panose="020F0502020204030204" pitchFamily="34" charset="0"/>
                <a:ea typeface="Calibri" panose="020F0502020204030204" pitchFamily="34" charset="0"/>
                <a:cs typeface="Times New Roman" panose="02020603050405020304" pitchFamily="18" charset="0"/>
              </a:rPr>
              <a:t>uso, que </a:t>
            </a:r>
            <a:r>
              <a:rPr lang="es-ES" sz="3200" dirty="0">
                <a:latin typeface="Calibri" panose="020F0502020204030204" pitchFamily="34" charset="0"/>
                <a:ea typeface="Calibri" panose="020F0502020204030204" pitchFamily="34" charset="0"/>
                <a:cs typeface="Times New Roman" panose="02020603050405020304" pitchFamily="18" charset="0"/>
              </a:rPr>
              <a:t>será la de 0 a 14 años</a:t>
            </a:r>
            <a:r>
              <a:rPr lang="es-ES" sz="3200" dirty="0" smtClean="0">
                <a:latin typeface="Calibri" panose="020F0502020204030204" pitchFamily="34" charset="0"/>
                <a:ea typeface="Calibri" panose="020F0502020204030204" pitchFamily="34" charset="0"/>
                <a:cs typeface="Times New Roman" panose="02020603050405020304" pitchFamily="18" charset="0"/>
              </a:rPr>
              <a:t>).</a:t>
            </a:r>
            <a:endParaRPr lang="es-ES"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2013" y="6158168"/>
            <a:ext cx="2177951" cy="699832"/>
          </a:xfrm>
          <a:prstGeom prst="rect">
            <a:avLst/>
          </a:prstGeom>
          <a:ln>
            <a:noFill/>
          </a:ln>
          <a:effectLst>
            <a:softEdge rad="112500"/>
          </a:effectLst>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8858" y="6215823"/>
            <a:ext cx="2728935" cy="584521"/>
          </a:xfrm>
          <a:prstGeom prst="rect">
            <a:avLst/>
          </a:prstGeom>
        </p:spPr>
      </p:pic>
      <p:pic>
        <p:nvPicPr>
          <p:cNvPr id="15" name="Imagen 14"/>
          <p:cNvPicPr>
            <a:picLocks noChangeAspect="1"/>
          </p:cNvPicPr>
          <p:nvPr/>
        </p:nvPicPr>
        <p:blipFill>
          <a:blip r:embed="rId5"/>
          <a:stretch>
            <a:fillRect/>
          </a:stretch>
        </p:blipFill>
        <p:spPr>
          <a:xfrm rot="16200000">
            <a:off x="-3040892" y="3058153"/>
            <a:ext cx="6862617" cy="73707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86695" y="2974868"/>
            <a:ext cx="11250612" cy="3222101"/>
          </a:xfrm>
          <a:prstGeom prst="rect">
            <a:avLst/>
          </a:prstGeom>
        </p:spPr>
        <p:txBody>
          <a:bodyPr>
            <a:spAutoFit/>
          </a:bodyPr>
          <a:lstStyle/>
          <a:p>
            <a:pPr eaLnBrk="1" fontAlgn="auto" hangingPunct="1">
              <a:lnSpc>
                <a:spcPct val="107000"/>
              </a:lnSpc>
              <a:spcBef>
                <a:spcPts val="1200"/>
              </a:spcBef>
              <a:spcAft>
                <a:spcPts val="1200"/>
              </a:spcAft>
              <a:defRPr/>
            </a:pPr>
            <a:endParaRPr lang="es-ES" sz="600" dirty="0">
              <a:latin typeface="Calibri" panose="020F0502020204030204" pitchFamily="34" charset="0"/>
              <a:ea typeface="Calibri" panose="020F0502020204030204" pitchFamily="34" charset="0"/>
              <a:cs typeface="Times New Roman" panose="02020603050405020304" pitchFamily="18" charset="0"/>
            </a:endParaRPr>
          </a:p>
          <a:p>
            <a:pPr marL="342900" indent="-342900" eaLnBrk="1" fontAlgn="auto" hangingPunct="1">
              <a:lnSpc>
                <a:spcPct val="107000"/>
              </a:lnSpc>
              <a:spcBef>
                <a:spcPts val="1200"/>
              </a:spcBef>
              <a:spcAft>
                <a:spcPts val="1200"/>
              </a:spcAft>
              <a:buFont typeface="Wingdings" panose="05000000000000000000" pitchFamily="2" charset="2"/>
              <a:buChar char="q"/>
              <a:defRPr/>
            </a:pPr>
            <a:r>
              <a:rPr lang="es-ES" sz="28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Responsabilidad de Pediatría</a:t>
            </a:r>
            <a:r>
              <a:rPr lang="es-ES" sz="28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s-ES" sz="2800" dirty="0">
                <a:latin typeface="Calibri" panose="020F0502020204030204" pitchFamily="34" charset="0"/>
                <a:ea typeface="Calibri" panose="020F0502020204030204" pitchFamily="34" charset="0"/>
                <a:cs typeface="Times New Roman" panose="02020603050405020304" pitchFamily="18" charset="0"/>
              </a:rPr>
              <a:t>la formación en :</a:t>
            </a:r>
          </a:p>
          <a:p>
            <a:pPr marL="800100" lvl="1" indent="-342900" algn="just" eaLnBrk="1" fontAlgn="auto" hangingPunct="1">
              <a:spcBef>
                <a:spcPts val="600"/>
              </a:spcBef>
              <a:spcAft>
                <a:spcPts val="600"/>
              </a:spcAft>
              <a:buFont typeface="Arial" panose="020B0604020202020204" pitchFamily="34" charset="0"/>
              <a:buChar char="•"/>
              <a:defRPr/>
            </a:pPr>
            <a:r>
              <a:rPr lang="es-ES" sz="2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Actualización </a:t>
            </a:r>
            <a:r>
              <a:rPr lang="es-ES" sz="28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y revisión de las </a:t>
            </a:r>
            <a:r>
              <a:rPr lang="es-ES" sz="2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guías de práctica clínica</a:t>
            </a:r>
            <a:r>
              <a:rPr lang="es-ES" sz="2800" dirty="0">
                <a:latin typeface="Calibri" panose="020F0502020204030204" pitchFamily="34" charset="0"/>
                <a:ea typeface="Calibri" panose="020F0502020204030204" pitchFamily="34" charset="0"/>
                <a:cs typeface="Times New Roman" panose="02020603050405020304" pitchFamily="18" charset="0"/>
              </a:rPr>
              <a:t>, </a:t>
            </a:r>
            <a:r>
              <a:rPr lang="es-ES" sz="28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criterios de </a:t>
            </a:r>
            <a:r>
              <a:rPr lang="es-ES" sz="2800" b="1" dirty="0" smtClean="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selección </a:t>
            </a:r>
            <a:r>
              <a:rPr lang="es-ES" sz="2800" dirty="0">
                <a:latin typeface="Calibri" panose="020F0502020204030204" pitchFamily="34" charset="0"/>
                <a:ea typeface="Calibri" panose="020F0502020204030204" pitchFamily="34" charset="0"/>
                <a:cs typeface="Times New Roman" panose="02020603050405020304" pitchFamily="18" charset="0"/>
              </a:rPr>
              <a:t>de pacientes a los que realizar la </a:t>
            </a:r>
            <a:r>
              <a:rPr lang="es-ES" sz="2800" dirty="0" smtClean="0">
                <a:latin typeface="Calibri" panose="020F0502020204030204" pitchFamily="34" charset="0"/>
                <a:ea typeface="Calibri" panose="020F0502020204030204" pitchFamily="34" charset="0"/>
                <a:cs typeface="Times New Roman" panose="02020603050405020304" pitchFamily="18" charset="0"/>
              </a:rPr>
              <a:t>prueba </a:t>
            </a:r>
            <a:r>
              <a:rPr lang="es-ES" sz="2800" dirty="0" smtClean="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(algoritmo clínico)</a:t>
            </a:r>
            <a:endParaRPr lang="es-ES" sz="2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eaLnBrk="1" fontAlgn="auto" hangingPunct="1">
              <a:spcBef>
                <a:spcPts val="600"/>
              </a:spcBef>
              <a:spcAft>
                <a:spcPts val="600"/>
              </a:spcAft>
              <a:buFont typeface="Arial" panose="020B0604020202020204" pitchFamily="34" charset="0"/>
              <a:buChar char="•"/>
              <a:defRPr/>
            </a:pPr>
            <a:r>
              <a:rPr lang="es-ES" sz="28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Entrenamiento</a:t>
            </a:r>
            <a:r>
              <a:rPr lang="es-ES" sz="2800" dirty="0">
                <a:latin typeface="Calibri" panose="020F0502020204030204" pitchFamily="34" charset="0"/>
                <a:ea typeface="Calibri" panose="020F0502020204030204" pitchFamily="34" charset="0"/>
                <a:cs typeface="Times New Roman" panose="02020603050405020304" pitchFamily="18" charset="0"/>
              </a:rPr>
              <a:t> en la correcta toma de muestra.</a:t>
            </a:r>
          </a:p>
          <a:p>
            <a:pPr marL="800100" lvl="1" indent="-342900" algn="just" eaLnBrk="1" fontAlgn="auto" hangingPunct="1">
              <a:spcBef>
                <a:spcPts val="600"/>
              </a:spcBef>
              <a:spcAft>
                <a:spcPts val="600"/>
              </a:spcAft>
              <a:buFont typeface="Arial" panose="020B0604020202020204" pitchFamily="34" charset="0"/>
              <a:buChar char="•"/>
              <a:defRPr/>
            </a:pPr>
            <a:r>
              <a:rPr lang="es-ES" sz="2800" dirty="0" smtClean="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Colaborar en la Formación de los profesionales </a:t>
            </a:r>
            <a:r>
              <a:rPr lang="es-ES" sz="28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que van a utilizarlo.</a:t>
            </a:r>
            <a:endParaRPr lang="es-E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3"/>
          <p:cNvSpPr>
            <a:spLocks noChangeArrowheads="1"/>
          </p:cNvSpPr>
          <p:nvPr/>
        </p:nvSpPr>
        <p:spPr bwMode="auto">
          <a:xfrm>
            <a:off x="120073" y="191350"/>
            <a:ext cx="10260611" cy="8168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7000"/>
              </a:lnSpc>
              <a:spcBef>
                <a:spcPct val="0"/>
              </a:spcBef>
              <a:spcAft>
                <a:spcPts val="800"/>
              </a:spcAft>
              <a:buFontTx/>
              <a:buNone/>
              <a:defRPr/>
            </a:pPr>
            <a:r>
              <a:rPr lang="es-ES" altLang="es-ES" sz="36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P</a:t>
            </a:r>
            <a:r>
              <a:rPr lang="es-ES" altLang="es-ES"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lan de</a:t>
            </a:r>
            <a:r>
              <a:rPr lang="es-ES" altLang="es-ES"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44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I</a:t>
            </a:r>
            <a:r>
              <a:rPr lang="es-ES" altLang="es-ES"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mplantación del</a:t>
            </a:r>
            <a:r>
              <a:rPr lang="es-ES" altLang="es-ES"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TRD</a:t>
            </a:r>
            <a:r>
              <a:rPr lang="es-ES" altLang="es-ES" dirty="0" smtClean="0">
                <a:solidFill>
                  <a:srgbClr val="C00000"/>
                </a:solidFill>
                <a:latin typeface="Papyrus" panose="03070502060502030205" pitchFamily="66" charset="0"/>
                <a:ea typeface="Calibri" panose="020F0502020204030204" pitchFamily="34" charset="0"/>
                <a:cs typeface="Times New Roman" panose="02020603050405020304" pitchFamily="18" charset="0"/>
              </a:rPr>
              <a:t>A</a:t>
            </a:r>
            <a:r>
              <a:rPr lang="es-ES" altLang="es-ES"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en</a:t>
            </a:r>
            <a:r>
              <a:rPr lang="es-ES" altLang="es-ES"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32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A</a:t>
            </a:r>
            <a:r>
              <a:rPr lang="es-ES" altLang="es-ES"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tención</a:t>
            </a:r>
            <a:r>
              <a:rPr lang="es-ES" altLang="es-ES"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32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P</a:t>
            </a:r>
            <a:r>
              <a:rPr lang="es-ES" altLang="es-ES"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rimaria</a:t>
            </a:r>
            <a:endParaRPr lang="es-ES" altLang="es-ES" sz="18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endParaRPr>
          </a:p>
        </p:txBody>
      </p:sp>
      <p:sp>
        <p:nvSpPr>
          <p:cNvPr id="3" name="Rectángulo 2"/>
          <p:cNvSpPr/>
          <p:nvPr/>
        </p:nvSpPr>
        <p:spPr>
          <a:xfrm>
            <a:off x="432522" y="1217613"/>
            <a:ext cx="11530012" cy="2104935"/>
          </a:xfrm>
          <a:prstGeom prst="rect">
            <a:avLst/>
          </a:prstGeom>
        </p:spPr>
        <p:txBody>
          <a:bodyPr wrap="square">
            <a:spAutoFit/>
          </a:bodyPr>
          <a:lstStyle/>
          <a:p>
            <a:pPr marL="742950" lvl="1" indent="-285750" algn="just" eaLnBrk="1" fontAlgn="auto" hangingPunct="1">
              <a:lnSpc>
                <a:spcPct val="107000"/>
              </a:lnSpc>
              <a:spcBef>
                <a:spcPts val="0"/>
              </a:spcBef>
              <a:spcAft>
                <a:spcPts val="800"/>
              </a:spcAft>
              <a:buFont typeface="Wingdings" panose="05000000000000000000" pitchFamily="2" charset="2"/>
              <a:buChar char="q"/>
              <a:defRPr/>
            </a:pPr>
            <a:r>
              <a:rPr lang="es-ES" sz="3200" b="1"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t> Responsabilidad </a:t>
            </a:r>
            <a:r>
              <a:rPr lang="es-ES" sz="32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de Microbiología</a:t>
            </a:r>
            <a:r>
              <a:rPr lang="es-ES" sz="32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s-ES" sz="2800" dirty="0">
                <a:latin typeface="Calibri" panose="020F0502020204030204" pitchFamily="34" charset="0"/>
                <a:ea typeface="Calibri" panose="020F0502020204030204" pitchFamily="34" charset="0"/>
                <a:cs typeface="Times New Roman" panose="02020603050405020304" pitchFamily="18" charset="0"/>
              </a:rPr>
              <a:t>la formación en :</a:t>
            </a:r>
          </a:p>
          <a:p>
            <a:pPr marL="1200150" lvl="2" indent="-285750" algn="just" eaLnBrk="1" fontAlgn="auto" hangingPunct="1">
              <a:lnSpc>
                <a:spcPct val="107000"/>
              </a:lnSpc>
              <a:spcBef>
                <a:spcPts val="0"/>
              </a:spcBef>
              <a:spcAft>
                <a:spcPts val="0"/>
              </a:spcAft>
              <a:buFont typeface="Arial" panose="020B0604020202020204" pitchFamily="34" charset="0"/>
              <a:buChar char="•"/>
              <a:defRPr/>
            </a:pPr>
            <a:r>
              <a:rPr lang="es-ES" sz="2800" dirty="0">
                <a:latin typeface="Calibri" panose="020F0502020204030204" pitchFamily="34" charset="0"/>
                <a:ea typeface="Calibri" panose="020F0502020204030204" pitchFamily="34" charset="0"/>
                <a:cs typeface="Times New Roman" panose="02020603050405020304" pitchFamily="18" charset="0"/>
              </a:rPr>
              <a:t>Entrenamiento en el </a:t>
            </a:r>
            <a:r>
              <a:rPr lang="es-ES" sz="28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uso de los kits de detección </a:t>
            </a:r>
            <a:r>
              <a:rPr lang="es-ES" sz="2800" dirty="0">
                <a:latin typeface="Calibri" panose="020F0502020204030204" pitchFamily="34" charset="0"/>
                <a:ea typeface="Calibri" panose="020F0502020204030204" pitchFamily="34" charset="0"/>
                <a:cs typeface="Times New Roman" panose="02020603050405020304" pitchFamily="18" charset="0"/>
              </a:rPr>
              <a:t>de antígeno, lectura e interpretación de </a:t>
            </a:r>
            <a:r>
              <a:rPr lang="es-ES" sz="2800" dirty="0" smtClean="0">
                <a:latin typeface="Calibri" panose="020F0502020204030204" pitchFamily="34" charset="0"/>
                <a:ea typeface="Calibri" panose="020F0502020204030204" pitchFamily="34" charset="0"/>
                <a:cs typeface="Times New Roman" panose="02020603050405020304" pitchFamily="18" charset="0"/>
              </a:rPr>
              <a:t>resultados a profesionales que los van a </a:t>
            </a:r>
            <a:r>
              <a:rPr lang="es-ES" sz="2800" dirty="0" smtClean="0">
                <a:latin typeface="Calibri" panose="020F0502020204030204" pitchFamily="34" charset="0"/>
                <a:ea typeface="Calibri" panose="020F0502020204030204" pitchFamily="34" charset="0"/>
                <a:cs typeface="Times New Roman" panose="02020603050405020304" pitchFamily="18" charset="0"/>
              </a:rPr>
              <a:t>utilizar</a:t>
            </a:r>
          </a:p>
          <a:p>
            <a:pPr marL="1200150" lvl="2" indent="-285750" algn="just" eaLnBrk="1" fontAlgn="auto" hangingPunct="1">
              <a:lnSpc>
                <a:spcPct val="107000"/>
              </a:lnSpc>
              <a:spcBef>
                <a:spcPts val="0"/>
              </a:spcBef>
              <a:spcAft>
                <a:spcPts val="0"/>
              </a:spcAft>
              <a:buFont typeface="Arial" panose="020B0604020202020204" pitchFamily="34" charset="0"/>
              <a:buChar char="•"/>
              <a:defRPr/>
            </a:pPr>
            <a:r>
              <a:rPr lang="es-ES" sz="2800" dirty="0" smtClean="0">
                <a:latin typeface="Calibri" panose="020F0502020204030204" pitchFamily="34" charset="0"/>
                <a:ea typeface="Calibri" panose="020F0502020204030204" pitchFamily="34" charset="0"/>
                <a:cs typeface="Times New Roman" panose="02020603050405020304" pitchFamily="18" charset="0"/>
              </a:rPr>
              <a:t>Seguimiento de cultivos</a:t>
            </a:r>
            <a:endParaRPr lang="es-ES"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n 11"/>
          <p:cNvPicPr>
            <a:picLocks noChangeAspect="1"/>
          </p:cNvPicPr>
          <p:nvPr/>
        </p:nvPicPr>
        <p:blipFill>
          <a:blip r:embed="rId3"/>
          <a:stretch>
            <a:fillRect/>
          </a:stretch>
        </p:blipFill>
        <p:spPr>
          <a:xfrm rot="16200000">
            <a:off x="-3040892" y="3058153"/>
            <a:ext cx="6862617" cy="737076"/>
          </a:xfrm>
          <a:prstGeom prst="rect">
            <a:avLst/>
          </a:prstGeom>
          <a:ln>
            <a:noFill/>
          </a:ln>
          <a:effectLst>
            <a:softEdge rad="112500"/>
          </a:effectLst>
        </p:spPr>
      </p:pic>
      <p:pic>
        <p:nvPicPr>
          <p:cNvPr id="14" name="Imagen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13154" y="599764"/>
            <a:ext cx="1961322" cy="805285"/>
          </a:xfrm>
          <a:prstGeom prst="rect">
            <a:avLst/>
          </a:prstGeom>
          <a:ln>
            <a:noFill/>
          </a:ln>
          <a:effectLst>
            <a:softEdge rad="112500"/>
          </a:effectLst>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3154" y="153915"/>
            <a:ext cx="1906745" cy="4635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3"/>
          <p:cNvSpPr>
            <a:spLocks noChangeArrowheads="1"/>
          </p:cNvSpPr>
          <p:nvPr/>
        </p:nvSpPr>
        <p:spPr bwMode="auto">
          <a:xfrm>
            <a:off x="-155259" y="156215"/>
            <a:ext cx="9587233" cy="48750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7000"/>
              </a:lnSpc>
              <a:spcBef>
                <a:spcPct val="0"/>
              </a:spcBef>
              <a:spcAft>
                <a:spcPts val="800"/>
              </a:spcAft>
              <a:buFontTx/>
              <a:buNone/>
              <a:defRPr/>
            </a:pPr>
            <a:r>
              <a:rPr lang="es-ES" altLang="es-ES" sz="24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P</a:t>
            </a:r>
            <a:r>
              <a:rPr lang="es-ES" altLang="es-ES" sz="24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lan de</a:t>
            </a:r>
            <a:r>
              <a:rPr lang="es-ES" altLang="es-ES" sz="2400"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24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I</a:t>
            </a:r>
            <a:r>
              <a:rPr lang="es-ES" altLang="es-ES" sz="24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mplantación del</a:t>
            </a:r>
            <a:r>
              <a:rPr lang="es-ES" altLang="es-ES" sz="2400"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24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TRDA</a:t>
            </a:r>
            <a:r>
              <a:rPr lang="es-ES" altLang="es-ES" sz="2400"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24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en</a:t>
            </a:r>
            <a:r>
              <a:rPr lang="es-ES" altLang="es-ES" sz="2400"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24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A</a:t>
            </a:r>
            <a:r>
              <a:rPr lang="es-ES" altLang="es-ES" sz="24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tención</a:t>
            </a:r>
            <a:r>
              <a:rPr lang="es-ES" altLang="es-ES" sz="2400" dirty="0" smtClean="0">
                <a:solidFill>
                  <a:srgbClr val="806000"/>
                </a:solidFill>
                <a:latin typeface="Papyrus" panose="03070502060502030205" pitchFamily="66" charset="0"/>
                <a:ea typeface="Calibri" panose="020F0502020204030204" pitchFamily="34" charset="0"/>
                <a:cs typeface="Times New Roman" panose="02020603050405020304" pitchFamily="18" charset="0"/>
              </a:rPr>
              <a:t> </a:t>
            </a:r>
            <a:r>
              <a:rPr lang="es-ES" altLang="es-ES" sz="24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P</a:t>
            </a:r>
            <a:r>
              <a:rPr lang="es-ES" altLang="es-ES" sz="2400" dirty="0" smtClean="0">
                <a:solidFill>
                  <a:srgbClr val="0070C0"/>
                </a:solidFill>
                <a:latin typeface="Papyrus" panose="03070502060502030205" pitchFamily="66" charset="0"/>
                <a:ea typeface="Calibri" panose="020F0502020204030204" pitchFamily="34" charset="0"/>
                <a:cs typeface="Times New Roman" panose="02020603050405020304" pitchFamily="18" charset="0"/>
              </a:rPr>
              <a:t>rimaria DSJ-CHJ</a:t>
            </a:r>
          </a:p>
        </p:txBody>
      </p:sp>
      <p:sp>
        <p:nvSpPr>
          <p:cNvPr id="18" name="Elipse 17"/>
          <p:cNvSpPr/>
          <p:nvPr/>
        </p:nvSpPr>
        <p:spPr>
          <a:xfrm>
            <a:off x="8638149" y="531550"/>
            <a:ext cx="3429246" cy="1184619"/>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t>Coordinación</a:t>
            </a:r>
          </a:p>
          <a:p>
            <a:pPr algn="ctr"/>
            <a:r>
              <a:rPr lang="es-ES" sz="1400" dirty="0" smtClean="0"/>
              <a:t>Selección  </a:t>
            </a:r>
            <a:r>
              <a:rPr lang="es-ES" sz="1400" dirty="0"/>
              <a:t>kit</a:t>
            </a:r>
          </a:p>
          <a:p>
            <a:pPr algn="ctr"/>
            <a:r>
              <a:rPr lang="es-ES" sz="1400" dirty="0" smtClean="0"/>
              <a:t>Algoritmo</a:t>
            </a:r>
          </a:p>
          <a:p>
            <a:pPr algn="ctr"/>
            <a:r>
              <a:rPr lang="es-ES" sz="1400" dirty="0" smtClean="0"/>
              <a:t>Formación</a:t>
            </a:r>
          </a:p>
          <a:p>
            <a:pPr algn="ctr"/>
            <a:r>
              <a:rPr lang="es-ES" sz="1400" dirty="0" smtClean="0"/>
              <a:t>Duración</a:t>
            </a:r>
            <a:endParaRPr lang="es-ES" sz="1400" dirty="0"/>
          </a:p>
        </p:txBody>
      </p:sp>
      <p:sp>
        <p:nvSpPr>
          <p:cNvPr id="21" name="Elipse 20"/>
          <p:cNvSpPr/>
          <p:nvPr/>
        </p:nvSpPr>
        <p:spPr>
          <a:xfrm>
            <a:off x="8843444" y="1790522"/>
            <a:ext cx="3238010" cy="1175306"/>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400" dirty="0" smtClean="0"/>
              <a:t>Exposición plan</a:t>
            </a:r>
          </a:p>
          <a:p>
            <a:pPr algn="ctr"/>
            <a:r>
              <a:rPr lang="es-ES" sz="1400" dirty="0" smtClean="0"/>
              <a:t>Algoritmo</a:t>
            </a:r>
          </a:p>
          <a:p>
            <a:pPr algn="ctr"/>
            <a:r>
              <a:rPr lang="es-ES" sz="1400" dirty="0" smtClean="0"/>
              <a:t>Entrenamiento Kit, 8 Ped, 3CS</a:t>
            </a:r>
          </a:p>
          <a:p>
            <a:pPr algn="ctr"/>
            <a:r>
              <a:rPr lang="es-ES" sz="1400" dirty="0" smtClean="0"/>
              <a:t>Circuito Cultivos</a:t>
            </a:r>
            <a:endParaRPr lang="es-ES" sz="1400" dirty="0"/>
          </a:p>
        </p:txBody>
      </p:sp>
      <p:sp>
        <p:nvSpPr>
          <p:cNvPr id="22" name="Elipse 21"/>
          <p:cNvSpPr/>
          <p:nvPr/>
        </p:nvSpPr>
        <p:spPr>
          <a:xfrm>
            <a:off x="9051475" y="3326844"/>
            <a:ext cx="3029979" cy="1072196"/>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400" dirty="0" smtClean="0"/>
              <a:t>Reducción uso ATB</a:t>
            </a:r>
          </a:p>
          <a:p>
            <a:pPr algn="ctr"/>
            <a:r>
              <a:rPr lang="es-ES" sz="1400" dirty="0" smtClean="0"/>
              <a:t>Ninguna complicación</a:t>
            </a:r>
          </a:p>
          <a:p>
            <a:pPr algn="ctr"/>
            <a:r>
              <a:rPr lang="es-ES" sz="1400" dirty="0" smtClean="0"/>
              <a:t>Sensibilidad alta</a:t>
            </a:r>
            <a:endParaRPr lang="es-ES" sz="1400" dirty="0"/>
          </a:p>
        </p:txBody>
      </p:sp>
      <p:pic>
        <p:nvPicPr>
          <p:cNvPr id="19" name="Imagen 18"/>
          <p:cNvPicPr>
            <a:picLocks noChangeAspect="1"/>
          </p:cNvPicPr>
          <p:nvPr/>
        </p:nvPicPr>
        <p:blipFill>
          <a:blip r:embed="rId3"/>
          <a:stretch>
            <a:fillRect/>
          </a:stretch>
        </p:blipFill>
        <p:spPr>
          <a:xfrm rot="16200000">
            <a:off x="-2876192" y="3407645"/>
            <a:ext cx="6326450" cy="574257"/>
          </a:xfrm>
          <a:prstGeom prst="rect">
            <a:avLst/>
          </a:prstGeom>
          <a:ln>
            <a:noFill/>
          </a:ln>
          <a:effectLst>
            <a:softEdge rad="112500"/>
          </a:effectLst>
        </p:spPr>
      </p:pic>
      <p:sp>
        <p:nvSpPr>
          <p:cNvPr id="2" name="Rectángulo redondeado 1"/>
          <p:cNvSpPr/>
          <p:nvPr/>
        </p:nvSpPr>
        <p:spPr>
          <a:xfrm>
            <a:off x="636016" y="807887"/>
            <a:ext cx="3519376" cy="71943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r>
              <a:rPr lang="es-ES" sz="2000" b="1" dirty="0" smtClean="0">
                <a:effectLst>
                  <a:outerShdw blurRad="38100" dist="38100" dir="2700000" algn="tl">
                    <a:srgbClr val="000000">
                      <a:alpha val="43137"/>
                    </a:srgbClr>
                  </a:outerShdw>
                </a:effectLst>
                <a:latin typeface="Segoe Print" panose="02000600000000000000" pitchFamily="2" charset="0"/>
              </a:rPr>
              <a:t>Diseño Plan Implantación</a:t>
            </a:r>
            <a:endParaRPr lang="es-ES" sz="2000" b="1" dirty="0">
              <a:effectLst>
                <a:outerShdw blurRad="38100" dist="38100" dir="2700000" algn="tl">
                  <a:srgbClr val="000000">
                    <a:alpha val="43137"/>
                  </a:srgbClr>
                </a:outerShdw>
              </a:effectLst>
              <a:latin typeface="Segoe Print" panose="02000600000000000000" pitchFamily="2" charset="0"/>
            </a:endParaRPr>
          </a:p>
        </p:txBody>
      </p:sp>
      <p:sp>
        <p:nvSpPr>
          <p:cNvPr id="3" name="Flecha a la derecha con bandas 2"/>
          <p:cNvSpPr/>
          <p:nvPr/>
        </p:nvSpPr>
        <p:spPr>
          <a:xfrm>
            <a:off x="4461164" y="479151"/>
            <a:ext cx="4146561" cy="1313429"/>
          </a:xfrm>
          <a:prstGeom prst="striped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r>
              <a:rPr lang="es-ES" b="1" dirty="0" smtClean="0">
                <a:solidFill>
                  <a:schemeClr val="bg2"/>
                </a:solidFill>
                <a:effectLst>
                  <a:outerShdw blurRad="38100" dist="38100" dir="2700000" algn="tl">
                    <a:srgbClr val="000000">
                      <a:alpha val="43137"/>
                    </a:srgbClr>
                  </a:outerShdw>
                </a:effectLst>
                <a:latin typeface="Segoe Print" panose="02000600000000000000" pitchFamily="2" charset="0"/>
              </a:rPr>
              <a:t>Microbiología</a:t>
            </a:r>
          </a:p>
          <a:p>
            <a:r>
              <a:rPr lang="es-ES" b="1" dirty="0" smtClean="0">
                <a:solidFill>
                  <a:schemeClr val="bg2"/>
                </a:solidFill>
                <a:effectLst>
                  <a:outerShdw blurRad="38100" dist="38100" dir="2700000" algn="tl">
                    <a:srgbClr val="000000">
                      <a:alpha val="43137"/>
                    </a:srgbClr>
                  </a:outerShdw>
                </a:effectLst>
                <a:latin typeface="Segoe Print" panose="02000600000000000000" pitchFamily="2" charset="0"/>
              </a:rPr>
              <a:t>Pediatría</a:t>
            </a:r>
            <a:endParaRPr lang="es-ES" b="1" dirty="0">
              <a:solidFill>
                <a:schemeClr val="bg2"/>
              </a:solidFill>
              <a:effectLst>
                <a:outerShdw blurRad="38100" dist="38100" dir="2700000" algn="tl">
                  <a:srgbClr val="000000">
                    <a:alpha val="43137"/>
                  </a:srgbClr>
                </a:outerShdw>
              </a:effectLst>
              <a:latin typeface="Segoe Print" panose="02000600000000000000" pitchFamily="2" charset="0"/>
            </a:endParaRPr>
          </a:p>
        </p:txBody>
      </p:sp>
      <p:sp>
        <p:nvSpPr>
          <p:cNvPr id="12" name="Rectángulo redondeado 11"/>
          <p:cNvSpPr/>
          <p:nvPr/>
        </p:nvSpPr>
        <p:spPr>
          <a:xfrm>
            <a:off x="552347" y="2127769"/>
            <a:ext cx="3519376" cy="74473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2800" b="1" dirty="0" smtClean="0">
                <a:solidFill>
                  <a:schemeClr val="bg1">
                    <a:lumMod val="95000"/>
                  </a:schemeClr>
                </a:solidFill>
                <a:effectLst>
                  <a:outerShdw blurRad="38100" dist="38100" dir="2700000" algn="tl">
                    <a:srgbClr val="000000">
                      <a:alpha val="43137"/>
                    </a:srgbClr>
                  </a:outerShdw>
                </a:effectLst>
                <a:latin typeface="Segoe Print" panose="02000600000000000000" pitchFamily="2" charset="0"/>
              </a:rPr>
              <a:t>Formación</a:t>
            </a:r>
            <a:endParaRPr lang="es-ES" b="1" dirty="0" smtClean="0">
              <a:solidFill>
                <a:schemeClr val="bg1">
                  <a:lumMod val="95000"/>
                </a:schemeClr>
              </a:solidFill>
              <a:effectLst>
                <a:outerShdw blurRad="38100" dist="38100" dir="2700000" algn="tl">
                  <a:srgbClr val="000000">
                    <a:alpha val="43137"/>
                  </a:srgbClr>
                </a:outerShdw>
              </a:effectLst>
              <a:latin typeface="Segoe Print" panose="02000600000000000000" pitchFamily="2" charset="0"/>
            </a:endParaRPr>
          </a:p>
        </p:txBody>
      </p:sp>
      <p:sp>
        <p:nvSpPr>
          <p:cNvPr id="13" name="Flecha a la derecha con bandas 12"/>
          <p:cNvSpPr/>
          <p:nvPr/>
        </p:nvSpPr>
        <p:spPr>
          <a:xfrm>
            <a:off x="4458904" y="1790523"/>
            <a:ext cx="4321673" cy="1366672"/>
          </a:xfrm>
          <a:prstGeom prst="striped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r>
              <a:rPr lang="es-ES" b="1" dirty="0" smtClean="0">
                <a:solidFill>
                  <a:schemeClr val="bg2"/>
                </a:solidFill>
                <a:effectLst>
                  <a:outerShdw blurRad="38100" dist="38100" dir="2700000" algn="tl">
                    <a:srgbClr val="000000">
                      <a:alpha val="43137"/>
                    </a:srgbClr>
                  </a:outerShdw>
                </a:effectLst>
                <a:latin typeface="Segoe Print" panose="02000600000000000000" pitchFamily="2" charset="0"/>
              </a:rPr>
              <a:t>Microbiología</a:t>
            </a:r>
          </a:p>
          <a:p>
            <a:r>
              <a:rPr lang="es-ES" b="1" dirty="0" smtClean="0">
                <a:solidFill>
                  <a:schemeClr val="bg2"/>
                </a:solidFill>
                <a:effectLst>
                  <a:outerShdw blurRad="38100" dist="38100" dir="2700000" algn="tl">
                    <a:srgbClr val="000000">
                      <a:alpha val="43137"/>
                    </a:srgbClr>
                  </a:outerShdw>
                </a:effectLst>
                <a:latin typeface="Segoe Print" panose="02000600000000000000" pitchFamily="2" charset="0"/>
              </a:rPr>
              <a:t>Pediatría 1ª Fase</a:t>
            </a:r>
            <a:endParaRPr lang="es-ES" b="1" dirty="0">
              <a:solidFill>
                <a:schemeClr val="bg2"/>
              </a:solidFill>
              <a:effectLst>
                <a:outerShdw blurRad="38100" dist="38100" dir="2700000" algn="tl">
                  <a:srgbClr val="000000">
                    <a:alpha val="43137"/>
                  </a:srgbClr>
                </a:outerShdw>
              </a:effectLst>
              <a:latin typeface="Segoe Print" panose="02000600000000000000" pitchFamily="2" charset="0"/>
            </a:endParaRPr>
          </a:p>
        </p:txBody>
      </p:sp>
      <p:sp>
        <p:nvSpPr>
          <p:cNvPr id="14" name="Rectángulo redondeado 13"/>
          <p:cNvSpPr/>
          <p:nvPr/>
        </p:nvSpPr>
        <p:spPr>
          <a:xfrm>
            <a:off x="574162" y="3358593"/>
            <a:ext cx="3572536" cy="104044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s-ES" sz="2800" b="1" dirty="0" smtClean="0">
                <a:solidFill>
                  <a:srgbClr val="002060"/>
                </a:solidFill>
                <a:effectLst>
                  <a:outerShdw blurRad="38100" dist="38100" dir="2700000" algn="tl">
                    <a:srgbClr val="000000">
                      <a:alpha val="43137"/>
                    </a:srgbClr>
                  </a:outerShdw>
                </a:effectLst>
                <a:latin typeface="Segoe Print" panose="02000600000000000000" pitchFamily="2" charset="0"/>
              </a:rPr>
              <a:t>Resultados</a:t>
            </a:r>
            <a:endParaRPr lang="es-ES" b="1" dirty="0" smtClean="0">
              <a:solidFill>
                <a:srgbClr val="002060"/>
              </a:solidFill>
              <a:effectLst>
                <a:outerShdw blurRad="38100" dist="38100" dir="2700000" algn="tl">
                  <a:srgbClr val="000000">
                    <a:alpha val="43137"/>
                  </a:srgbClr>
                </a:outerShdw>
              </a:effectLst>
              <a:latin typeface="Segoe Print" panose="02000600000000000000" pitchFamily="2" charset="0"/>
            </a:endParaRPr>
          </a:p>
        </p:txBody>
      </p:sp>
      <p:sp>
        <p:nvSpPr>
          <p:cNvPr id="20" name="Flecha a la derecha con bandas 19"/>
          <p:cNvSpPr/>
          <p:nvPr/>
        </p:nvSpPr>
        <p:spPr>
          <a:xfrm>
            <a:off x="4461164" y="2788718"/>
            <a:ext cx="4590311" cy="2403042"/>
          </a:xfrm>
          <a:prstGeom prst="stripedRightArrow">
            <a:avLst>
              <a:gd name="adj1" fmla="val 50000"/>
              <a:gd name="adj2" fmla="val 2307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lvl="0"/>
            <a:r>
              <a:rPr lang="es-ES" b="1" dirty="0">
                <a:solidFill>
                  <a:srgbClr val="002060"/>
                </a:solidFill>
                <a:effectLst>
                  <a:outerShdw blurRad="38100" dist="38100" dir="2700000" algn="tl">
                    <a:srgbClr val="000000">
                      <a:alpha val="43137"/>
                    </a:srgbClr>
                  </a:outerShdw>
                </a:effectLst>
                <a:latin typeface="Segoe Print" panose="02000600000000000000" pitchFamily="2" charset="0"/>
              </a:rPr>
              <a:t>32 </a:t>
            </a:r>
            <a:r>
              <a:rPr lang="es-ES" b="1" dirty="0" smtClean="0">
                <a:solidFill>
                  <a:srgbClr val="002060"/>
                </a:solidFill>
                <a:effectLst>
                  <a:outerShdw blurRad="38100" dist="38100" dir="2700000" algn="tl">
                    <a:srgbClr val="000000">
                      <a:alpha val="43137"/>
                    </a:srgbClr>
                  </a:outerShdw>
                </a:effectLst>
                <a:latin typeface="Segoe Print" panose="02000600000000000000" pitchFamily="2" charset="0"/>
              </a:rPr>
              <a:t>TRDA válidos, 1ª Fase</a:t>
            </a:r>
            <a:endParaRPr lang="es-ES" b="1" dirty="0">
              <a:solidFill>
                <a:srgbClr val="002060"/>
              </a:solidFill>
              <a:effectLst>
                <a:outerShdw blurRad="38100" dist="38100" dir="2700000" algn="tl">
                  <a:srgbClr val="000000">
                    <a:alpha val="43137"/>
                  </a:srgbClr>
                </a:outerShdw>
              </a:effectLst>
              <a:latin typeface="Segoe Print" panose="02000600000000000000" pitchFamily="2" charset="0"/>
            </a:endParaRPr>
          </a:p>
          <a:p>
            <a:pPr lvl="1"/>
            <a:r>
              <a:rPr lang="es-ES" b="1" dirty="0">
                <a:solidFill>
                  <a:srgbClr val="C00000"/>
                </a:solidFill>
                <a:effectLst>
                  <a:outerShdw blurRad="38100" dist="38100" dir="2700000" algn="tl">
                    <a:srgbClr val="000000">
                      <a:alpha val="43137"/>
                    </a:srgbClr>
                  </a:outerShdw>
                </a:effectLst>
                <a:latin typeface="Segoe Print" panose="02000600000000000000" pitchFamily="2" charset="0"/>
              </a:rPr>
              <a:t>15 + (47</a:t>
            </a:r>
            <a:r>
              <a:rPr lang="es-ES" b="1" dirty="0" smtClean="0">
                <a:solidFill>
                  <a:srgbClr val="C00000"/>
                </a:solidFill>
                <a:effectLst>
                  <a:outerShdw blurRad="38100" dist="38100" dir="2700000" algn="tl">
                    <a:srgbClr val="000000">
                      <a:alpha val="43137"/>
                    </a:srgbClr>
                  </a:outerShdw>
                </a:effectLst>
                <a:latin typeface="Segoe Print" panose="02000600000000000000" pitchFamily="2" charset="0"/>
              </a:rPr>
              <a:t>%) </a:t>
            </a:r>
          </a:p>
          <a:p>
            <a:pPr lvl="1"/>
            <a:r>
              <a:rPr lang="es-ES" b="1" dirty="0" smtClean="0">
                <a:solidFill>
                  <a:srgbClr val="C00000"/>
                </a:solidFill>
                <a:effectLst>
                  <a:outerShdw blurRad="38100" dist="38100" dir="2700000" algn="tl">
                    <a:srgbClr val="000000">
                      <a:alpha val="43137"/>
                    </a:srgbClr>
                  </a:outerShdw>
                </a:effectLst>
                <a:latin typeface="Segoe Print" panose="02000600000000000000" pitchFamily="2" charset="0"/>
              </a:rPr>
              <a:t>17 </a:t>
            </a:r>
            <a:r>
              <a:rPr lang="es-ES" b="1" dirty="0">
                <a:solidFill>
                  <a:srgbClr val="C00000"/>
                </a:solidFill>
                <a:effectLst>
                  <a:outerShdw blurRad="38100" dist="38100" dir="2700000" algn="tl">
                    <a:srgbClr val="000000">
                      <a:alpha val="43137"/>
                    </a:srgbClr>
                  </a:outerShdw>
                </a:effectLst>
                <a:latin typeface="Segoe Print" panose="02000600000000000000" pitchFamily="2" charset="0"/>
              </a:rPr>
              <a:t>– (53</a:t>
            </a:r>
            <a:r>
              <a:rPr lang="es-ES" b="1" dirty="0" smtClean="0">
                <a:solidFill>
                  <a:srgbClr val="C00000"/>
                </a:solidFill>
                <a:effectLst>
                  <a:outerShdw blurRad="38100" dist="38100" dir="2700000" algn="tl">
                    <a:srgbClr val="000000">
                      <a:alpha val="43137"/>
                    </a:srgbClr>
                  </a:outerShdw>
                </a:effectLst>
                <a:latin typeface="Segoe Print" panose="02000600000000000000" pitchFamily="2" charset="0"/>
              </a:rPr>
              <a:t>%) </a:t>
            </a:r>
            <a:endParaRPr lang="es-ES" b="1" dirty="0" smtClean="0">
              <a:solidFill>
                <a:srgbClr val="C00000"/>
              </a:solidFill>
              <a:effectLst>
                <a:outerShdw blurRad="38100" dist="38100" dir="2700000" algn="tl">
                  <a:srgbClr val="000000">
                    <a:alpha val="43137"/>
                  </a:srgbClr>
                </a:outerShdw>
              </a:effectLst>
              <a:latin typeface="Segoe Print" panose="02000600000000000000" pitchFamily="2" charset="0"/>
            </a:endParaRPr>
          </a:p>
          <a:p>
            <a:pPr lvl="1"/>
            <a:r>
              <a:rPr lang="es-ES" sz="2000" b="1" dirty="0" smtClean="0">
                <a:solidFill>
                  <a:srgbClr val="7030A0"/>
                </a:solidFill>
                <a:effectLst>
                  <a:outerShdw blurRad="38100" dist="38100" dir="2700000" algn="tl">
                    <a:srgbClr val="000000">
                      <a:alpha val="43137"/>
                    </a:srgbClr>
                  </a:outerShdw>
                </a:effectLst>
                <a:latin typeface="Segoe Print" panose="02000600000000000000" pitchFamily="2" charset="0"/>
              </a:rPr>
              <a:t>Concordancia global </a:t>
            </a:r>
            <a:r>
              <a:rPr lang="es-ES" sz="2000" b="1" dirty="0" smtClean="0">
                <a:solidFill>
                  <a:srgbClr val="FF0000"/>
                </a:solidFill>
                <a:effectLst>
                  <a:outerShdw blurRad="38100" dist="38100" dir="2700000" algn="tl">
                    <a:srgbClr val="000000">
                      <a:alpha val="43137"/>
                    </a:srgbClr>
                  </a:outerShdw>
                </a:effectLst>
                <a:latin typeface="Segoe Print" panose="02000600000000000000" pitchFamily="2" charset="0"/>
              </a:rPr>
              <a:t>94</a:t>
            </a:r>
            <a:r>
              <a:rPr lang="es-ES" sz="2000" b="1" dirty="0">
                <a:solidFill>
                  <a:srgbClr val="FF0000"/>
                </a:solidFill>
                <a:effectLst>
                  <a:outerShdw blurRad="38100" dist="38100" dir="2700000" algn="tl">
                    <a:srgbClr val="000000">
                      <a:alpha val="43137"/>
                    </a:srgbClr>
                  </a:outerShdw>
                </a:effectLst>
                <a:latin typeface="Segoe Print" panose="02000600000000000000" pitchFamily="2" charset="0"/>
              </a:rPr>
              <a:t>%</a:t>
            </a:r>
          </a:p>
        </p:txBody>
      </p:sp>
      <p:sp>
        <p:nvSpPr>
          <p:cNvPr id="23" name="Rectángulo redondeado 22"/>
          <p:cNvSpPr/>
          <p:nvPr/>
        </p:nvSpPr>
        <p:spPr>
          <a:xfrm>
            <a:off x="554606" y="4816477"/>
            <a:ext cx="3722753" cy="177366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r>
              <a:rPr lang="es-ES" sz="3200" b="1" dirty="0" smtClean="0">
                <a:solidFill>
                  <a:schemeClr val="accent2">
                    <a:lumMod val="40000"/>
                    <a:lumOff val="60000"/>
                  </a:schemeClr>
                </a:solidFill>
                <a:effectLst>
                  <a:outerShdw blurRad="38100" dist="38100" dir="2700000" algn="tl">
                    <a:srgbClr val="000000">
                      <a:alpha val="43137"/>
                    </a:srgbClr>
                  </a:outerShdw>
                </a:effectLst>
                <a:latin typeface="Segoe Print" panose="02000600000000000000" pitchFamily="2" charset="0"/>
              </a:rPr>
              <a:t>Finalmente</a:t>
            </a:r>
          </a:p>
          <a:p>
            <a:pPr algn="ctr"/>
            <a:r>
              <a:rPr lang="es-ES" sz="2800" b="1" dirty="0" smtClean="0">
                <a:solidFill>
                  <a:schemeClr val="bg2"/>
                </a:solidFill>
                <a:effectLst>
                  <a:outerShdw blurRad="38100" dist="38100" dir="2700000" algn="tl">
                    <a:srgbClr val="000000">
                      <a:alpha val="43137"/>
                    </a:srgbClr>
                  </a:outerShdw>
                </a:effectLst>
                <a:latin typeface="Segoe Print" panose="02000600000000000000" pitchFamily="2" charset="0"/>
              </a:rPr>
              <a:t>2ª</a:t>
            </a:r>
            <a:r>
              <a:rPr lang="es-ES" sz="2000" b="1" dirty="0" smtClean="0">
                <a:solidFill>
                  <a:schemeClr val="bg2"/>
                </a:solidFill>
                <a:effectLst>
                  <a:outerShdw blurRad="38100" dist="38100" dir="2700000" algn="tl">
                    <a:srgbClr val="000000">
                      <a:alpha val="43137"/>
                    </a:srgbClr>
                  </a:outerShdw>
                </a:effectLst>
                <a:latin typeface="Segoe Print" panose="02000600000000000000" pitchFamily="2" charset="0"/>
              </a:rPr>
              <a:t> </a:t>
            </a:r>
            <a:r>
              <a:rPr lang="es-ES" sz="2400" b="1" dirty="0" smtClean="0">
                <a:solidFill>
                  <a:schemeClr val="bg2"/>
                </a:solidFill>
                <a:effectLst>
                  <a:outerShdw blurRad="38100" dist="38100" dir="2700000" algn="tl">
                    <a:srgbClr val="000000">
                      <a:alpha val="43137"/>
                    </a:srgbClr>
                  </a:outerShdw>
                </a:effectLst>
                <a:latin typeface="Segoe Print" panose="02000600000000000000" pitchFamily="2" charset="0"/>
              </a:rPr>
              <a:t>Fase</a:t>
            </a:r>
            <a:endParaRPr lang="es-ES" sz="2000" b="1" dirty="0" smtClean="0">
              <a:solidFill>
                <a:schemeClr val="bg2"/>
              </a:solidFill>
              <a:effectLst>
                <a:outerShdw blurRad="38100" dist="38100" dir="2700000" algn="tl">
                  <a:srgbClr val="000000">
                    <a:alpha val="43137"/>
                  </a:srgbClr>
                </a:outerShdw>
              </a:effectLst>
              <a:latin typeface="Segoe Print" panose="02000600000000000000" pitchFamily="2" charset="0"/>
            </a:endParaRPr>
          </a:p>
          <a:p>
            <a:pPr algn="ctr"/>
            <a:r>
              <a:rPr lang="es-ES" sz="2400" b="1" dirty="0" smtClean="0">
                <a:solidFill>
                  <a:schemeClr val="bg2"/>
                </a:solidFill>
                <a:effectLst>
                  <a:outerShdw blurRad="38100" dist="38100" dir="2700000" algn="tl">
                    <a:srgbClr val="000000">
                      <a:alpha val="43137"/>
                    </a:srgbClr>
                  </a:outerShdw>
                </a:effectLst>
                <a:latin typeface="Segoe Print" panose="02000600000000000000" pitchFamily="2" charset="0"/>
              </a:rPr>
              <a:t>Control de Calidad</a:t>
            </a:r>
          </a:p>
          <a:p>
            <a:pPr algn="ctr"/>
            <a:r>
              <a:rPr lang="es-ES" sz="2400" b="1" dirty="0" smtClean="0">
                <a:solidFill>
                  <a:schemeClr val="bg2"/>
                </a:solidFill>
                <a:effectLst>
                  <a:outerShdw blurRad="38100" dist="38100" dir="2700000" algn="tl">
                    <a:srgbClr val="000000">
                      <a:alpha val="43137"/>
                    </a:srgbClr>
                  </a:outerShdw>
                </a:effectLst>
                <a:latin typeface="Segoe Print" panose="02000600000000000000" pitchFamily="2" charset="0"/>
              </a:rPr>
              <a:t>Sistema Vigilancia</a:t>
            </a:r>
            <a:endParaRPr lang="es-ES" sz="1600" b="1" dirty="0" smtClean="0">
              <a:solidFill>
                <a:schemeClr val="bg2"/>
              </a:solidFill>
              <a:effectLst>
                <a:outerShdw blurRad="38100" dist="38100" dir="2700000" algn="tl">
                  <a:srgbClr val="000000">
                    <a:alpha val="43137"/>
                  </a:srgbClr>
                </a:outerShdw>
              </a:effectLst>
              <a:latin typeface="Segoe Print" panose="02000600000000000000" pitchFamily="2" charset="0"/>
            </a:endParaRPr>
          </a:p>
        </p:txBody>
      </p:sp>
      <p:sp>
        <p:nvSpPr>
          <p:cNvPr id="24" name="Flecha a la derecha con bandas 23"/>
          <p:cNvSpPr/>
          <p:nvPr/>
        </p:nvSpPr>
        <p:spPr>
          <a:xfrm>
            <a:off x="4456643" y="4671455"/>
            <a:ext cx="3499821" cy="1134082"/>
          </a:xfrm>
          <a:prstGeom prst="striped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lvl="0"/>
            <a:r>
              <a:rPr lang="es-ES" sz="2000" b="1" dirty="0" smtClean="0">
                <a:solidFill>
                  <a:schemeClr val="bg2"/>
                </a:solidFill>
                <a:effectLst>
                  <a:outerShdw blurRad="38100" dist="38100" dir="2700000" algn="tl">
                    <a:srgbClr val="000000">
                      <a:alpha val="43137"/>
                    </a:srgbClr>
                  </a:outerShdw>
                </a:effectLst>
                <a:latin typeface="Segoe Print" panose="02000600000000000000" pitchFamily="2" charset="0"/>
              </a:rPr>
              <a:t>Control de Calidad</a:t>
            </a:r>
            <a:endParaRPr lang="es-ES" sz="2000" b="1" dirty="0">
              <a:solidFill>
                <a:schemeClr val="bg2"/>
              </a:solidFill>
              <a:effectLst>
                <a:outerShdw blurRad="38100" dist="38100" dir="2700000" algn="tl">
                  <a:srgbClr val="000000">
                    <a:alpha val="43137"/>
                  </a:srgbClr>
                </a:outerShdw>
              </a:effectLst>
              <a:latin typeface="Segoe Print" panose="02000600000000000000" pitchFamily="2" charset="0"/>
            </a:endParaRPr>
          </a:p>
        </p:txBody>
      </p:sp>
      <p:sp>
        <p:nvSpPr>
          <p:cNvPr id="25" name="Flecha a la derecha con bandas 24"/>
          <p:cNvSpPr/>
          <p:nvPr/>
        </p:nvSpPr>
        <p:spPr>
          <a:xfrm>
            <a:off x="4458904" y="5665566"/>
            <a:ext cx="3499821" cy="1197486"/>
          </a:xfrm>
          <a:prstGeom prst="striped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lvl="0"/>
            <a:r>
              <a:rPr lang="es-ES" sz="2000" b="1" dirty="0" smtClean="0">
                <a:solidFill>
                  <a:schemeClr val="bg2"/>
                </a:solidFill>
                <a:effectLst>
                  <a:outerShdw blurRad="38100" dist="38100" dir="2700000" algn="tl">
                    <a:srgbClr val="000000">
                      <a:alpha val="43137"/>
                    </a:srgbClr>
                  </a:outerShdw>
                </a:effectLst>
                <a:latin typeface="Segoe Print" panose="02000600000000000000" pitchFamily="2" charset="0"/>
              </a:rPr>
              <a:t>Sistema de Vigilancia</a:t>
            </a:r>
            <a:endParaRPr lang="es-ES" sz="2000" b="1" dirty="0">
              <a:solidFill>
                <a:schemeClr val="bg2"/>
              </a:solidFill>
              <a:effectLst>
                <a:outerShdw blurRad="38100" dist="38100" dir="2700000" algn="tl">
                  <a:srgbClr val="000000">
                    <a:alpha val="43137"/>
                  </a:srgbClr>
                </a:outerShdw>
              </a:effectLst>
              <a:latin typeface="Segoe Print" panose="02000600000000000000" pitchFamily="2" charset="0"/>
            </a:endParaRPr>
          </a:p>
        </p:txBody>
      </p:sp>
      <p:sp>
        <p:nvSpPr>
          <p:cNvPr id="4" name="Rectángulo 3"/>
          <p:cNvSpPr/>
          <p:nvPr/>
        </p:nvSpPr>
        <p:spPr>
          <a:xfrm>
            <a:off x="7960986" y="4926797"/>
            <a:ext cx="4120470" cy="733717"/>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bg2"/>
                </a:solidFill>
                <a:effectLst>
                  <a:outerShdw blurRad="38100" dist="38100" dir="2700000" algn="tl">
                    <a:srgbClr val="000000">
                      <a:alpha val="43137"/>
                    </a:srgbClr>
                  </a:outerShdw>
                </a:effectLst>
                <a:latin typeface="Segoe Print" panose="02000600000000000000" pitchFamily="2" charset="0"/>
              </a:rPr>
              <a:t>Control +/- del Kit</a:t>
            </a:r>
          </a:p>
          <a:p>
            <a:pPr lvl="0"/>
            <a:r>
              <a:rPr lang="es-ES" sz="1600" b="1" dirty="0">
                <a:solidFill>
                  <a:schemeClr val="bg2"/>
                </a:solidFill>
                <a:effectLst>
                  <a:outerShdw blurRad="38100" dist="38100" dir="2700000" algn="tl">
                    <a:srgbClr val="000000">
                      <a:alpha val="43137"/>
                    </a:srgbClr>
                  </a:outerShdw>
                </a:effectLst>
                <a:latin typeface="Segoe Print" panose="02000600000000000000" pitchFamily="2" charset="0"/>
              </a:rPr>
              <a:t>Controles Semestrales: 1 </a:t>
            </a:r>
            <a:r>
              <a:rPr lang="es-ES" sz="1600" b="1" dirty="0" smtClean="0">
                <a:solidFill>
                  <a:schemeClr val="bg2"/>
                </a:solidFill>
                <a:effectLst>
                  <a:outerShdw blurRad="38100" dist="38100" dir="2700000" algn="tl">
                    <a:srgbClr val="000000">
                      <a:alpha val="43137"/>
                    </a:srgbClr>
                  </a:outerShdw>
                </a:effectLst>
                <a:latin typeface="Segoe Print" panose="02000600000000000000" pitchFamily="2" charset="0"/>
              </a:rPr>
              <a:t>muestra/CS</a:t>
            </a:r>
            <a:endParaRPr lang="es-ES" sz="1600" b="1" dirty="0">
              <a:solidFill>
                <a:schemeClr val="bg2"/>
              </a:solidFill>
              <a:effectLst>
                <a:outerShdw blurRad="38100" dist="38100" dir="2700000" algn="tl">
                  <a:srgbClr val="000000">
                    <a:alpha val="43137"/>
                  </a:srgbClr>
                </a:outerShdw>
              </a:effectLst>
              <a:latin typeface="Segoe Print" panose="02000600000000000000" pitchFamily="2" charset="0"/>
            </a:endParaRPr>
          </a:p>
        </p:txBody>
      </p:sp>
      <p:sp>
        <p:nvSpPr>
          <p:cNvPr id="26" name="Rectángulo 25"/>
          <p:cNvSpPr/>
          <p:nvPr/>
        </p:nvSpPr>
        <p:spPr>
          <a:xfrm>
            <a:off x="7960986" y="5950559"/>
            <a:ext cx="4120470" cy="708940"/>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lvl="0"/>
            <a:r>
              <a:rPr lang="es-ES" sz="1400" b="1" dirty="0">
                <a:solidFill>
                  <a:schemeClr val="bg2"/>
                </a:solidFill>
                <a:latin typeface="Segoe Print" panose="02000600000000000000" pitchFamily="2" charset="0"/>
              </a:rPr>
              <a:t>Pediatras Centinela</a:t>
            </a:r>
          </a:p>
          <a:p>
            <a:pPr lvl="0"/>
            <a:r>
              <a:rPr lang="es-ES" sz="1400" b="1" dirty="0">
                <a:solidFill>
                  <a:schemeClr val="bg2"/>
                </a:solidFill>
                <a:latin typeface="Segoe Print" panose="02000600000000000000" pitchFamily="2" charset="0"/>
              </a:rPr>
              <a:t>Epidemiología y Evolución de resistencias</a:t>
            </a:r>
            <a:r>
              <a:rPr lang="es-ES" sz="1400" b="1" dirty="0" smtClean="0">
                <a:solidFill>
                  <a:schemeClr val="bg2"/>
                </a:solidFill>
                <a:latin typeface="Segoe Print" panose="02000600000000000000" pitchFamily="2" charset="0"/>
              </a:rPr>
              <a:t>.</a:t>
            </a:r>
            <a:endParaRPr lang="es-ES" sz="1400" b="1" dirty="0">
              <a:solidFill>
                <a:schemeClr val="bg2"/>
              </a:solidFill>
              <a:latin typeface="Segoe Print" panose="02000600000000000000" pitchFamily="2" charset="0"/>
            </a:endParaRPr>
          </a:p>
        </p:txBody>
      </p:sp>
      <p:pic>
        <p:nvPicPr>
          <p:cNvPr id="27" name="Imagen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34263" y="-26781"/>
            <a:ext cx="1253208" cy="437639"/>
          </a:xfrm>
          <a:prstGeom prst="rect">
            <a:avLst/>
          </a:prstGeom>
          <a:ln>
            <a:noFill/>
          </a:ln>
          <a:effectLst>
            <a:softEdge rad="112500"/>
          </a:effectLst>
        </p:spPr>
      </p:pic>
      <p:pic>
        <p:nvPicPr>
          <p:cNvPr id="28" name="Imagen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3897" y="71362"/>
            <a:ext cx="1025889" cy="335265"/>
          </a:xfrm>
          <a:prstGeom prst="rect">
            <a:avLst/>
          </a:prstGeom>
        </p:spPr>
      </p:pic>
    </p:spTree>
    <p:extLst>
      <p:ext uri="{BB962C8B-B14F-4D97-AF65-F5344CB8AC3E}">
        <p14:creationId xmlns:p14="http://schemas.microsoft.com/office/powerpoint/2010/main" val="37239377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500"/>
                                        <p:tgtEl>
                                          <p:spTgt spid="25"/>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2" grpId="0" animBg="1"/>
      <p:bldP spid="3" grpId="0" animBg="1"/>
      <p:bldP spid="12" grpId="0" animBg="1"/>
      <p:bldP spid="13" grpId="0" animBg="1"/>
      <p:bldP spid="14" grpId="0" animBg="1"/>
      <p:bldP spid="20" grpId="0" animBg="1"/>
      <p:bldP spid="23" grpId="0" animBg="1"/>
      <p:bldP spid="24" grpId="0" animBg="1"/>
      <p:bldP spid="25" grpId="0" animBg="1"/>
      <p:bldP spid="4"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7" name="Rectángulo 3"/>
          <p:cNvSpPr>
            <a:spLocks noChangeArrowheads="1"/>
          </p:cNvSpPr>
          <p:nvPr/>
        </p:nvSpPr>
        <p:spPr bwMode="auto">
          <a:xfrm>
            <a:off x="493055" y="62991"/>
            <a:ext cx="11009312" cy="9814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7000"/>
              </a:lnSpc>
              <a:spcBef>
                <a:spcPct val="0"/>
              </a:spcBef>
              <a:spcAft>
                <a:spcPts val="800"/>
              </a:spcAft>
              <a:buFontTx/>
              <a:buNone/>
              <a:defRPr/>
            </a:pPr>
            <a:r>
              <a:rPr lang="es-ES" altLang="es-ES" sz="54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C</a:t>
            </a:r>
            <a:r>
              <a:rPr lang="es-ES" altLang="es-ES" sz="4400" b="1" dirty="0" smtClean="0">
                <a:solidFill>
                  <a:schemeClr val="accent6">
                    <a:lumMod val="75000"/>
                  </a:schemeClr>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onclusiones </a:t>
            </a:r>
            <a:r>
              <a:rPr lang="es-ES" altLang="es-ES" sz="44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U</a:t>
            </a:r>
            <a:r>
              <a:rPr lang="es-ES" altLang="es-ES" sz="4400" b="1" dirty="0" smtClean="0">
                <a:solidFill>
                  <a:schemeClr val="accent6">
                    <a:lumMod val="75000"/>
                  </a:schemeClr>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so </a:t>
            </a:r>
            <a:r>
              <a:rPr lang="es-ES" altLang="es-ES" sz="4800" b="1" dirty="0" smtClean="0">
                <a:solidFill>
                  <a:srgbClr val="C0000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T</a:t>
            </a:r>
            <a:r>
              <a:rPr lang="es-ES" altLang="es-ES" sz="4000" b="1" dirty="0" smtClean="0">
                <a:solidFill>
                  <a:schemeClr val="accent6">
                    <a:lumMod val="75000"/>
                  </a:schemeClr>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RDA</a:t>
            </a:r>
            <a:endParaRPr lang="es-ES" altLang="es-ES" b="1" dirty="0" smtClean="0">
              <a:solidFill>
                <a:schemeClr val="accent6">
                  <a:lumMod val="75000"/>
                </a:schemeClr>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endParaRPr>
          </a:p>
        </p:txBody>
      </p:sp>
      <p:sp>
        <p:nvSpPr>
          <p:cNvPr id="5" name="Rectángulo 4"/>
          <p:cNvSpPr/>
          <p:nvPr/>
        </p:nvSpPr>
        <p:spPr>
          <a:xfrm>
            <a:off x="326372" y="917576"/>
            <a:ext cx="11588537" cy="5786199"/>
          </a:xfrm>
          <a:prstGeom prst="rect">
            <a:avLst/>
          </a:prstGeom>
        </p:spPr>
        <p:txBody>
          <a:bodyPr wrap="square">
            <a:spAutoFit/>
          </a:bodyPr>
          <a:lstStyle/>
          <a:p>
            <a:pPr marL="571500" indent="-571500" algn="just" eaLnBrk="1" hangingPunct="1">
              <a:buFont typeface="Courier New" panose="02070309020205020404" pitchFamily="49" charset="0"/>
              <a:buChar char="o"/>
              <a:defRPr/>
            </a:pPr>
            <a:r>
              <a:rPr lang="es-ES_tradnl" sz="3600" dirty="0">
                <a:solidFill>
                  <a:srgbClr val="C00000"/>
                </a:solidFill>
                <a:latin typeface="Maiandra GD" panose="020E0502030308020204" pitchFamily="34" charset="0"/>
              </a:rPr>
              <a:t>Parece</a:t>
            </a:r>
            <a:r>
              <a:rPr lang="es-ES_tradnl" sz="2200" dirty="0">
                <a:solidFill>
                  <a:srgbClr val="C00000"/>
                </a:solidFill>
                <a:latin typeface="Maiandra GD" panose="020E0502030308020204" pitchFamily="34" charset="0"/>
              </a:rPr>
              <a:t> </a:t>
            </a:r>
            <a:r>
              <a:rPr lang="es-ES_tradnl" sz="2200" b="1" dirty="0">
                <a:solidFill>
                  <a:srgbClr val="C00000"/>
                </a:solidFill>
                <a:effectLst>
                  <a:outerShdw blurRad="38100" dist="38100" dir="2700000" algn="tl">
                    <a:srgbClr val="000000">
                      <a:alpha val="43137"/>
                    </a:srgbClr>
                  </a:outerShdw>
                </a:effectLst>
                <a:latin typeface="Maiandra GD" panose="020E0502030308020204" pitchFamily="34" charset="0"/>
              </a:rPr>
              <a:t>clara la recomendación </a:t>
            </a:r>
            <a:r>
              <a:rPr lang="es-ES_tradnl" sz="2200" b="1" dirty="0" smtClean="0">
                <a:solidFill>
                  <a:srgbClr val="C00000"/>
                </a:solidFill>
                <a:effectLst>
                  <a:outerShdw blurRad="38100" dist="38100" dir="2700000" algn="tl">
                    <a:srgbClr val="000000">
                      <a:alpha val="43137"/>
                    </a:srgbClr>
                  </a:outerShdw>
                </a:effectLst>
                <a:latin typeface="Maiandra GD" panose="020E0502030308020204" pitchFamily="34" charset="0"/>
              </a:rPr>
              <a:t>que </a:t>
            </a:r>
            <a:r>
              <a:rPr lang="es-ES_tradnl" sz="2200" b="1" dirty="0">
                <a:solidFill>
                  <a:srgbClr val="C00000"/>
                </a:solidFill>
                <a:effectLst>
                  <a:outerShdw blurRad="38100" dist="38100" dir="2700000" algn="tl">
                    <a:srgbClr val="000000">
                      <a:alpha val="43137"/>
                    </a:srgbClr>
                  </a:outerShdw>
                </a:effectLst>
                <a:latin typeface="Maiandra GD" panose="020E0502030308020204" pitchFamily="34" charset="0"/>
              </a:rPr>
              <a:t>en nuestro medio </a:t>
            </a:r>
            <a:r>
              <a:rPr lang="es-ES_tradnl" sz="2400" b="1" u="sng" dirty="0">
                <a:solidFill>
                  <a:srgbClr val="0070C0"/>
                </a:solidFill>
                <a:effectLst>
                  <a:outerShdw blurRad="38100" dist="38100" dir="2700000" algn="tl">
                    <a:srgbClr val="000000">
                      <a:alpha val="43137"/>
                    </a:srgbClr>
                  </a:outerShdw>
                </a:effectLst>
                <a:latin typeface="Maiandra GD" panose="020E0502030308020204" pitchFamily="34" charset="0"/>
              </a:rPr>
              <a:t>se confirme siempre la etiología </a:t>
            </a:r>
            <a:r>
              <a:rPr lang="es-ES_tradnl" sz="2400" b="1" u="sng" dirty="0" smtClean="0">
                <a:solidFill>
                  <a:srgbClr val="0070C0"/>
                </a:solidFill>
                <a:effectLst>
                  <a:outerShdw blurRad="38100" dist="38100" dir="2700000" algn="tl">
                    <a:srgbClr val="000000">
                      <a:alpha val="43137"/>
                    </a:srgbClr>
                  </a:outerShdw>
                </a:effectLst>
                <a:latin typeface="Maiandra GD" panose="020E0502030308020204" pitchFamily="34" charset="0"/>
              </a:rPr>
              <a:t>en </a:t>
            </a:r>
            <a:r>
              <a:rPr lang="es-ES_tradnl" sz="2400" b="1" u="sng" dirty="0">
                <a:solidFill>
                  <a:srgbClr val="0070C0"/>
                </a:solidFill>
                <a:effectLst>
                  <a:outerShdw blurRad="38100" dist="38100" dir="2700000" algn="tl">
                    <a:srgbClr val="000000">
                      <a:alpha val="43137"/>
                    </a:srgbClr>
                  </a:outerShdw>
                </a:effectLst>
                <a:latin typeface="Maiandra GD" panose="020E0502030308020204" pitchFamily="34" charset="0"/>
              </a:rPr>
              <a:t>la </a:t>
            </a:r>
            <a:r>
              <a:rPr lang="es-ES_tradnl" sz="2400" b="1" u="sng" dirty="0" smtClean="0">
                <a:solidFill>
                  <a:srgbClr val="0070C0"/>
                </a:solidFill>
                <a:effectLst>
                  <a:outerShdw blurRad="38100" dist="38100" dir="2700000" algn="tl">
                    <a:srgbClr val="000000">
                      <a:alpha val="43137"/>
                    </a:srgbClr>
                  </a:outerShdw>
                </a:effectLst>
                <a:latin typeface="Maiandra GD" panose="020E0502030308020204" pitchFamily="34" charset="0"/>
              </a:rPr>
              <a:t>FAA  </a:t>
            </a:r>
            <a:r>
              <a:rPr lang="es-ES_tradnl" sz="2400" b="1" u="sng" dirty="0">
                <a:solidFill>
                  <a:srgbClr val="0070C0"/>
                </a:solidFill>
                <a:effectLst>
                  <a:outerShdw blurRad="38100" dist="38100" dir="2700000" algn="tl">
                    <a:srgbClr val="000000">
                      <a:alpha val="43137"/>
                    </a:srgbClr>
                  </a:outerShdw>
                </a:effectLst>
                <a:latin typeface="Maiandra GD" panose="020E0502030308020204" pitchFamily="34" charset="0"/>
              </a:rPr>
              <a:t>en  la  infancia</a:t>
            </a:r>
            <a:r>
              <a:rPr lang="es-ES_tradnl" sz="2200" b="1" dirty="0">
                <a:solidFill>
                  <a:srgbClr val="0070C0"/>
                </a:solidFill>
                <a:effectLst>
                  <a:outerShdw blurRad="38100" dist="38100" dir="2700000" algn="tl">
                    <a:srgbClr val="000000">
                      <a:alpha val="43137"/>
                    </a:srgbClr>
                  </a:outerShdw>
                </a:effectLst>
                <a:latin typeface="Maiandra GD" panose="020E0502030308020204" pitchFamily="34" charset="0"/>
              </a:rPr>
              <a:t> </a:t>
            </a:r>
            <a:r>
              <a:rPr lang="es-ES_tradnl" sz="2200" b="1" dirty="0">
                <a:solidFill>
                  <a:srgbClr val="C00000"/>
                </a:solidFill>
                <a:effectLst>
                  <a:outerShdw blurRad="38100" dist="38100" dir="2700000" algn="tl">
                    <a:srgbClr val="000000">
                      <a:alpha val="43137"/>
                    </a:srgbClr>
                  </a:outerShdw>
                </a:effectLst>
                <a:latin typeface="Maiandra GD" panose="020E0502030308020204" pitchFamily="34" charset="0"/>
              </a:rPr>
              <a:t> </a:t>
            </a:r>
            <a:r>
              <a:rPr lang="es-ES_tradnl" sz="2200" dirty="0">
                <a:latin typeface="Maiandra GD" panose="020E0502030308020204" pitchFamily="34" charset="0"/>
              </a:rPr>
              <a:t>y  </a:t>
            </a:r>
            <a:r>
              <a:rPr lang="es-ES_tradnl" sz="2800" dirty="0">
                <a:solidFill>
                  <a:srgbClr val="C00000"/>
                </a:solidFill>
                <a:effectLst>
                  <a:outerShdw blurRad="38100" dist="38100" dir="2700000" algn="tl">
                    <a:srgbClr val="000000">
                      <a:alpha val="43137"/>
                    </a:srgbClr>
                  </a:outerShdw>
                </a:effectLst>
                <a:latin typeface="Maiandra GD" panose="020E0502030308020204" pitchFamily="34" charset="0"/>
              </a:rPr>
              <a:t>solo  se  instaure  tratamiento  antibiótico cuando se </a:t>
            </a:r>
            <a:r>
              <a:rPr lang="es-ES_tradnl" sz="2800" dirty="0" smtClean="0">
                <a:solidFill>
                  <a:srgbClr val="C00000"/>
                </a:solidFill>
                <a:effectLst>
                  <a:outerShdw blurRad="38100" dist="38100" dir="2700000" algn="tl">
                    <a:srgbClr val="000000">
                      <a:alpha val="43137"/>
                    </a:srgbClr>
                  </a:outerShdw>
                </a:effectLst>
                <a:latin typeface="Maiandra GD" panose="020E0502030308020204" pitchFamily="34" charset="0"/>
              </a:rPr>
              <a:t>tenga confirmación.</a:t>
            </a:r>
          </a:p>
          <a:p>
            <a:pPr marL="342900" indent="-342900" algn="just" eaLnBrk="1" hangingPunct="1">
              <a:buFont typeface="Courier New" panose="02070309020205020404" pitchFamily="49" charset="0"/>
              <a:buChar char="o"/>
              <a:defRPr/>
            </a:pPr>
            <a:endParaRPr lang="es-ES_tradnl" sz="2200" dirty="0" smtClean="0">
              <a:latin typeface="Maiandra GD" panose="020E0502030308020204" pitchFamily="34" charset="0"/>
            </a:endParaRPr>
          </a:p>
          <a:p>
            <a:pPr marL="457200" indent="-457200" algn="just" eaLnBrk="1" hangingPunct="1">
              <a:buFont typeface="Courier New" panose="02070309020205020404" pitchFamily="49" charset="0"/>
              <a:buChar char="o"/>
              <a:defRPr/>
            </a:pPr>
            <a:r>
              <a:rPr lang="es-ES_tradnl" sz="3200" b="1" dirty="0" smtClean="0">
                <a:solidFill>
                  <a:srgbClr val="C00000"/>
                </a:solidFill>
                <a:effectLst>
                  <a:outerShdw blurRad="38100" dist="38100" dir="2700000" algn="tl">
                    <a:srgbClr val="000000">
                      <a:alpha val="43137"/>
                    </a:srgbClr>
                  </a:outerShdw>
                </a:effectLst>
                <a:latin typeface="Maiandra GD" panose="020E0502030308020204" pitchFamily="34" charset="0"/>
              </a:rPr>
              <a:t>TRDA</a:t>
            </a:r>
            <a:r>
              <a:rPr lang="es-ES_tradnl" sz="2200" b="1" dirty="0" smtClean="0">
                <a:effectLst>
                  <a:outerShdw blurRad="38100" dist="38100" dir="2700000" algn="tl">
                    <a:srgbClr val="000000">
                      <a:alpha val="43137"/>
                    </a:srgbClr>
                  </a:outerShdw>
                </a:effectLst>
                <a:latin typeface="Maiandra GD" panose="020E0502030308020204" pitchFamily="34" charset="0"/>
              </a:rPr>
              <a:t> </a:t>
            </a:r>
            <a:r>
              <a:rPr lang="es-ES_tradnl" sz="2200" b="1" dirty="0">
                <a:effectLst>
                  <a:outerShdw blurRad="38100" dist="38100" dir="2700000" algn="tl">
                    <a:srgbClr val="000000">
                      <a:alpha val="43137"/>
                    </a:srgbClr>
                  </a:outerShdw>
                </a:effectLst>
                <a:latin typeface="Maiandra GD" panose="020E0502030308020204" pitchFamily="34" charset="0"/>
              </a:rPr>
              <a:t>debería hacerse </a:t>
            </a:r>
            <a:r>
              <a:rPr lang="es-ES_tradnl" sz="2800" u="sng" dirty="0">
                <a:solidFill>
                  <a:srgbClr val="0070C0"/>
                </a:solidFill>
                <a:effectLst>
                  <a:outerShdw blurRad="38100" dist="38100" dir="2700000" algn="tl">
                    <a:srgbClr val="000000">
                      <a:alpha val="43137"/>
                    </a:srgbClr>
                  </a:outerShdw>
                </a:effectLst>
                <a:latin typeface="Maiandra GD" panose="020E0502030308020204" pitchFamily="34" charset="0"/>
              </a:rPr>
              <a:t>solamente a pacientes que cumplan unos criterios clínicos mínimos</a:t>
            </a:r>
            <a:r>
              <a:rPr lang="es-ES_tradnl" sz="2800" dirty="0">
                <a:solidFill>
                  <a:srgbClr val="C00000"/>
                </a:solidFill>
                <a:latin typeface="Maiandra GD" panose="020E0502030308020204" pitchFamily="34" charset="0"/>
              </a:rPr>
              <a:t> </a:t>
            </a:r>
            <a:r>
              <a:rPr lang="es-ES_tradnl" sz="2200" b="1" dirty="0">
                <a:latin typeface="Maiandra GD" panose="020E0502030308020204" pitchFamily="34" charset="0"/>
              </a:rPr>
              <a:t>que hagan probable el diagnóstico de </a:t>
            </a:r>
            <a:r>
              <a:rPr lang="es-ES_tradnl" sz="2200" b="1" dirty="0" smtClean="0">
                <a:latin typeface="Maiandra GD" panose="020E0502030308020204" pitchFamily="34" charset="0"/>
              </a:rPr>
              <a:t>FAS.</a:t>
            </a:r>
          </a:p>
          <a:p>
            <a:pPr marL="571500" indent="-571500" algn="just" eaLnBrk="1" hangingPunct="1">
              <a:buFont typeface="Courier New" panose="02070309020205020404" pitchFamily="49" charset="0"/>
              <a:buChar char="o"/>
              <a:defRPr/>
            </a:pPr>
            <a:r>
              <a:rPr lang="es-ES_tradnl" sz="4400" dirty="0">
                <a:solidFill>
                  <a:srgbClr val="C00000"/>
                </a:solidFill>
                <a:effectLst>
                  <a:outerShdw blurRad="38100" dist="38100" dir="2700000" algn="tl">
                    <a:srgbClr val="000000">
                      <a:alpha val="43137"/>
                    </a:srgbClr>
                  </a:outerShdw>
                </a:effectLst>
                <a:latin typeface="Maiandra GD" panose="020E0502030308020204" pitchFamily="34" charset="0"/>
              </a:rPr>
              <a:t>P</a:t>
            </a:r>
            <a:r>
              <a:rPr lang="es-ES_tradnl" sz="2400" dirty="0" smtClean="0">
                <a:solidFill>
                  <a:srgbClr val="C00000"/>
                </a:solidFill>
                <a:effectLst>
                  <a:outerShdw blurRad="38100" dist="38100" dir="2700000" algn="tl">
                    <a:srgbClr val="000000">
                      <a:alpha val="43137"/>
                    </a:srgbClr>
                  </a:outerShdw>
                </a:effectLst>
                <a:latin typeface="Maiandra GD" panose="020E0502030308020204" pitchFamily="34" charset="0"/>
              </a:rPr>
              <a:t>recisión</a:t>
            </a:r>
            <a:r>
              <a:rPr lang="es-ES_tradnl" sz="2200" dirty="0" smtClean="0">
                <a:latin typeface="Maiandra GD" panose="020E0502030308020204" pitchFamily="34" charset="0"/>
              </a:rPr>
              <a:t> diagnóstica, </a:t>
            </a:r>
            <a:r>
              <a:rPr lang="es-ES_tradnl" sz="4800" dirty="0" smtClean="0">
                <a:solidFill>
                  <a:srgbClr val="C00000"/>
                </a:solidFill>
                <a:effectLst>
                  <a:outerShdw blurRad="38100" dist="38100" dir="2700000" algn="tl">
                    <a:srgbClr val="000000">
                      <a:alpha val="43137"/>
                    </a:srgbClr>
                  </a:outerShdw>
                </a:effectLst>
                <a:latin typeface="Maiandra GD" panose="020E0502030308020204" pitchFamily="34" charset="0"/>
              </a:rPr>
              <a:t>c</a:t>
            </a:r>
            <a:r>
              <a:rPr lang="es-ES_tradnl" sz="2400" dirty="0" smtClean="0">
                <a:solidFill>
                  <a:srgbClr val="C00000"/>
                </a:solidFill>
                <a:effectLst>
                  <a:outerShdw blurRad="38100" dist="38100" dir="2700000" algn="tl">
                    <a:srgbClr val="000000">
                      <a:alpha val="43137"/>
                    </a:srgbClr>
                  </a:outerShdw>
                </a:effectLst>
                <a:latin typeface="Maiandra GD" panose="020E0502030308020204" pitchFamily="34" charset="0"/>
              </a:rPr>
              <a:t>oste-efectividad</a:t>
            </a:r>
            <a:r>
              <a:rPr lang="es-ES_tradnl" sz="2400" dirty="0">
                <a:solidFill>
                  <a:srgbClr val="C00000"/>
                </a:solidFill>
                <a:effectLst>
                  <a:outerShdw blurRad="38100" dist="38100" dir="2700000" algn="tl">
                    <a:srgbClr val="000000">
                      <a:alpha val="43137"/>
                    </a:srgbClr>
                  </a:outerShdw>
                </a:effectLst>
                <a:latin typeface="Maiandra GD" panose="020E0502030308020204" pitchFamily="34" charset="0"/>
              </a:rPr>
              <a:t>,</a:t>
            </a:r>
            <a:r>
              <a:rPr lang="es-ES_tradnl" sz="2400" b="1" dirty="0" smtClean="0">
                <a:solidFill>
                  <a:srgbClr val="C00000"/>
                </a:solidFill>
                <a:latin typeface="Maiandra GD" panose="020E0502030308020204" pitchFamily="34" charset="0"/>
              </a:rPr>
              <a:t> </a:t>
            </a:r>
            <a:r>
              <a:rPr lang="es-ES_tradnl" sz="4400" dirty="0">
                <a:solidFill>
                  <a:srgbClr val="C00000"/>
                </a:solidFill>
                <a:effectLst>
                  <a:outerShdw blurRad="38100" dist="38100" dir="2700000" algn="tl">
                    <a:srgbClr val="000000">
                      <a:alpha val="43137"/>
                    </a:srgbClr>
                  </a:outerShdw>
                </a:effectLst>
                <a:latin typeface="Maiandra GD" panose="020E0502030308020204" pitchFamily="34" charset="0"/>
              </a:rPr>
              <a:t>i</a:t>
            </a:r>
            <a:r>
              <a:rPr lang="es-ES_tradnl" sz="2400" dirty="0">
                <a:solidFill>
                  <a:srgbClr val="C00000"/>
                </a:solidFill>
                <a:effectLst>
                  <a:outerShdw blurRad="38100" dist="38100" dir="2700000" algn="tl">
                    <a:srgbClr val="000000">
                      <a:alpha val="43137"/>
                    </a:srgbClr>
                  </a:outerShdw>
                </a:effectLst>
                <a:latin typeface="Maiandra GD" panose="020E0502030308020204" pitchFamily="34" charset="0"/>
              </a:rPr>
              <a:t>nmedi</a:t>
            </a:r>
            <a:r>
              <a:rPr lang="es-ES_tradnl" sz="2200" dirty="0">
                <a:solidFill>
                  <a:srgbClr val="C00000"/>
                </a:solidFill>
                <a:effectLst>
                  <a:outerShdw blurRad="38100" dist="38100" dir="2700000" algn="tl">
                    <a:srgbClr val="000000">
                      <a:alpha val="43137"/>
                    </a:srgbClr>
                  </a:outerShdw>
                </a:effectLst>
                <a:latin typeface="Maiandra GD" panose="020E0502030308020204" pitchFamily="34" charset="0"/>
              </a:rPr>
              <a:t>atez</a:t>
            </a:r>
            <a:r>
              <a:rPr lang="es-ES_tradnl" sz="2200" b="1" dirty="0">
                <a:solidFill>
                  <a:srgbClr val="C00000"/>
                </a:solidFill>
                <a:latin typeface="Maiandra GD" panose="020E0502030308020204" pitchFamily="34" charset="0"/>
              </a:rPr>
              <a:t> </a:t>
            </a:r>
            <a:r>
              <a:rPr lang="es-ES_tradnl" sz="2200" dirty="0">
                <a:latin typeface="Maiandra GD" panose="020E0502030308020204" pitchFamily="34" charset="0"/>
              </a:rPr>
              <a:t>del </a:t>
            </a:r>
            <a:r>
              <a:rPr lang="es-ES_tradnl" sz="2200" dirty="0" smtClean="0">
                <a:latin typeface="Maiandra GD" panose="020E0502030308020204" pitchFamily="34" charset="0"/>
              </a:rPr>
              <a:t>resultado= </a:t>
            </a:r>
            <a:r>
              <a:rPr lang="es-ES_tradnl" sz="4000" b="1" u="sng" dirty="0">
                <a:solidFill>
                  <a:srgbClr val="0070C0"/>
                </a:solidFill>
                <a:effectLst>
                  <a:outerShdw blurRad="38100" dist="38100" dir="2700000" algn="tl">
                    <a:srgbClr val="000000">
                      <a:alpha val="43137"/>
                    </a:srgbClr>
                  </a:outerShdw>
                </a:effectLst>
                <a:latin typeface="Maiandra GD" panose="020E0502030308020204" pitchFamily="34" charset="0"/>
              </a:rPr>
              <a:t>A</a:t>
            </a:r>
            <a:r>
              <a:rPr lang="es-ES_tradnl" sz="2400" b="1" u="sng" dirty="0" smtClean="0">
                <a:solidFill>
                  <a:srgbClr val="0070C0"/>
                </a:solidFill>
                <a:effectLst>
                  <a:outerShdw blurRad="38100" dist="38100" dir="2700000" algn="tl">
                    <a:srgbClr val="000000">
                      <a:alpha val="43137"/>
                    </a:srgbClr>
                  </a:outerShdw>
                </a:effectLst>
                <a:latin typeface="Maiandra GD" panose="020E0502030308020204" pitchFamily="34" charset="0"/>
              </a:rPr>
              <a:t>plicabilidad</a:t>
            </a:r>
            <a:r>
              <a:rPr lang="es-ES_tradnl" sz="2200" b="1" u="sng" dirty="0" smtClean="0">
                <a:solidFill>
                  <a:srgbClr val="0070C0"/>
                </a:solidFill>
                <a:effectLst>
                  <a:outerShdw blurRad="38100" dist="38100" dir="2700000" algn="tl">
                    <a:srgbClr val="000000">
                      <a:alpha val="43137"/>
                    </a:srgbClr>
                  </a:outerShdw>
                </a:effectLst>
                <a:latin typeface="Maiandra GD" panose="020E0502030308020204" pitchFamily="34" charset="0"/>
              </a:rPr>
              <a:t> </a:t>
            </a:r>
            <a:r>
              <a:rPr lang="es-ES_tradnl" sz="2200" b="1" u="sng" dirty="0">
                <a:solidFill>
                  <a:srgbClr val="0070C0"/>
                </a:solidFill>
                <a:effectLst>
                  <a:outerShdw blurRad="38100" dist="38100" dir="2700000" algn="tl">
                    <a:srgbClr val="000000">
                      <a:alpha val="43137"/>
                    </a:srgbClr>
                  </a:outerShdw>
                </a:effectLst>
                <a:latin typeface="Maiandra GD" panose="020E0502030308020204" pitchFamily="34" charset="0"/>
              </a:rPr>
              <a:t>en </a:t>
            </a:r>
            <a:r>
              <a:rPr lang="es-ES_tradnl" sz="3200" b="1" u="sng" dirty="0">
                <a:solidFill>
                  <a:srgbClr val="0070C0"/>
                </a:solidFill>
                <a:effectLst>
                  <a:outerShdw blurRad="38100" dist="38100" dir="2700000" algn="tl">
                    <a:srgbClr val="000000">
                      <a:alpha val="43137"/>
                    </a:srgbClr>
                  </a:outerShdw>
                </a:effectLst>
                <a:latin typeface="Maiandra GD" panose="020E0502030308020204" pitchFamily="34" charset="0"/>
              </a:rPr>
              <a:t>A. </a:t>
            </a:r>
            <a:r>
              <a:rPr lang="es-ES_tradnl" sz="3200" b="1" u="sng" dirty="0" smtClean="0">
                <a:solidFill>
                  <a:srgbClr val="0070C0"/>
                </a:solidFill>
                <a:effectLst>
                  <a:outerShdw blurRad="38100" dist="38100" dir="2700000" algn="tl">
                    <a:srgbClr val="000000">
                      <a:alpha val="43137"/>
                    </a:srgbClr>
                  </a:outerShdw>
                </a:effectLst>
                <a:latin typeface="Maiandra GD" panose="020E0502030308020204" pitchFamily="34" charset="0"/>
              </a:rPr>
              <a:t>Primaria es incuestionable, </a:t>
            </a:r>
            <a:endParaRPr lang="es-ES_tradnl" sz="2200" b="1" u="sng" dirty="0" smtClean="0">
              <a:solidFill>
                <a:srgbClr val="0070C0"/>
              </a:solidFill>
              <a:effectLst>
                <a:outerShdw blurRad="38100" dist="38100" dir="2700000" algn="tl">
                  <a:srgbClr val="000000">
                    <a:alpha val="43137"/>
                  </a:srgbClr>
                </a:outerShdw>
              </a:effectLst>
              <a:latin typeface="Maiandra GD" panose="020E0502030308020204" pitchFamily="34" charset="0"/>
            </a:endParaRPr>
          </a:p>
          <a:p>
            <a:pPr marL="342900" indent="-342900" algn="just" eaLnBrk="1" hangingPunct="1">
              <a:buFont typeface="Courier New" panose="02070309020205020404" pitchFamily="49" charset="0"/>
              <a:buChar char="o"/>
              <a:defRPr/>
            </a:pPr>
            <a:endParaRPr lang="es-ES_tradnl" sz="2200" dirty="0" smtClean="0">
              <a:latin typeface="Maiandra GD" panose="020E0502030308020204" pitchFamily="34" charset="0"/>
            </a:endParaRPr>
          </a:p>
          <a:p>
            <a:pPr marL="571500" indent="-571500" algn="just" eaLnBrk="1" hangingPunct="1">
              <a:buFont typeface="Courier New" panose="02070309020205020404" pitchFamily="49" charset="0"/>
              <a:buChar char="o"/>
              <a:defRPr/>
            </a:pPr>
            <a:r>
              <a:rPr lang="es-ES_tradnl" sz="3600" dirty="0" smtClean="0">
                <a:solidFill>
                  <a:srgbClr val="C00000"/>
                </a:solidFill>
                <a:effectLst>
                  <a:outerShdw blurRad="38100" dist="38100" dir="2700000" algn="tl">
                    <a:srgbClr val="000000">
                      <a:alpha val="43137"/>
                    </a:srgbClr>
                  </a:outerShdw>
                </a:effectLst>
                <a:latin typeface="Maiandra GD" panose="020E0502030308020204" pitchFamily="34" charset="0"/>
              </a:rPr>
              <a:t>El TRDA </a:t>
            </a:r>
            <a:r>
              <a:rPr lang="es-ES_tradnl" sz="2800" b="1" u="sng" dirty="0">
                <a:solidFill>
                  <a:srgbClr val="0070C0"/>
                </a:solidFill>
                <a:latin typeface="Maiandra GD" panose="020E0502030308020204" pitchFamily="34" charset="0"/>
              </a:rPr>
              <a:t>deberían ser parte de la dotación habitual de material en la consulta de pediatría </a:t>
            </a:r>
            <a:r>
              <a:rPr lang="es-ES_tradnl" sz="2800" b="1" u="sng" dirty="0" smtClean="0">
                <a:solidFill>
                  <a:srgbClr val="0070C0"/>
                </a:solidFill>
                <a:latin typeface="Maiandra GD" panose="020E0502030308020204" pitchFamily="34" charset="0"/>
              </a:rPr>
              <a:t>de AP</a:t>
            </a:r>
            <a:r>
              <a:rPr lang="es-ES_tradnl" sz="2800" b="1" u="sng" dirty="0">
                <a:solidFill>
                  <a:srgbClr val="0070C0"/>
                </a:solidFill>
                <a:latin typeface="Maiandra GD" panose="020E0502030308020204" pitchFamily="34" charset="0"/>
              </a:rPr>
              <a:t>, </a:t>
            </a:r>
            <a:r>
              <a:rPr lang="es-ES_tradnl" sz="2200" dirty="0">
                <a:latin typeface="Maiandra GD" panose="020E0502030308020204" pitchFamily="34" charset="0"/>
              </a:rPr>
              <a:t>siempre que los profesionales que  tomen  la  muestra,  realicen  el  test y lo interpreten, </a:t>
            </a:r>
            <a:r>
              <a:rPr lang="es-ES_tradnl" sz="2200" dirty="0" smtClean="0">
                <a:latin typeface="Maiandra GD" panose="020E0502030308020204" pitchFamily="34" charset="0"/>
              </a:rPr>
              <a:t>estén </a:t>
            </a:r>
            <a:r>
              <a:rPr lang="es-ES_tradnl" sz="2200" b="1" u="sng" dirty="0" smtClean="0">
                <a:solidFill>
                  <a:srgbClr val="C00000"/>
                </a:solidFill>
                <a:effectLst>
                  <a:outerShdw blurRad="38100" dist="38100" dir="2700000" algn="tl">
                    <a:srgbClr val="000000">
                      <a:alpha val="43137"/>
                    </a:srgbClr>
                  </a:outerShdw>
                </a:effectLst>
                <a:latin typeface="Maiandra GD" panose="020E0502030308020204" pitchFamily="34" charset="0"/>
              </a:rPr>
              <a:t>adecuadamente </a:t>
            </a:r>
            <a:r>
              <a:rPr lang="es-ES_tradnl" sz="2200" b="1" u="sng" dirty="0">
                <a:solidFill>
                  <a:srgbClr val="C00000"/>
                </a:solidFill>
                <a:effectLst>
                  <a:outerShdw blurRad="38100" dist="38100" dir="2700000" algn="tl">
                    <a:srgbClr val="000000">
                      <a:alpha val="43137"/>
                    </a:srgbClr>
                  </a:outerShdw>
                </a:effectLst>
                <a:latin typeface="Maiandra GD" panose="020E0502030308020204" pitchFamily="34" charset="0"/>
              </a:rPr>
              <a:t>formados</a:t>
            </a:r>
            <a:r>
              <a:rPr lang="es-ES_tradnl" sz="2200" dirty="0">
                <a:solidFill>
                  <a:srgbClr val="0070C0"/>
                </a:solidFill>
                <a:latin typeface="Maiandra GD" panose="020E0502030308020204" pitchFamily="34" charset="0"/>
              </a:rPr>
              <a:t>.</a:t>
            </a:r>
            <a:endParaRPr lang="es-ES" sz="2200" dirty="0">
              <a:solidFill>
                <a:srgbClr val="0070C0"/>
              </a:solidFill>
              <a:latin typeface="Maiandra GD" panose="020E0502030308020204" pitchFamily="34" charset="0"/>
            </a:endParaRPr>
          </a:p>
        </p:txBody>
      </p:sp>
      <p:pic>
        <p:nvPicPr>
          <p:cNvPr id="10" name="Imagen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955" y="62991"/>
            <a:ext cx="1354850" cy="437774"/>
          </a:xfrm>
          <a:prstGeom prst="rect">
            <a:avLst/>
          </a:prstGeom>
          <a:ln>
            <a:noFill/>
          </a:ln>
          <a:effectLst>
            <a:softEdge rad="112500"/>
          </a:effectLst>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3840" y="153916"/>
            <a:ext cx="1716059" cy="433968"/>
          </a:xfrm>
          <a:prstGeom prst="rect">
            <a:avLst/>
          </a:prstGeom>
        </p:spPr>
      </p:pic>
      <p:pic>
        <p:nvPicPr>
          <p:cNvPr id="12" name="Imagen 11"/>
          <p:cNvPicPr>
            <a:picLocks noChangeAspect="1"/>
          </p:cNvPicPr>
          <p:nvPr/>
        </p:nvPicPr>
        <p:blipFill>
          <a:blip r:embed="rId5"/>
          <a:stretch>
            <a:fillRect/>
          </a:stretch>
        </p:blipFill>
        <p:spPr>
          <a:xfrm rot="16200000">
            <a:off x="-3173842" y="3191103"/>
            <a:ext cx="6862617" cy="47117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193962" y="1069331"/>
            <a:ext cx="11203709" cy="9233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eaLnBrk="1" fontAlgn="auto" hangingPunct="1">
              <a:spcBef>
                <a:spcPts val="0"/>
              </a:spcBef>
              <a:spcAft>
                <a:spcPts val="0"/>
              </a:spcAft>
              <a:defRPr/>
            </a:pPr>
            <a:r>
              <a:rPr lang="es-E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Segoe Print" panose="02000600000000000000" pitchFamily="2" charset="0"/>
                <a:cs typeface="+mn-cs"/>
              </a:rPr>
              <a:t>Bibliografía</a:t>
            </a:r>
            <a:endParaRPr lang="es-ES" sz="5400" dirty="0">
              <a:ln w="0"/>
              <a:solidFill>
                <a:srgbClr val="C00000"/>
              </a:solidFill>
              <a:effectLst>
                <a:reflection blurRad="6350" stA="53000" endA="300" endPos="35500" dir="5400000" sy="-90000" algn="bl" rotWithShape="0"/>
              </a:effectLst>
              <a:latin typeface="Segoe Print" panose="02000600000000000000" pitchFamily="2" charset="0"/>
              <a:cs typeface="+mn-cs"/>
            </a:endParaRPr>
          </a:p>
        </p:txBody>
      </p:sp>
      <p:sp>
        <p:nvSpPr>
          <p:cNvPr id="15" name="1 Rectángulo"/>
          <p:cNvSpPr/>
          <p:nvPr/>
        </p:nvSpPr>
        <p:spPr>
          <a:xfrm>
            <a:off x="8541792" y="6261941"/>
            <a:ext cx="3406703" cy="461665"/>
          </a:xfrm>
          <a:prstGeom prst="rect">
            <a:avLst/>
          </a:prstGeom>
          <a:noFill/>
        </p:spPr>
        <p:txBody>
          <a:bodyPr wrap="none" lIns="91440" tIns="45720" rIns="91440" bIns="45720">
            <a:spAutoFit/>
          </a:bodyPr>
          <a:lstStyle/>
          <a:p>
            <a:pPr algn="ctr"/>
            <a:r>
              <a:rPr lang="es-ES" sz="2400" dirty="0">
                <a:solidFill>
                  <a:srgbClr val="FFC000"/>
                </a:solidFill>
                <a:latin typeface="Lucida Handwriting" panose="03010101010101010101" pitchFamily="66" charset="0"/>
                <a:hlinkClick r:id="rId3"/>
              </a:rPr>
              <a:t>@</a:t>
            </a:r>
            <a:r>
              <a:rPr lang="es-ES" sz="2400" u="sng" dirty="0" err="1">
                <a:solidFill>
                  <a:srgbClr val="FFC000"/>
                </a:solidFill>
                <a:latin typeface="Lucida Handwriting" panose="03010101010101010101" pitchFamily="66" charset="0"/>
                <a:hlinkClick r:id="rId3"/>
              </a:rPr>
              <a:t>CosasDePediatra</a:t>
            </a:r>
            <a:endParaRPr lang="es-ES" sz="2400" dirty="0">
              <a:ln w="10541" cmpd="sng">
                <a:solidFill>
                  <a:schemeClr val="accent1">
                    <a:shade val="88000"/>
                    <a:satMod val="110000"/>
                  </a:schemeClr>
                </a:solidFill>
                <a:prstDash val="solid"/>
              </a:ln>
              <a:solidFill>
                <a:srgbClr val="FFC000"/>
              </a:solidFill>
              <a:latin typeface="Lucida Handwriting" panose="03010101010101010101" pitchFamily="66" charset="0"/>
            </a:endParaRPr>
          </a:p>
        </p:txBody>
      </p:sp>
      <p:pic>
        <p:nvPicPr>
          <p:cNvPr id="16" name="Imagen 15"/>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93" y="6356621"/>
            <a:ext cx="426973" cy="366985"/>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5"/>
          <a:stretch>
            <a:fillRect/>
          </a:stretch>
        </p:blipFill>
        <p:spPr>
          <a:xfrm rot="16200000">
            <a:off x="-3040892" y="3058153"/>
            <a:ext cx="6862617" cy="737076"/>
          </a:xfrm>
          <a:prstGeom prst="rect">
            <a:avLst/>
          </a:prstGeom>
          <a:ln>
            <a:noFill/>
          </a:ln>
          <a:effectLst>
            <a:softEdge rad="112500"/>
          </a:effectLst>
        </p:spPr>
      </p:pic>
      <p:pic>
        <p:nvPicPr>
          <p:cNvPr id="12" name="Imagen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6025" y="-4618"/>
            <a:ext cx="3889393" cy="1032242"/>
          </a:xfrm>
          <a:prstGeom prst="rect">
            <a:avLst/>
          </a:prstGeom>
          <a:ln>
            <a:noFill/>
          </a:ln>
          <a:effectLst>
            <a:softEdge rad="112500"/>
          </a:effectLst>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16739" y="-10287"/>
            <a:ext cx="5771766" cy="1037911"/>
          </a:xfrm>
          <a:prstGeom prst="rect">
            <a:avLst/>
          </a:prstGeom>
          <a:ln>
            <a:noFill/>
          </a:ln>
          <a:effectLst>
            <a:softEdge rad="112500"/>
          </a:effectLst>
        </p:spPr>
      </p:pic>
      <p:sp>
        <p:nvSpPr>
          <p:cNvPr id="14" name="Rectángulo 13">
            <a:extLst>
              <a:ext uri="{FF2B5EF4-FFF2-40B4-BE49-F238E27FC236}">
                <a16:creationId xmlns:a16="http://schemas.microsoft.com/office/drawing/2014/main" id="{094A2248-5C3C-1641-9DA0-F2A95CA92E35}"/>
              </a:ext>
            </a:extLst>
          </p:cNvPr>
          <p:cNvSpPr/>
          <p:nvPr/>
        </p:nvSpPr>
        <p:spPr>
          <a:xfrm>
            <a:off x="758955" y="2015371"/>
            <a:ext cx="11294499" cy="4016484"/>
          </a:xfrm>
          <a:prstGeom prst="rect">
            <a:avLst/>
          </a:prstGeom>
        </p:spPr>
        <p:txBody>
          <a:bodyPr wrap="square">
            <a:spAutoFit/>
          </a:bodyPr>
          <a:lstStyle/>
          <a:p>
            <a:pPr marL="285750" indent="-285750" algn="just">
              <a:buClr>
                <a:srgbClr val="0070C0"/>
              </a:buClr>
              <a:buFont typeface="Courier New" panose="02070309020205020404" pitchFamily="49" charset="0"/>
              <a:buChar char="o"/>
            </a:pPr>
            <a:r>
              <a:rPr lang="es-ES" sz="1500" dirty="0" err="1">
                <a:latin typeface="Segoe UI Semibold" panose="020B0702040204020203" pitchFamily="34" charset="0"/>
                <a:cs typeface="Segoe UI Semibold" panose="020B0702040204020203" pitchFamily="34" charset="0"/>
              </a:rPr>
              <a:t>García</a:t>
            </a:r>
            <a:r>
              <a:rPr lang="es-ES" sz="1500" dirty="0">
                <a:latin typeface="Segoe UI Semibold" panose="020B0702040204020203" pitchFamily="34" charset="0"/>
                <a:cs typeface="Segoe UI Semibold" panose="020B0702040204020203" pitchFamily="34" charset="0"/>
              </a:rPr>
              <a:t> Vera C. 2014. Utilidad del test </a:t>
            </a:r>
            <a:r>
              <a:rPr lang="es-ES" sz="1500" dirty="0" err="1">
                <a:latin typeface="Segoe UI Semibold" panose="020B0702040204020203" pitchFamily="34" charset="0"/>
                <a:cs typeface="Segoe UI Semibold" panose="020B0702040204020203" pitchFamily="34" charset="0"/>
              </a:rPr>
              <a:t>rápido</a:t>
            </a:r>
            <a:r>
              <a:rPr lang="es-ES" sz="1500" dirty="0">
                <a:latin typeface="Segoe UI Semibold" panose="020B0702040204020203" pitchFamily="34" charset="0"/>
                <a:cs typeface="Segoe UI Semibold" panose="020B0702040204020203" pitchFamily="34" charset="0"/>
              </a:rPr>
              <a:t> de </a:t>
            </a:r>
            <a:r>
              <a:rPr lang="es-ES" sz="1500" dirty="0" err="1">
                <a:latin typeface="Segoe UI Semibold" panose="020B0702040204020203" pitchFamily="34" charset="0"/>
                <a:cs typeface="Segoe UI Semibold" panose="020B0702040204020203" pitchFamily="34" charset="0"/>
              </a:rPr>
              <a:t>detección</a:t>
            </a:r>
            <a:r>
              <a:rPr lang="es-ES" sz="1500" dirty="0">
                <a:latin typeface="Segoe UI Semibold" panose="020B0702040204020203" pitchFamily="34" charset="0"/>
                <a:cs typeface="Segoe UI Semibold" panose="020B0702040204020203" pitchFamily="34" charset="0"/>
              </a:rPr>
              <a:t> de </a:t>
            </a:r>
            <a:r>
              <a:rPr lang="es-ES" sz="1500" dirty="0" err="1">
                <a:latin typeface="Segoe UI Semibold" panose="020B0702040204020203" pitchFamily="34" charset="0"/>
                <a:cs typeface="Segoe UI Semibold" panose="020B0702040204020203" pitchFamily="34" charset="0"/>
              </a:rPr>
              <a:t>antígeno</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estreptocócico</a:t>
            </a:r>
            <a:r>
              <a:rPr lang="es-ES" sz="1500" dirty="0">
                <a:latin typeface="Segoe UI Semibold" panose="020B0702040204020203" pitchFamily="34" charset="0"/>
                <a:cs typeface="Segoe UI Semibold" panose="020B0702040204020203" pitchFamily="34" charset="0"/>
              </a:rPr>
              <a:t> (TRDA) en el abordaje de la </a:t>
            </a:r>
            <a:r>
              <a:rPr lang="es-ES" sz="1500" dirty="0" err="1">
                <a:latin typeface="Segoe UI Semibold" panose="020B0702040204020203" pitchFamily="34" charset="0"/>
                <a:cs typeface="Segoe UI Semibold" panose="020B0702040204020203" pitchFamily="34" charset="0"/>
              </a:rPr>
              <a:t>faringoamigdalitis</a:t>
            </a:r>
            <a:r>
              <a:rPr lang="es-ES" sz="1500" dirty="0">
                <a:latin typeface="Segoe UI Semibold" panose="020B0702040204020203" pitchFamily="34" charset="0"/>
                <a:cs typeface="Segoe UI Semibold" panose="020B0702040204020203" pitchFamily="34" charset="0"/>
              </a:rPr>
              <a:t> aguda en </a:t>
            </a:r>
            <a:r>
              <a:rPr lang="es-ES" sz="1500" dirty="0" err="1">
                <a:latin typeface="Segoe UI Semibold" panose="020B0702040204020203" pitchFamily="34" charset="0"/>
                <a:cs typeface="Segoe UI Semibold" panose="020B0702040204020203" pitchFamily="34" charset="0"/>
              </a:rPr>
              <a:t>pediatría</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Asoc</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española</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pediatría</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atención</a:t>
            </a:r>
            <a:r>
              <a:rPr lang="es-ES" sz="1500" dirty="0">
                <a:latin typeface="Segoe UI Semibold" panose="020B0702040204020203" pitchFamily="34" charset="0"/>
                <a:cs typeface="Segoe UI Semibold" panose="020B0702040204020203" pitchFamily="34" charset="0"/>
              </a:rPr>
              <a:t> primaria. 1–11. </a:t>
            </a:r>
          </a:p>
          <a:p>
            <a:pPr marL="285750" indent="-285750" algn="just">
              <a:buClr>
                <a:srgbClr val="0070C0"/>
              </a:buClr>
              <a:buFont typeface="Courier New" panose="02070309020205020404" pitchFamily="49" charset="0"/>
              <a:buChar char="o"/>
            </a:pPr>
            <a:r>
              <a:rPr lang="es-ES" sz="1500" dirty="0">
                <a:latin typeface="Segoe UI Semibold" panose="020B0702040204020203" pitchFamily="34" charset="0"/>
                <a:cs typeface="Segoe UI Semibold" panose="020B0702040204020203" pitchFamily="34" charset="0"/>
              </a:rPr>
              <a:t>Recomendaciones para la </a:t>
            </a:r>
            <a:r>
              <a:rPr lang="es-ES" sz="1500" dirty="0" err="1">
                <a:latin typeface="Segoe UI Semibold" panose="020B0702040204020203" pitchFamily="34" charset="0"/>
                <a:cs typeface="Segoe UI Semibold" panose="020B0702040204020203" pitchFamily="34" charset="0"/>
              </a:rPr>
              <a:t>utilización</a:t>
            </a:r>
            <a:r>
              <a:rPr lang="es-ES" sz="1500" dirty="0">
                <a:latin typeface="Segoe UI Semibold" panose="020B0702040204020203" pitchFamily="34" charset="0"/>
                <a:cs typeface="Segoe UI Semibold" panose="020B0702040204020203" pitchFamily="34" charset="0"/>
              </a:rPr>
              <a:t> de </a:t>
            </a:r>
            <a:r>
              <a:rPr lang="es-ES" sz="1500" dirty="0" err="1">
                <a:latin typeface="Segoe UI Semibold" panose="020B0702040204020203" pitchFamily="34" charset="0"/>
                <a:cs typeface="Segoe UI Semibold" panose="020B0702040204020203" pitchFamily="34" charset="0"/>
              </a:rPr>
              <a:t>técnicas</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rápidas</a:t>
            </a:r>
            <a:r>
              <a:rPr lang="es-ES" sz="1500" dirty="0">
                <a:latin typeface="Segoe UI Semibold" panose="020B0702040204020203" pitchFamily="34" charset="0"/>
                <a:cs typeface="Segoe UI Semibold" panose="020B0702040204020203" pitchFamily="34" charset="0"/>
              </a:rPr>
              <a:t> de </a:t>
            </a:r>
            <a:r>
              <a:rPr lang="es-ES" sz="1500" dirty="0" err="1">
                <a:latin typeface="Segoe UI Semibold" panose="020B0702040204020203" pitchFamily="34" charset="0"/>
                <a:cs typeface="Segoe UI Semibold" panose="020B0702040204020203" pitchFamily="34" charset="0"/>
              </a:rPr>
              <a:t>detección</a:t>
            </a:r>
            <a:r>
              <a:rPr lang="es-ES" sz="1500" dirty="0">
                <a:latin typeface="Segoe UI Semibold" panose="020B0702040204020203" pitchFamily="34" charset="0"/>
                <a:cs typeface="Segoe UI Semibold" panose="020B0702040204020203" pitchFamily="34" charset="0"/>
              </a:rPr>
              <a:t> de </a:t>
            </a:r>
            <a:r>
              <a:rPr lang="es-ES" sz="1500" dirty="0" err="1">
                <a:latin typeface="Segoe UI Semibold" panose="020B0702040204020203" pitchFamily="34" charset="0"/>
                <a:cs typeface="Segoe UI Semibold" panose="020B0702040204020203" pitchFamily="34" charset="0"/>
              </a:rPr>
              <a:t>antígeno</a:t>
            </a:r>
            <a:r>
              <a:rPr lang="es-ES" sz="1500" dirty="0">
                <a:latin typeface="Segoe UI Semibold" panose="020B0702040204020203" pitchFamily="34" charset="0"/>
                <a:cs typeface="Segoe UI Semibold" panose="020B0702040204020203" pitchFamily="34" charset="0"/>
              </a:rPr>
              <a:t> de estreptococos del grupo a en las consultas de </a:t>
            </a:r>
            <a:r>
              <a:rPr lang="es-ES" sz="1500" dirty="0" err="1">
                <a:latin typeface="Segoe UI Semibold" panose="020B0702040204020203" pitchFamily="34" charset="0"/>
                <a:cs typeface="Segoe UI Semibold" panose="020B0702040204020203" pitchFamily="34" charset="0"/>
              </a:rPr>
              <a:t>Pediatría</a:t>
            </a:r>
            <a:r>
              <a:rPr lang="es-ES" sz="1500" dirty="0">
                <a:latin typeface="Segoe UI Semibold" panose="020B0702040204020203" pitchFamily="34" charset="0"/>
                <a:cs typeface="Segoe UI Semibold" panose="020B0702040204020203" pitchFamily="34" charset="0"/>
              </a:rPr>
              <a:t> de Atención Primaria. Documento elaborado por la </a:t>
            </a:r>
            <a:r>
              <a:rPr lang="es-ES" sz="1500" dirty="0" err="1">
                <a:latin typeface="Segoe UI Semibold" panose="020B0702040204020203" pitchFamily="34" charset="0"/>
                <a:cs typeface="Segoe UI Semibold" panose="020B0702040204020203" pitchFamily="34" charset="0"/>
              </a:rPr>
              <a:t>Vocalía</a:t>
            </a:r>
            <a:r>
              <a:rPr lang="es-ES" sz="1500" dirty="0">
                <a:latin typeface="Segoe UI Semibold" panose="020B0702040204020203" pitchFamily="34" charset="0"/>
                <a:cs typeface="Segoe UI Semibold" panose="020B0702040204020203" pitchFamily="34" charset="0"/>
              </a:rPr>
              <a:t> de Calidad de la Sociedad Andaluza de </a:t>
            </a:r>
            <a:r>
              <a:rPr lang="es-ES" sz="1500" dirty="0" err="1">
                <a:latin typeface="Segoe UI Semibold" panose="020B0702040204020203" pitchFamily="34" charset="0"/>
                <a:cs typeface="Segoe UI Semibold" panose="020B0702040204020203" pitchFamily="34" charset="0"/>
              </a:rPr>
              <a:t>Microbiología</a:t>
            </a:r>
            <a:r>
              <a:rPr lang="es-ES" sz="1500" dirty="0">
                <a:latin typeface="Segoe UI Semibold" panose="020B0702040204020203" pitchFamily="34" charset="0"/>
                <a:cs typeface="Segoe UI Semibold" panose="020B0702040204020203" pitchFamily="34" charset="0"/>
              </a:rPr>
              <a:t> y </a:t>
            </a:r>
            <a:r>
              <a:rPr lang="es-ES" sz="1500" dirty="0" err="1">
                <a:latin typeface="Segoe UI Semibold" panose="020B0702040204020203" pitchFamily="34" charset="0"/>
                <a:cs typeface="Segoe UI Semibold" panose="020B0702040204020203" pitchFamily="34" charset="0"/>
              </a:rPr>
              <a:t>Parasitología</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Clínicas</a:t>
            </a:r>
            <a:r>
              <a:rPr lang="es-ES" sz="1500" dirty="0">
                <a:latin typeface="Segoe UI Semibold" panose="020B0702040204020203" pitchFamily="34" charset="0"/>
                <a:cs typeface="Segoe UI Semibold" panose="020B0702040204020203" pitchFamily="34" charset="0"/>
              </a:rPr>
              <a:t> (SAMPAC). Disponible en: http://</a:t>
            </a:r>
            <a:r>
              <a:rPr lang="es-ES" sz="1500" dirty="0" err="1">
                <a:latin typeface="Segoe UI Semibold" panose="020B0702040204020203" pitchFamily="34" charset="0"/>
                <a:cs typeface="Segoe UI Semibold" panose="020B0702040204020203" pitchFamily="34" charset="0"/>
              </a:rPr>
              <a:t>www.sampac.es</a:t>
            </a:r>
            <a:r>
              <a:rPr lang="es-ES" sz="1500" dirty="0">
                <a:latin typeface="Segoe UI Semibold" panose="020B0702040204020203" pitchFamily="34" charset="0"/>
                <a:cs typeface="Segoe UI Semibold" panose="020B0702040204020203" pitchFamily="34" charset="0"/>
              </a:rPr>
              <a:t>/</a:t>
            </a:r>
            <a:r>
              <a:rPr lang="es-ES" sz="1500" dirty="0" err="1">
                <a:latin typeface="Segoe UI Semibold" panose="020B0702040204020203" pitchFamily="34" charset="0"/>
                <a:cs typeface="Segoe UI Semibold" panose="020B0702040204020203" pitchFamily="34" charset="0"/>
              </a:rPr>
              <a:t>sites</a:t>
            </a:r>
            <a:r>
              <a:rPr lang="es-ES" sz="1500" dirty="0">
                <a:latin typeface="Segoe UI Semibold" panose="020B0702040204020203" pitchFamily="34" charset="0"/>
                <a:cs typeface="Segoe UI Semibold" panose="020B0702040204020203" pitchFamily="34" charset="0"/>
              </a:rPr>
              <a:t>/default/files/SGA%20EN%20AP_SAMPAC_vf181016- 2.pdf </a:t>
            </a:r>
          </a:p>
          <a:p>
            <a:pPr marL="285750" indent="-285750" algn="just">
              <a:buClr>
                <a:srgbClr val="0070C0"/>
              </a:buClr>
              <a:buFont typeface="Courier New" panose="02070309020205020404" pitchFamily="49" charset="0"/>
              <a:buChar char="o"/>
            </a:pPr>
            <a:r>
              <a:rPr lang="es-ES" sz="1500" dirty="0" err="1">
                <a:latin typeface="Segoe UI Semibold" panose="020B0702040204020203" pitchFamily="34" charset="0"/>
                <a:cs typeface="Segoe UI Semibold" panose="020B0702040204020203" pitchFamily="34" charset="0"/>
              </a:rPr>
              <a:t>Piñeiro</a:t>
            </a:r>
            <a:r>
              <a:rPr lang="es-ES" sz="1500" dirty="0">
                <a:latin typeface="Segoe UI Semibold" panose="020B0702040204020203" pitchFamily="34" charset="0"/>
                <a:cs typeface="Segoe UI Semibold" panose="020B0702040204020203" pitchFamily="34" charset="0"/>
              </a:rPr>
              <a:t> R, </a:t>
            </a:r>
            <a:r>
              <a:rPr lang="es-ES" sz="1500" dirty="0" err="1">
                <a:latin typeface="Segoe UI Semibold" panose="020B0702040204020203" pitchFamily="34" charset="0"/>
                <a:cs typeface="Segoe UI Semibold" panose="020B0702040204020203" pitchFamily="34" charset="0"/>
              </a:rPr>
              <a:t>Hijano</a:t>
            </a:r>
            <a:r>
              <a:rPr lang="es-ES" sz="1500" dirty="0">
                <a:latin typeface="Segoe UI Semibold" panose="020B0702040204020203" pitchFamily="34" charset="0"/>
                <a:cs typeface="Segoe UI Semibold" panose="020B0702040204020203" pitchFamily="34" charset="0"/>
              </a:rPr>
              <a:t> F, </a:t>
            </a:r>
            <a:r>
              <a:rPr lang="es-ES" sz="1500" dirty="0" err="1">
                <a:latin typeface="Segoe UI Semibold" panose="020B0702040204020203" pitchFamily="34" charset="0"/>
                <a:cs typeface="Segoe UI Semibold" panose="020B0702040204020203" pitchFamily="34" charset="0"/>
              </a:rPr>
              <a:t>Álvez</a:t>
            </a:r>
            <a:r>
              <a:rPr lang="es-ES" sz="1500" dirty="0">
                <a:latin typeface="Segoe UI Semibold" panose="020B0702040204020203" pitchFamily="34" charset="0"/>
                <a:cs typeface="Segoe UI Semibold" panose="020B0702040204020203" pitchFamily="34" charset="0"/>
              </a:rPr>
              <a:t> F et al. Documento de consenso sobre el </a:t>
            </a:r>
            <a:r>
              <a:rPr lang="es-ES" sz="1500" dirty="0" err="1">
                <a:latin typeface="Segoe UI Semibold" panose="020B0702040204020203" pitchFamily="34" charset="0"/>
                <a:cs typeface="Segoe UI Semibold" panose="020B0702040204020203" pitchFamily="34" charset="0"/>
              </a:rPr>
              <a:t>diagnóstico</a:t>
            </a:r>
            <a:r>
              <a:rPr lang="es-ES" sz="1500" dirty="0">
                <a:latin typeface="Segoe UI Semibold" panose="020B0702040204020203" pitchFamily="34" charset="0"/>
                <a:cs typeface="Segoe UI Semibold" panose="020B0702040204020203" pitchFamily="34" charset="0"/>
              </a:rPr>
              <a:t> y </a:t>
            </a:r>
            <a:r>
              <a:rPr lang="es-ES" sz="1500" dirty="0" err="1">
                <a:latin typeface="Segoe UI Semibold" panose="020B0702040204020203" pitchFamily="34" charset="0"/>
                <a:cs typeface="Segoe UI Semibold" panose="020B0702040204020203" pitchFamily="34" charset="0"/>
              </a:rPr>
              <a:t>tratamientode</a:t>
            </a:r>
            <a:r>
              <a:rPr lang="es-ES" sz="1500" dirty="0">
                <a:latin typeface="Segoe UI Semibold" panose="020B0702040204020203" pitchFamily="34" charset="0"/>
                <a:cs typeface="Segoe UI Semibold" panose="020B0702040204020203" pitchFamily="34" charset="0"/>
              </a:rPr>
              <a:t> la </a:t>
            </a:r>
            <a:r>
              <a:rPr lang="es-ES" sz="1500" dirty="0" err="1">
                <a:latin typeface="Segoe UI Semibold" panose="020B0702040204020203" pitchFamily="34" charset="0"/>
                <a:cs typeface="Segoe UI Semibold" panose="020B0702040204020203" pitchFamily="34" charset="0"/>
              </a:rPr>
              <a:t>faringoamigdalitis</a:t>
            </a:r>
            <a:r>
              <a:rPr lang="es-ES" sz="1500" dirty="0">
                <a:latin typeface="Segoe UI Semibold" panose="020B0702040204020203" pitchFamily="34" charset="0"/>
                <a:cs typeface="Segoe UI Semibold" panose="020B0702040204020203" pitchFamily="34" charset="0"/>
              </a:rPr>
              <a:t> aguda. </a:t>
            </a:r>
            <a:r>
              <a:rPr lang="es-ES" sz="1500" dirty="0" err="1">
                <a:latin typeface="Segoe UI Semibold" panose="020B0702040204020203" pitchFamily="34" charset="0"/>
                <a:cs typeface="Segoe UI Semibold" panose="020B0702040204020203" pitchFamily="34" charset="0"/>
              </a:rPr>
              <a:t>An</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Pediatr</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Barc</a:t>
            </a:r>
            <a:r>
              <a:rPr lang="es-ES" sz="1500" dirty="0">
                <a:latin typeface="Segoe UI Semibold" panose="020B0702040204020203" pitchFamily="34" charset="0"/>
                <a:cs typeface="Segoe UI Semibold" panose="020B0702040204020203" pitchFamily="34" charset="0"/>
              </a:rPr>
              <a:t>). 2011;75(5):342.e1- 342.e13. </a:t>
            </a:r>
          </a:p>
          <a:p>
            <a:pPr marL="285750" indent="-285750" algn="just">
              <a:buClr>
                <a:srgbClr val="0070C0"/>
              </a:buClr>
              <a:buFont typeface="Courier New" panose="02070309020205020404" pitchFamily="49" charset="0"/>
              <a:buChar char="o"/>
            </a:pPr>
            <a:r>
              <a:rPr lang="es-ES" sz="1500" dirty="0">
                <a:latin typeface="Segoe UI Semibold" panose="020B0702040204020203" pitchFamily="34" charset="0"/>
                <a:cs typeface="Segoe UI Semibold" panose="020B0702040204020203" pitchFamily="34" charset="0"/>
              </a:rPr>
              <a:t>Flores G, Conejero J, </a:t>
            </a:r>
            <a:r>
              <a:rPr lang="es-ES" sz="1500" dirty="0" err="1">
                <a:latin typeface="Segoe UI Semibold" panose="020B0702040204020203" pitchFamily="34" charset="0"/>
                <a:cs typeface="Segoe UI Semibold" panose="020B0702040204020203" pitchFamily="34" charset="0"/>
              </a:rPr>
              <a:t>Grenzner</a:t>
            </a:r>
            <a:r>
              <a:rPr lang="es-ES" sz="1500" dirty="0">
                <a:latin typeface="Segoe UI Semibold" panose="020B0702040204020203" pitchFamily="34" charset="0"/>
                <a:cs typeface="Segoe UI Semibold" panose="020B0702040204020203" pitchFamily="34" charset="0"/>
              </a:rPr>
              <a:t> E et al. </a:t>
            </a:r>
            <a:r>
              <a:rPr lang="es-ES" sz="1500" dirty="0" err="1">
                <a:latin typeface="Segoe UI Semibold" panose="020B0702040204020203" pitchFamily="34" charset="0"/>
                <a:cs typeface="Segoe UI Semibold" panose="020B0702040204020203" pitchFamily="34" charset="0"/>
              </a:rPr>
              <a:t>Diagnóstico</a:t>
            </a:r>
            <a:r>
              <a:rPr lang="es-ES" sz="1500" dirty="0">
                <a:latin typeface="Segoe UI Semibold" panose="020B0702040204020203" pitchFamily="34" charset="0"/>
                <a:cs typeface="Segoe UI Semibold" panose="020B0702040204020203" pitchFamily="34" charset="0"/>
              </a:rPr>
              <a:t> precoz de faringitis </a:t>
            </a:r>
            <a:r>
              <a:rPr lang="es-ES" sz="1500" dirty="0" err="1">
                <a:latin typeface="Segoe UI Semibold" panose="020B0702040204020203" pitchFamily="34" charset="0"/>
                <a:cs typeface="Segoe UI Semibold" panose="020B0702040204020203" pitchFamily="34" charset="0"/>
              </a:rPr>
              <a:t>estreptocócica</a:t>
            </a:r>
            <a:r>
              <a:rPr lang="es-ES" sz="1500" dirty="0">
                <a:latin typeface="Segoe UI Semibold" panose="020B0702040204020203" pitchFamily="34" charset="0"/>
                <a:cs typeface="Segoe UI Semibold" panose="020B0702040204020203" pitchFamily="34" charset="0"/>
              </a:rPr>
              <a:t> en </a:t>
            </a:r>
            <a:r>
              <a:rPr lang="es-ES" sz="1500" dirty="0" err="1">
                <a:latin typeface="Segoe UI Semibold" panose="020B0702040204020203" pitchFamily="34" charset="0"/>
                <a:cs typeface="Segoe UI Semibold" panose="020B0702040204020203" pitchFamily="34" charset="0"/>
              </a:rPr>
              <a:t>pediatría</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validación</a:t>
            </a:r>
            <a:r>
              <a:rPr lang="es-ES" sz="1500" dirty="0">
                <a:latin typeface="Segoe UI Semibold" panose="020B0702040204020203" pitchFamily="34" charset="0"/>
                <a:cs typeface="Segoe UI Semibold" panose="020B0702040204020203" pitchFamily="34" charset="0"/>
              </a:rPr>
              <a:t> de una </a:t>
            </a:r>
            <a:r>
              <a:rPr lang="es-ES" sz="1500" dirty="0" err="1">
                <a:latin typeface="Segoe UI Semibold" panose="020B0702040204020203" pitchFamily="34" charset="0"/>
                <a:cs typeface="Segoe UI Semibold" panose="020B0702040204020203" pitchFamily="34" charset="0"/>
              </a:rPr>
              <a:t>técnica</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antigénica</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rápida</a:t>
            </a:r>
            <a:r>
              <a:rPr lang="es-ES" sz="1500" dirty="0">
                <a:latin typeface="Segoe UI Semibold" panose="020B0702040204020203" pitchFamily="34" charset="0"/>
                <a:cs typeface="Segoe UI Semibold" panose="020B0702040204020203" pitchFamily="34" charset="0"/>
              </a:rPr>
              <a:t>. Aten Primaria.2010;42(7):356–363. </a:t>
            </a:r>
          </a:p>
          <a:p>
            <a:pPr marL="285750" indent="-285750" algn="just">
              <a:buClr>
                <a:srgbClr val="0070C0"/>
              </a:buClr>
              <a:buFont typeface="Courier New" panose="02070309020205020404" pitchFamily="49" charset="0"/>
              <a:buChar char="o"/>
            </a:pPr>
            <a:r>
              <a:rPr lang="es-ES" sz="1500" dirty="0">
                <a:latin typeface="Segoe UI Semibold" panose="020B0702040204020203" pitchFamily="34" charset="0"/>
                <a:cs typeface="Segoe UI Semibold" panose="020B0702040204020203" pitchFamily="34" charset="0"/>
              </a:rPr>
              <a:t>Esparza </a:t>
            </a:r>
            <a:r>
              <a:rPr lang="es-ES" sz="1500" dirty="0" err="1">
                <a:latin typeface="Segoe UI Semibold" panose="020B0702040204020203" pitchFamily="34" charset="0"/>
                <a:cs typeface="Segoe UI Semibold" panose="020B0702040204020203" pitchFamily="34" charset="0"/>
              </a:rPr>
              <a:t>Olcina</a:t>
            </a:r>
            <a:r>
              <a:rPr lang="es-ES" sz="1500" dirty="0">
                <a:latin typeface="Segoe UI Semibold" panose="020B0702040204020203" pitchFamily="34" charset="0"/>
                <a:cs typeface="Segoe UI Semibold" panose="020B0702040204020203" pitchFamily="34" charset="0"/>
              </a:rPr>
              <a:t> MJ 1 , </a:t>
            </a:r>
            <a:r>
              <a:rPr lang="es-ES" sz="1500" dirty="0" err="1">
                <a:latin typeface="Segoe UI Semibold" panose="020B0702040204020203" pitchFamily="34" charset="0"/>
                <a:cs typeface="Segoe UI Semibold" panose="020B0702040204020203" pitchFamily="34" charset="0"/>
              </a:rPr>
              <a:t>García</a:t>
            </a:r>
            <a:r>
              <a:rPr lang="es-ES" sz="1500" dirty="0">
                <a:latin typeface="Segoe UI Semibold" panose="020B0702040204020203" pitchFamily="34" charset="0"/>
                <a:cs typeface="Segoe UI Semibold" panose="020B0702040204020203" pitchFamily="34" charset="0"/>
              </a:rPr>
              <a:t> Vera C 2. ¿Qué utilidad tiene el test </a:t>
            </a:r>
            <a:r>
              <a:rPr lang="es-ES" sz="1500" dirty="0" err="1">
                <a:latin typeface="Segoe UI Semibold" panose="020B0702040204020203" pitchFamily="34" charset="0"/>
                <a:cs typeface="Segoe UI Semibold" panose="020B0702040204020203" pitchFamily="34" charset="0"/>
              </a:rPr>
              <a:t>rápido</a:t>
            </a:r>
            <a:r>
              <a:rPr lang="es-ES" sz="1500" dirty="0">
                <a:latin typeface="Segoe UI Semibold" panose="020B0702040204020203" pitchFamily="34" charset="0"/>
                <a:cs typeface="Segoe UI Semibold" panose="020B0702040204020203" pitchFamily="34" charset="0"/>
              </a:rPr>
              <a:t> de </a:t>
            </a:r>
            <a:r>
              <a:rPr lang="es-ES" sz="1500" dirty="0" err="1">
                <a:latin typeface="Segoe UI Semibold" panose="020B0702040204020203" pitchFamily="34" charset="0"/>
                <a:cs typeface="Segoe UI Semibold" panose="020B0702040204020203" pitchFamily="34" charset="0"/>
              </a:rPr>
              <a:t>detección</a:t>
            </a:r>
            <a:r>
              <a:rPr lang="es-ES" sz="1500" dirty="0">
                <a:latin typeface="Segoe UI Semibold" panose="020B0702040204020203" pitchFamily="34" charset="0"/>
                <a:cs typeface="Segoe UI Semibold" panose="020B0702040204020203" pitchFamily="34" charset="0"/>
              </a:rPr>
              <a:t> del estreptococo en la consulta de </a:t>
            </a:r>
            <a:r>
              <a:rPr lang="es-ES" sz="1500" dirty="0" err="1">
                <a:latin typeface="Segoe UI Semibold" panose="020B0702040204020203" pitchFamily="34" charset="0"/>
                <a:cs typeface="Segoe UI Semibold" panose="020B0702040204020203" pitchFamily="34" charset="0"/>
              </a:rPr>
              <a:t>Pediatría</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Evid</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Pediatr</a:t>
            </a:r>
            <a:r>
              <a:rPr lang="es-ES" sz="1500" dirty="0">
                <a:latin typeface="Segoe UI Semibold" panose="020B0702040204020203" pitchFamily="34" charset="0"/>
                <a:cs typeface="Segoe UI Semibold" panose="020B0702040204020203" pitchFamily="34" charset="0"/>
              </a:rPr>
              <a:t>. 2016;12:3 </a:t>
            </a:r>
          </a:p>
          <a:p>
            <a:pPr marL="285750" indent="-285750" algn="just">
              <a:buClr>
                <a:srgbClr val="0070C0"/>
              </a:buClr>
              <a:buFont typeface="Courier New" panose="02070309020205020404" pitchFamily="49" charset="0"/>
              <a:buChar char="o"/>
            </a:pPr>
            <a:r>
              <a:rPr lang="es-ES" sz="1500" dirty="0">
                <a:latin typeface="Segoe UI Semibold" panose="020B0702040204020203" pitchFamily="34" charset="0"/>
                <a:cs typeface="Segoe UI Semibold" panose="020B0702040204020203" pitchFamily="34" charset="0"/>
              </a:rPr>
              <a:t>Stewart EH, Davis B, </a:t>
            </a:r>
            <a:r>
              <a:rPr lang="es-ES" sz="1500" dirty="0" err="1">
                <a:latin typeface="Segoe UI Semibold" panose="020B0702040204020203" pitchFamily="34" charset="0"/>
                <a:cs typeface="Segoe UI Semibold" panose="020B0702040204020203" pitchFamily="34" charset="0"/>
              </a:rPr>
              <a:t>Clemans</a:t>
            </a:r>
            <a:r>
              <a:rPr lang="es-ES" sz="1500" dirty="0">
                <a:latin typeface="Segoe UI Semibold" panose="020B0702040204020203" pitchFamily="34" charset="0"/>
                <a:cs typeface="Segoe UI Semibold" panose="020B0702040204020203" pitchFamily="34" charset="0"/>
              </a:rPr>
              <a:t>-Taylor BL, </a:t>
            </a:r>
            <a:r>
              <a:rPr lang="es-ES" sz="1500" dirty="0" err="1">
                <a:latin typeface="Segoe UI Semibold" panose="020B0702040204020203" pitchFamily="34" charset="0"/>
                <a:cs typeface="Segoe UI Semibold" panose="020B0702040204020203" pitchFamily="34" charset="0"/>
              </a:rPr>
              <a:t>Littenberg</a:t>
            </a:r>
            <a:r>
              <a:rPr lang="es-ES" sz="1500" dirty="0">
                <a:latin typeface="Segoe UI Semibold" panose="020B0702040204020203" pitchFamily="34" charset="0"/>
                <a:cs typeface="Segoe UI Semibold" panose="020B0702040204020203" pitchFamily="34" charset="0"/>
              </a:rPr>
              <a:t> B, Estrada CA, et al. (2014) Rapid </a:t>
            </a:r>
            <a:r>
              <a:rPr lang="es-ES" sz="1500" dirty="0" err="1">
                <a:latin typeface="Segoe UI Semibold" panose="020B0702040204020203" pitchFamily="34" charset="0"/>
                <a:cs typeface="Segoe UI Semibold" panose="020B0702040204020203" pitchFamily="34" charset="0"/>
              </a:rPr>
              <a:t>Antigen</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Group</a:t>
            </a:r>
            <a:r>
              <a:rPr lang="es-ES" sz="1500" dirty="0">
                <a:latin typeface="Segoe UI Semibold" panose="020B0702040204020203" pitchFamily="34" charset="0"/>
                <a:cs typeface="Segoe UI Semibold" panose="020B0702040204020203" pitchFamily="34" charset="0"/>
              </a:rPr>
              <a:t> A </a:t>
            </a:r>
            <a:r>
              <a:rPr lang="es-ES" sz="1500" dirty="0" err="1">
                <a:latin typeface="Segoe UI Semibold" panose="020B0702040204020203" pitchFamily="34" charset="0"/>
                <a:cs typeface="Segoe UI Semibold" panose="020B0702040204020203" pitchFamily="34" charset="0"/>
              </a:rPr>
              <a:t>Streptococcus</a:t>
            </a:r>
            <a:r>
              <a:rPr lang="es-ES" sz="1500" dirty="0">
                <a:latin typeface="Segoe UI Semibold" panose="020B0702040204020203" pitchFamily="34" charset="0"/>
                <a:cs typeface="Segoe UI Semibold" panose="020B0702040204020203" pitchFamily="34" charset="0"/>
              </a:rPr>
              <a:t> Test to </a:t>
            </a:r>
            <a:r>
              <a:rPr lang="es-ES" sz="1500" dirty="0" err="1">
                <a:latin typeface="Segoe UI Semibold" panose="020B0702040204020203" pitchFamily="34" charset="0"/>
                <a:cs typeface="Segoe UI Semibold" panose="020B0702040204020203" pitchFamily="34" charset="0"/>
              </a:rPr>
              <a:t>Diagnose</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Pharyngitis</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ASystematic</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Review</a:t>
            </a:r>
            <a:r>
              <a:rPr lang="es-ES" sz="1500" dirty="0">
                <a:latin typeface="Segoe UI Semibold" panose="020B0702040204020203" pitchFamily="34" charset="0"/>
                <a:cs typeface="Segoe UI Semibold" panose="020B0702040204020203" pitchFamily="34" charset="0"/>
              </a:rPr>
              <a:t> and Meta-</a:t>
            </a:r>
            <a:r>
              <a:rPr lang="es-ES" sz="1500" dirty="0" err="1">
                <a:latin typeface="Segoe UI Semibold" panose="020B0702040204020203" pitchFamily="34" charset="0"/>
                <a:cs typeface="Segoe UI Semibold" panose="020B0702040204020203" pitchFamily="34" charset="0"/>
              </a:rPr>
              <a:t>Analysis</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PLoS</a:t>
            </a:r>
            <a:r>
              <a:rPr lang="es-ES" sz="1500" dirty="0">
                <a:latin typeface="Segoe UI Semibold" panose="020B0702040204020203" pitchFamily="34" charset="0"/>
                <a:cs typeface="Segoe UI Semibold" panose="020B0702040204020203" pitchFamily="34" charset="0"/>
              </a:rPr>
              <a:t> ONE 9(11): e111727. doi:10.1371/journal.pone.0111727 </a:t>
            </a:r>
          </a:p>
          <a:p>
            <a:pPr marL="285750" indent="-285750" algn="just">
              <a:buClr>
                <a:srgbClr val="0070C0"/>
              </a:buClr>
              <a:buFont typeface="Courier New" panose="02070309020205020404" pitchFamily="49" charset="0"/>
              <a:buChar char="o"/>
            </a:pP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CohenJF</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BertilleN</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CohenR</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ChalumeauM</a:t>
            </a:r>
            <a:r>
              <a:rPr lang="es-ES" sz="1500" dirty="0">
                <a:latin typeface="Segoe UI Semibold" panose="020B0702040204020203" pitchFamily="34" charset="0"/>
                <a:cs typeface="Segoe UI Semibold" panose="020B0702040204020203" pitchFamily="34" charset="0"/>
              </a:rPr>
              <a:t>. Rapid </a:t>
            </a:r>
            <a:r>
              <a:rPr lang="es-ES" sz="1500" dirty="0" err="1">
                <a:latin typeface="Segoe UI Semibold" panose="020B0702040204020203" pitchFamily="34" charset="0"/>
                <a:cs typeface="Segoe UI Semibold" panose="020B0702040204020203" pitchFamily="34" charset="0"/>
              </a:rPr>
              <a:t>antigen</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detection</a:t>
            </a:r>
            <a:r>
              <a:rPr lang="es-ES" sz="1500" dirty="0">
                <a:latin typeface="Segoe UI Semibold" panose="020B0702040204020203" pitchFamily="34" charset="0"/>
                <a:cs typeface="Segoe UI Semibold" panose="020B0702040204020203" pitchFamily="34" charset="0"/>
              </a:rPr>
              <a:t> test </a:t>
            </a:r>
            <a:r>
              <a:rPr lang="es-ES" sz="1500" dirty="0" err="1">
                <a:latin typeface="Segoe UI Semibold" panose="020B0702040204020203" pitchFamily="34" charset="0"/>
                <a:cs typeface="Segoe UI Semibold" panose="020B0702040204020203" pitchFamily="34" charset="0"/>
              </a:rPr>
              <a:t>for</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group</a:t>
            </a:r>
            <a:r>
              <a:rPr lang="es-ES" sz="1500" dirty="0">
                <a:latin typeface="Segoe UI Semibold" panose="020B0702040204020203" pitchFamily="34" charset="0"/>
                <a:cs typeface="Segoe UI Semibold" panose="020B0702040204020203" pitchFamily="34" charset="0"/>
              </a:rPr>
              <a:t> A </a:t>
            </a:r>
            <a:r>
              <a:rPr lang="es-ES" sz="1500" dirty="0" err="1">
                <a:latin typeface="Segoe UI Semibold" panose="020B0702040204020203" pitchFamily="34" charset="0"/>
                <a:cs typeface="Segoe UI Semibold" panose="020B0702040204020203" pitchFamily="34" charset="0"/>
              </a:rPr>
              <a:t>streptococcus</a:t>
            </a:r>
            <a:r>
              <a:rPr lang="es-ES" sz="1500" dirty="0">
                <a:latin typeface="Segoe UI Semibold" panose="020B0702040204020203" pitchFamily="34" charset="0"/>
                <a:cs typeface="Segoe UI Semibold" panose="020B0702040204020203" pitchFamily="34" charset="0"/>
              </a:rPr>
              <a:t> in </a:t>
            </a:r>
            <a:r>
              <a:rPr lang="es-ES" sz="1500" dirty="0" err="1">
                <a:latin typeface="Segoe UI Semibold" panose="020B0702040204020203" pitchFamily="34" charset="0"/>
                <a:cs typeface="Segoe UI Semibold" panose="020B0702040204020203" pitchFamily="34" charset="0"/>
              </a:rPr>
              <a:t>children</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with</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pharyngitis</a:t>
            </a:r>
            <a:r>
              <a:rPr lang="es-ES" sz="1500" dirty="0">
                <a:latin typeface="Segoe UI Semibold" panose="020B0702040204020203" pitchFamily="34" charset="0"/>
                <a:cs typeface="Segoe UI Semibold" panose="020B0702040204020203" pitchFamily="34" charset="0"/>
              </a:rPr>
              <a:t>. Cochrane </a:t>
            </a:r>
            <a:r>
              <a:rPr lang="es-ES" sz="1500" dirty="0" err="1">
                <a:latin typeface="Segoe UI Semibold" panose="020B0702040204020203" pitchFamily="34" charset="0"/>
                <a:cs typeface="Segoe UI Semibold" panose="020B0702040204020203" pitchFamily="34" charset="0"/>
              </a:rPr>
              <a:t>Database</a:t>
            </a:r>
            <a:r>
              <a:rPr lang="es-ES" sz="1500" dirty="0">
                <a:latin typeface="Segoe UI Semibold" panose="020B0702040204020203" pitchFamily="34" charset="0"/>
                <a:cs typeface="Segoe UI Semibold" panose="020B0702040204020203" pitchFamily="34" charset="0"/>
              </a:rPr>
              <a:t> of </a:t>
            </a:r>
            <a:r>
              <a:rPr lang="es-ES" sz="1500" dirty="0" err="1">
                <a:latin typeface="Segoe UI Semibold" panose="020B0702040204020203" pitchFamily="34" charset="0"/>
                <a:cs typeface="Segoe UI Semibold" panose="020B0702040204020203" pitchFamily="34" charset="0"/>
              </a:rPr>
              <a:t>Systematic</a:t>
            </a:r>
            <a:r>
              <a:rPr lang="es-ES" sz="1500" dirty="0">
                <a:latin typeface="Segoe UI Semibold" panose="020B0702040204020203" pitchFamily="34" charset="0"/>
                <a:cs typeface="Segoe UI Semibold" panose="020B0702040204020203" pitchFamily="34" charset="0"/>
              </a:rPr>
              <a:t> </a:t>
            </a:r>
            <a:r>
              <a:rPr lang="es-ES" sz="1500" dirty="0" err="1">
                <a:latin typeface="Segoe UI Semibold" panose="020B0702040204020203" pitchFamily="34" charset="0"/>
                <a:cs typeface="Segoe UI Semibold" panose="020B0702040204020203" pitchFamily="34" charset="0"/>
              </a:rPr>
              <a:t>Reviews</a:t>
            </a:r>
            <a:r>
              <a:rPr lang="es-ES" sz="1500" dirty="0">
                <a:latin typeface="Segoe UI Semibold" panose="020B0702040204020203" pitchFamily="34" charset="0"/>
                <a:cs typeface="Segoe UI Semibold" panose="020B0702040204020203" pitchFamily="34" charset="0"/>
              </a:rPr>
              <a:t> 2016 ,Issue7. Art. No.:CD010502. DOI:10.1002/14651858.CD010502.pub2. </a:t>
            </a:r>
            <a:r>
              <a:rPr lang="es-ES" sz="1500" dirty="0" smtClean="0">
                <a:latin typeface="Segoe UI Semibold" panose="020B0702040204020203" pitchFamily="34" charset="0"/>
                <a:cs typeface="Segoe UI Semibold" panose="020B0702040204020203" pitchFamily="34" charset="0"/>
              </a:rPr>
              <a:t>c</a:t>
            </a:r>
            <a:endParaRPr lang="es-ES" sz="1500" dirty="0">
              <a:latin typeface="Segoe UI Semibold" panose="020B0702040204020203" pitchFamily="34" charset="0"/>
              <a:cs typeface="Segoe UI Semibold" panose="020B07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6831560" y="447759"/>
            <a:ext cx="4246675" cy="523220"/>
          </a:xfrm>
          <a:prstGeom prst="rect">
            <a:avLst/>
          </a:prstGeom>
          <a:noFill/>
        </p:spPr>
        <p:txBody>
          <a:bodyPr wrap="none">
            <a:spAutoFit/>
          </a:bodyPr>
          <a:lstStyle/>
          <a:p>
            <a:pPr algn="ctr" eaLnBrk="1" fontAlgn="auto" hangingPunct="1">
              <a:spcBef>
                <a:spcPts val="0"/>
              </a:spcBef>
              <a:spcAft>
                <a:spcPts val="0"/>
              </a:spcAft>
              <a:defRPr/>
            </a:pPr>
            <a:r>
              <a:rPr lang="es-ES" sz="2800" b="1"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Contexto Epidemiológico</a:t>
            </a:r>
          </a:p>
        </p:txBody>
      </p:sp>
      <p:sp>
        <p:nvSpPr>
          <p:cNvPr id="10" name="Rectángulo 9"/>
          <p:cNvSpPr/>
          <p:nvPr/>
        </p:nvSpPr>
        <p:spPr>
          <a:xfrm>
            <a:off x="674255" y="1004347"/>
            <a:ext cx="11434323" cy="2850076"/>
          </a:xfrm>
          <a:prstGeom prst="rect">
            <a:avLst/>
          </a:prstGeom>
        </p:spPr>
        <p:txBody>
          <a:bodyPr wrap="square">
            <a:spAutoFit/>
          </a:bodyPr>
          <a:lstStyle>
            <a:lvl1pPr marL="63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406400" indent="-342900" algn="just" eaLnBrk="1" hangingPunct="1">
              <a:lnSpc>
                <a:spcPct val="112000"/>
              </a:lnSpc>
              <a:buClr>
                <a:srgbClr val="C00000"/>
              </a:buClr>
              <a:buSzPct val="200000"/>
              <a:buFont typeface="Arial" panose="020B0604020202020204" pitchFamily="34" charset="0"/>
              <a:buChar char="•"/>
              <a:defRPr/>
            </a:pPr>
            <a:r>
              <a:rPr lang="en-US" altLang="es-ES" sz="3600" dirty="0" smtClean="0">
                <a:solidFill>
                  <a:srgbClr val="C00000"/>
                </a:solidFill>
                <a:effectLst>
                  <a:outerShdw blurRad="38100" dist="38100" dir="2700000" algn="tl">
                    <a:srgbClr val="C0C0C0"/>
                  </a:outerShdw>
                </a:effectLst>
                <a:latin typeface="+mn-lt"/>
              </a:rPr>
              <a:t>FAA</a:t>
            </a:r>
            <a:r>
              <a:rPr lang="en-US" altLang="es-ES" sz="3200" dirty="0" smtClean="0">
                <a:solidFill>
                  <a:srgbClr val="7F6000"/>
                </a:solidFill>
                <a:effectLst>
                  <a:outerShdw blurRad="38100" dist="38100" dir="2700000" algn="tl">
                    <a:srgbClr val="C0C0C0"/>
                  </a:outerShdw>
                </a:effectLst>
                <a:latin typeface="+mn-lt"/>
              </a:rPr>
              <a:t> </a:t>
            </a:r>
            <a:r>
              <a:rPr lang="en-US" altLang="es-ES" sz="2800" dirty="0" smtClean="0">
                <a:latin typeface="+mn-lt"/>
              </a:rPr>
              <a:t>en países </a:t>
            </a:r>
            <a:r>
              <a:rPr lang="en-US" altLang="es-ES" sz="2800" b="1" dirty="0" smtClean="0">
                <a:latin typeface="+mn-lt"/>
              </a:rPr>
              <a:t>desarrollados</a:t>
            </a:r>
            <a:r>
              <a:rPr lang="en-US" altLang="es-ES" sz="2800" dirty="0" smtClean="0">
                <a:latin typeface="+mn-lt"/>
              </a:rPr>
              <a:t> son por </a:t>
            </a:r>
            <a:r>
              <a:rPr lang="en-US" altLang="es-ES" sz="3200" dirty="0" err="1" smtClean="0">
                <a:solidFill>
                  <a:srgbClr val="C00000"/>
                </a:solidFill>
                <a:effectLst>
                  <a:outerShdw blurRad="38100" dist="38100" dir="2700000" algn="tl">
                    <a:srgbClr val="000000">
                      <a:alpha val="43137"/>
                    </a:srgbClr>
                  </a:outerShdw>
                </a:effectLst>
                <a:latin typeface="+mn-lt"/>
              </a:rPr>
              <a:t>estreptococo</a:t>
            </a:r>
            <a:endParaRPr lang="en-US" altLang="es-ES" sz="3200" dirty="0" smtClean="0">
              <a:solidFill>
                <a:srgbClr val="C00000"/>
              </a:solidFill>
              <a:effectLst>
                <a:outerShdw blurRad="38100" dist="38100" dir="2700000" algn="tl">
                  <a:srgbClr val="000000">
                    <a:alpha val="43137"/>
                  </a:srgbClr>
                </a:outerShdw>
              </a:effectLst>
              <a:latin typeface="+mn-lt"/>
            </a:endParaRPr>
          </a:p>
          <a:p>
            <a:pPr marL="1085850" lvl="1" indent="-342900" algn="just" eaLnBrk="1" hangingPunct="1">
              <a:lnSpc>
                <a:spcPct val="112000"/>
              </a:lnSpc>
              <a:buClr>
                <a:srgbClr val="002060"/>
              </a:buClr>
              <a:buSzPct val="200000"/>
              <a:buFont typeface="Arial" panose="020B0604020202020204" pitchFamily="34" charset="0"/>
              <a:buChar char="•"/>
              <a:defRPr/>
            </a:pPr>
            <a:r>
              <a:rPr lang="en-US" altLang="es-ES" sz="2800" dirty="0" smtClean="0">
                <a:solidFill>
                  <a:srgbClr val="C00000"/>
                </a:solidFill>
                <a:effectLst>
                  <a:outerShdw blurRad="38100" dist="38100" dir="2700000" algn="tl">
                    <a:srgbClr val="000000">
                      <a:alpha val="43137"/>
                    </a:srgbClr>
                  </a:outerShdw>
                </a:effectLst>
                <a:latin typeface="+mn-lt"/>
              </a:rPr>
              <a:t>en </a:t>
            </a:r>
            <a:r>
              <a:rPr lang="en-US" altLang="es-ES" sz="3200" dirty="0" smtClean="0">
                <a:solidFill>
                  <a:srgbClr val="C00000"/>
                </a:solidFill>
                <a:effectLst>
                  <a:outerShdw blurRad="38100" dist="38100" dir="2700000" algn="tl">
                    <a:srgbClr val="000000">
                      <a:alpha val="43137"/>
                    </a:srgbClr>
                  </a:outerShdw>
                </a:effectLst>
                <a:latin typeface="+mn-lt"/>
              </a:rPr>
              <a:t>37%</a:t>
            </a:r>
            <a:r>
              <a:rPr lang="en-US" altLang="es-ES" sz="2800" dirty="0" smtClean="0">
                <a:solidFill>
                  <a:srgbClr val="C00000"/>
                </a:solidFill>
                <a:effectLst>
                  <a:outerShdw blurRad="38100" dist="38100" dir="2700000" algn="tl">
                    <a:srgbClr val="000000">
                      <a:alpha val="43137"/>
                    </a:srgbClr>
                  </a:outerShdw>
                </a:effectLst>
                <a:latin typeface="+mn-lt"/>
              </a:rPr>
              <a:t> </a:t>
            </a:r>
            <a:r>
              <a:rPr lang="en-US" altLang="es-ES" sz="2400" dirty="0" smtClean="0">
                <a:latin typeface="+mn-lt"/>
              </a:rPr>
              <a:t>de casos en </a:t>
            </a:r>
            <a:r>
              <a:rPr lang="en-US" altLang="es-ES" sz="3200" b="1" dirty="0" smtClean="0">
                <a:latin typeface="+mn-lt"/>
              </a:rPr>
              <a:t>&lt; de 18 a</a:t>
            </a:r>
            <a:r>
              <a:rPr lang="en-US" altLang="es-ES" sz="2800" b="1" dirty="0" smtClean="0">
                <a:latin typeface="+mn-lt"/>
              </a:rPr>
              <a:t>, </a:t>
            </a:r>
          </a:p>
          <a:p>
            <a:pPr marL="1085850" lvl="1" indent="-342900" algn="just" eaLnBrk="1" hangingPunct="1">
              <a:lnSpc>
                <a:spcPct val="112000"/>
              </a:lnSpc>
              <a:buClr>
                <a:srgbClr val="002060"/>
              </a:buClr>
              <a:buSzPct val="200000"/>
              <a:buFont typeface="Arial" panose="020B0604020202020204" pitchFamily="34" charset="0"/>
              <a:buChar char="•"/>
              <a:defRPr/>
            </a:pPr>
            <a:r>
              <a:rPr lang="en-US" altLang="es-ES" sz="2400" dirty="0" smtClean="0">
                <a:latin typeface="+mn-lt"/>
              </a:rPr>
              <a:t>en un </a:t>
            </a:r>
            <a:r>
              <a:rPr lang="en-US" altLang="es-ES" sz="3200" dirty="0" smtClean="0">
                <a:solidFill>
                  <a:srgbClr val="C00000"/>
                </a:solidFill>
                <a:effectLst>
                  <a:outerShdw blurRad="38100" dist="38100" dir="2700000" algn="tl">
                    <a:srgbClr val="C0C0C0"/>
                  </a:outerShdw>
                </a:effectLst>
                <a:latin typeface="+mn-lt"/>
              </a:rPr>
              <a:t>24%</a:t>
            </a:r>
            <a:r>
              <a:rPr lang="en-US" altLang="es-ES" sz="2800" dirty="0" smtClean="0">
                <a:solidFill>
                  <a:srgbClr val="C00000"/>
                </a:solidFill>
                <a:effectLst>
                  <a:outerShdw blurRad="38100" dist="38100" dir="2700000" algn="tl">
                    <a:srgbClr val="C0C0C0"/>
                  </a:outerShdw>
                </a:effectLst>
                <a:latin typeface="+mn-lt"/>
              </a:rPr>
              <a:t> </a:t>
            </a:r>
            <a:r>
              <a:rPr lang="en-US" altLang="es-ES" sz="2400" dirty="0" smtClean="0">
                <a:solidFill>
                  <a:srgbClr val="C00000"/>
                </a:solidFill>
                <a:effectLst>
                  <a:outerShdw blurRad="38100" dist="38100" dir="2700000" algn="tl">
                    <a:srgbClr val="C0C0C0"/>
                  </a:outerShdw>
                </a:effectLst>
                <a:latin typeface="+mn-lt"/>
              </a:rPr>
              <a:t>en </a:t>
            </a:r>
            <a:r>
              <a:rPr lang="en-US" altLang="es-ES" sz="3200" b="1" dirty="0" smtClean="0">
                <a:latin typeface="+mn-lt"/>
              </a:rPr>
              <a:t>&lt; de 5 a</a:t>
            </a:r>
          </a:p>
          <a:p>
            <a:pPr marL="1085850" lvl="1" indent="-342900" algn="just" eaLnBrk="1" hangingPunct="1">
              <a:lnSpc>
                <a:spcPct val="112000"/>
              </a:lnSpc>
              <a:buClr>
                <a:srgbClr val="002060"/>
              </a:buClr>
              <a:buSzPct val="150000"/>
              <a:buFont typeface="Arial" panose="020B0604020202020204" pitchFamily="34" charset="0"/>
              <a:buChar char="•"/>
              <a:defRPr/>
            </a:pPr>
            <a:r>
              <a:rPr lang="en-US" sz="2400" dirty="0" smtClean="0">
                <a:latin typeface="+mn-lt"/>
              </a:rPr>
              <a:t>suponen un </a:t>
            </a:r>
            <a:r>
              <a:rPr lang="en-US" sz="3200" dirty="0" smtClean="0">
                <a:solidFill>
                  <a:srgbClr val="C00000"/>
                </a:solidFill>
                <a:effectLst>
                  <a:outerShdw blurRad="38100" dist="38100" dir="2700000" algn="tl">
                    <a:srgbClr val="000000">
                      <a:alpha val="43137"/>
                    </a:srgbClr>
                  </a:outerShdw>
                </a:effectLst>
                <a:latin typeface="+mn-lt"/>
              </a:rPr>
              <a:t>5-10%</a:t>
            </a:r>
            <a:r>
              <a:rPr lang="en-US" sz="2400" dirty="0" smtClean="0">
                <a:latin typeface="+mn-lt"/>
              </a:rPr>
              <a:t> de FA en niños entre </a:t>
            </a:r>
            <a:r>
              <a:rPr lang="en-US" sz="3200" b="1" dirty="0" smtClean="0">
                <a:latin typeface="+mn-lt"/>
              </a:rPr>
              <a:t>2-3 a</a:t>
            </a:r>
          </a:p>
          <a:p>
            <a:pPr marL="1085850" lvl="1" indent="-342900" algn="just" eaLnBrk="1" hangingPunct="1">
              <a:lnSpc>
                <a:spcPct val="112000"/>
              </a:lnSpc>
              <a:buClr>
                <a:srgbClr val="002060"/>
              </a:buClr>
              <a:buSzPct val="100000"/>
              <a:buFont typeface="Arial" panose="020B0604020202020204" pitchFamily="34" charset="0"/>
              <a:buChar char="•"/>
              <a:defRPr/>
            </a:pPr>
            <a:r>
              <a:rPr lang="en-US" sz="2800" b="1" dirty="0" err="1" smtClean="0">
                <a:solidFill>
                  <a:srgbClr val="C00000"/>
                </a:solidFill>
                <a:latin typeface="+mn-lt"/>
              </a:rPr>
              <a:t>Muy</a:t>
            </a:r>
            <a:r>
              <a:rPr lang="en-US" sz="2800" b="1" dirty="0" smtClean="0">
                <a:solidFill>
                  <a:srgbClr val="C00000"/>
                </a:solidFill>
                <a:latin typeface="+mn-lt"/>
              </a:rPr>
              <a:t> </a:t>
            </a:r>
            <a:r>
              <a:rPr lang="en-US" sz="2800" b="1" dirty="0" err="1" smtClean="0">
                <a:solidFill>
                  <a:srgbClr val="C00000"/>
                </a:solidFill>
                <a:latin typeface="+mn-lt"/>
              </a:rPr>
              <a:t>Muy</a:t>
            </a:r>
            <a:r>
              <a:rPr lang="en-US" sz="2800" b="1" dirty="0" smtClean="0">
                <a:solidFill>
                  <a:srgbClr val="C00000"/>
                </a:solidFill>
                <a:latin typeface="+mn-lt"/>
              </a:rPr>
              <a:t> </a:t>
            </a:r>
            <a:r>
              <a:rPr lang="en-US" sz="2800" b="1" dirty="0" err="1" smtClean="0">
                <a:solidFill>
                  <a:srgbClr val="C00000"/>
                </a:solidFill>
                <a:latin typeface="+mn-lt"/>
              </a:rPr>
              <a:t>Muy</a:t>
            </a:r>
            <a:r>
              <a:rPr lang="en-US" sz="2800" b="1" dirty="0" smtClean="0">
                <a:solidFill>
                  <a:srgbClr val="C00000"/>
                </a:solidFill>
                <a:latin typeface="+mn-lt"/>
              </a:rPr>
              <a:t> </a:t>
            </a:r>
            <a:r>
              <a:rPr lang="en-US" sz="2400" b="1" dirty="0" err="1" smtClean="0">
                <a:solidFill>
                  <a:srgbClr val="C00000"/>
                </a:solidFill>
                <a:latin typeface="+mn-lt"/>
              </a:rPr>
              <a:t>raras</a:t>
            </a:r>
            <a:r>
              <a:rPr lang="en-US" sz="2400" b="1" dirty="0" smtClean="0">
                <a:solidFill>
                  <a:srgbClr val="C00000"/>
                </a:solidFill>
                <a:latin typeface="+mn-lt"/>
              </a:rPr>
              <a:t> </a:t>
            </a:r>
            <a:r>
              <a:rPr lang="en-US" sz="2400" dirty="0" smtClean="0">
                <a:latin typeface="+mn-lt"/>
              </a:rPr>
              <a:t>en </a:t>
            </a:r>
            <a:r>
              <a:rPr lang="en-US" sz="2400" b="1" dirty="0" err="1" smtClean="0">
                <a:latin typeface="+mn-lt"/>
              </a:rPr>
              <a:t>menores</a:t>
            </a:r>
            <a:r>
              <a:rPr lang="en-US" sz="2400" b="1" dirty="0" smtClean="0">
                <a:latin typeface="+mn-lt"/>
              </a:rPr>
              <a:t> de 18 </a:t>
            </a:r>
            <a:r>
              <a:rPr lang="en-US" sz="2400" b="1" dirty="0" err="1" smtClean="0">
                <a:latin typeface="+mn-lt"/>
              </a:rPr>
              <a:t>meses</a:t>
            </a:r>
            <a:endParaRPr lang="es-ES" altLang="es-ES" sz="2400" b="1" dirty="0" smtClean="0">
              <a:solidFill>
                <a:srgbClr val="7F6000"/>
              </a:solidFill>
              <a:effectLst>
                <a:outerShdw blurRad="38100" dist="38100" dir="2700000" algn="tl">
                  <a:srgbClr val="C0C0C0"/>
                </a:outerShdw>
              </a:effectLst>
              <a:latin typeface="+mn-lt"/>
            </a:endParaRPr>
          </a:p>
        </p:txBody>
      </p:sp>
      <p:sp>
        <p:nvSpPr>
          <p:cNvPr id="11" name="Rectángulo 10"/>
          <p:cNvSpPr/>
          <p:nvPr/>
        </p:nvSpPr>
        <p:spPr>
          <a:xfrm>
            <a:off x="643951" y="3667631"/>
            <a:ext cx="11434323" cy="1508125"/>
          </a:xfrm>
          <a:prstGeom prst="rect">
            <a:avLst/>
          </a:prstGeom>
        </p:spPr>
        <p:txBody>
          <a:bodyPr wrap="square">
            <a:spAutoFit/>
          </a:bodyPr>
          <a:lstStyle>
            <a:lvl1pPr marL="63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406400" indent="-342900" algn="just" eaLnBrk="1" hangingPunct="1">
              <a:lnSpc>
                <a:spcPct val="115000"/>
              </a:lnSpc>
              <a:spcBef>
                <a:spcPts val="38"/>
              </a:spcBef>
              <a:buClr>
                <a:srgbClr val="002060"/>
              </a:buClr>
              <a:buSzPct val="200000"/>
              <a:buFont typeface="Arial" panose="020B0604020202020204" pitchFamily="34" charset="0"/>
              <a:buChar char="•"/>
              <a:defRPr/>
            </a:pPr>
            <a:r>
              <a:rPr lang="en-US" altLang="es-ES" sz="2400" dirty="0" smtClean="0"/>
              <a:t>en estas cifras está incluida la posibilidad de que se trate de </a:t>
            </a:r>
            <a:r>
              <a:rPr lang="en-US" altLang="es-ES" sz="2400" dirty="0" smtClean="0">
                <a:solidFill>
                  <a:srgbClr val="C00000"/>
                </a:solidFill>
                <a:effectLst>
                  <a:outerShdw blurRad="38100" dist="38100" dir="2700000" algn="tl">
                    <a:srgbClr val="C0C0C0"/>
                  </a:outerShdw>
                </a:effectLst>
              </a:rPr>
              <a:t>niños portadores </a:t>
            </a:r>
            <a:r>
              <a:rPr lang="en-US" altLang="es-ES" sz="2800" dirty="0" smtClean="0">
                <a:solidFill>
                  <a:srgbClr val="C00000"/>
                </a:solidFill>
                <a:effectLst>
                  <a:outerShdw blurRad="38100" dist="38100" dir="2700000" algn="tl">
                    <a:srgbClr val="000000">
                      <a:alpha val="43137"/>
                    </a:srgbClr>
                  </a:outerShdw>
                </a:effectLst>
              </a:rPr>
              <a:t>(12% </a:t>
            </a:r>
            <a:r>
              <a:rPr lang="en-US" altLang="es-ES" sz="2800" dirty="0" err="1" smtClean="0">
                <a:solidFill>
                  <a:srgbClr val="C00000"/>
                </a:solidFill>
                <a:effectLst>
                  <a:outerShdw blurRad="38100" dist="38100" dir="2700000" algn="tl">
                    <a:srgbClr val="000000">
                      <a:alpha val="43137"/>
                    </a:srgbClr>
                  </a:outerShdw>
                </a:effectLst>
              </a:rPr>
              <a:t>niños</a:t>
            </a:r>
            <a:r>
              <a:rPr lang="en-US" altLang="es-ES" sz="2800" dirty="0" smtClean="0">
                <a:solidFill>
                  <a:srgbClr val="C00000"/>
                </a:solidFill>
                <a:effectLst>
                  <a:outerShdw blurRad="38100" dist="38100" dir="2700000" algn="tl">
                    <a:srgbClr val="000000">
                      <a:alpha val="43137"/>
                    </a:srgbClr>
                  </a:outerShdw>
                </a:effectLst>
              </a:rPr>
              <a:t> sanos)</a:t>
            </a:r>
            <a:r>
              <a:rPr lang="en-US" altLang="es-ES" sz="2800" dirty="0" smtClean="0">
                <a:solidFill>
                  <a:srgbClr val="C00000"/>
                </a:solidFill>
              </a:rPr>
              <a:t>, </a:t>
            </a:r>
            <a:r>
              <a:rPr lang="en-US" altLang="es-ES" sz="2400" dirty="0" smtClean="0"/>
              <a:t>aunque se detecte en amígdalas no necesariamente es responsible del  cuadro  clínico.</a:t>
            </a:r>
            <a:endParaRPr lang="es-ES" altLang="es-ES" sz="2400" dirty="0" smtClean="0"/>
          </a:p>
        </p:txBody>
      </p:sp>
      <p:sp>
        <p:nvSpPr>
          <p:cNvPr id="12" name="Rectángulo 11"/>
          <p:cNvSpPr/>
          <p:nvPr/>
        </p:nvSpPr>
        <p:spPr>
          <a:xfrm>
            <a:off x="827533" y="5057606"/>
            <a:ext cx="11067157"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eaLnBrk="1" fontAlgn="auto" hangingPunct="1">
              <a:spcBef>
                <a:spcPts val="0"/>
              </a:spcBef>
              <a:spcAft>
                <a:spcPts val="0"/>
              </a:spcAft>
              <a:defRPr/>
            </a:pPr>
            <a:r>
              <a:rPr lang="es-ES" sz="2800" dirty="0">
                <a:solidFill>
                  <a:srgbClr val="FF0000"/>
                </a:solidFill>
              </a:rPr>
              <a:t>Así pues, la  </a:t>
            </a:r>
            <a:r>
              <a:rPr lang="es-ES" sz="2800" dirty="0" smtClean="0">
                <a:solidFill>
                  <a:srgbClr val="0070C0"/>
                </a:solidFill>
              </a:rPr>
              <a:t>gran mayoría de </a:t>
            </a:r>
            <a:r>
              <a:rPr lang="es-ES" sz="3600" dirty="0" smtClean="0">
                <a:solidFill>
                  <a:srgbClr val="0070C0"/>
                </a:solidFill>
                <a:effectLst>
                  <a:outerShdw blurRad="38100" dist="38100" dir="2700000" algn="tl">
                    <a:srgbClr val="000000">
                      <a:alpha val="43137"/>
                    </a:srgbClr>
                  </a:outerShdw>
                </a:effectLst>
              </a:rPr>
              <a:t>FAA</a:t>
            </a:r>
            <a:r>
              <a:rPr lang="es-ES" sz="2800" dirty="0" smtClean="0">
                <a:solidFill>
                  <a:srgbClr val="0070C0"/>
                </a:solidFill>
              </a:rPr>
              <a:t> </a:t>
            </a:r>
            <a:r>
              <a:rPr lang="es-ES" sz="2800" dirty="0" smtClean="0">
                <a:solidFill>
                  <a:srgbClr val="FF0000"/>
                </a:solidFill>
              </a:rPr>
              <a:t>en  </a:t>
            </a:r>
            <a:r>
              <a:rPr lang="es-ES" sz="2800" dirty="0">
                <a:solidFill>
                  <a:srgbClr val="FF0000"/>
                </a:solidFill>
              </a:rPr>
              <a:t>la infancia van a ser de </a:t>
            </a:r>
            <a:endParaRPr lang="es-ES" sz="2800" dirty="0" smtClean="0">
              <a:solidFill>
                <a:srgbClr val="FF0000"/>
              </a:solidFill>
            </a:endParaRPr>
          </a:p>
          <a:p>
            <a:pPr algn="just" eaLnBrk="1" fontAlgn="auto" hangingPunct="1">
              <a:spcBef>
                <a:spcPts val="0"/>
              </a:spcBef>
              <a:spcAft>
                <a:spcPts val="0"/>
              </a:spcAft>
              <a:defRPr/>
            </a:pPr>
            <a:r>
              <a:rPr lang="es-ES" sz="4800" dirty="0" smtClean="0">
                <a:solidFill>
                  <a:srgbClr val="0070C0"/>
                </a:solidFill>
              </a:rPr>
              <a:t>e</a:t>
            </a:r>
            <a:r>
              <a:rPr lang="es-ES" sz="2800" dirty="0" smtClean="0">
                <a:solidFill>
                  <a:srgbClr val="0070C0"/>
                </a:solidFill>
              </a:rPr>
              <a:t>tiología </a:t>
            </a:r>
            <a:r>
              <a:rPr lang="es-ES" sz="6000" dirty="0" smtClean="0">
                <a:solidFill>
                  <a:srgbClr val="0070C0"/>
                </a:solidFill>
              </a:rPr>
              <a:t>v</a:t>
            </a:r>
            <a:r>
              <a:rPr lang="es-ES" sz="2800" dirty="0" smtClean="0">
                <a:solidFill>
                  <a:srgbClr val="0070C0"/>
                </a:solidFill>
              </a:rPr>
              <a:t>írica (40-80%)</a:t>
            </a:r>
            <a:r>
              <a:rPr lang="es-ES" sz="2800" dirty="0" smtClean="0">
                <a:solidFill>
                  <a:srgbClr val="FF0000"/>
                </a:solidFill>
              </a:rPr>
              <a:t> </a:t>
            </a:r>
            <a:r>
              <a:rPr lang="es-ES" sz="2800" dirty="0">
                <a:solidFill>
                  <a:srgbClr val="FF0000"/>
                </a:solidFill>
              </a:rPr>
              <a:t>y </a:t>
            </a:r>
            <a:r>
              <a:rPr lang="es-ES" sz="2800" dirty="0" smtClean="0">
                <a:solidFill>
                  <a:srgbClr val="FF0000"/>
                </a:solidFill>
              </a:rPr>
              <a:t>solo </a:t>
            </a:r>
            <a:r>
              <a:rPr lang="es-ES" sz="2800" dirty="0">
                <a:solidFill>
                  <a:srgbClr val="FF0000"/>
                </a:solidFill>
              </a:rPr>
              <a:t>precisarán tratamiento sintomático. </a:t>
            </a:r>
          </a:p>
        </p:txBody>
      </p:sp>
      <p:pic>
        <p:nvPicPr>
          <p:cNvPr id="7179" name="Imagen 14"/>
          <p:cNvPicPr>
            <a:picLocks noChangeAspect="1"/>
          </p:cNvPicPr>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0839614" y="244790"/>
            <a:ext cx="1143709" cy="92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566738" y="50800"/>
            <a:ext cx="5794375" cy="1108075"/>
          </a:xfrm>
          <a:prstGeom prst="rect">
            <a:avLst/>
          </a:prstGeom>
          <a:noFill/>
        </p:spPr>
        <p:txBody>
          <a:bodyPr wrap="none">
            <a:spAutoFit/>
          </a:bodyPr>
          <a:lstStyle/>
          <a:p>
            <a:pPr algn="ctr" eaLnBrk="1" fontAlgn="auto" hangingPunct="1">
              <a:spcBef>
                <a:spcPts val="0"/>
              </a:spcBef>
              <a:spcAft>
                <a:spcPts val="0"/>
              </a:spcAft>
              <a:defRPr/>
            </a:pPr>
            <a:r>
              <a:rPr lang="es-ES" sz="6600"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F</a:t>
            </a:r>
            <a:r>
              <a:rPr lang="es-ES" sz="6000"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aringoamigalitis</a:t>
            </a:r>
          </a:p>
        </p:txBody>
      </p:sp>
      <p:pic>
        <p:nvPicPr>
          <p:cNvPr id="16" name="Imagen 15"/>
          <p:cNvPicPr>
            <a:picLocks noChangeAspect="1"/>
          </p:cNvPicPr>
          <p:nvPr/>
        </p:nvPicPr>
        <p:blipFill>
          <a:blip r:embed="rId4"/>
          <a:stretch>
            <a:fillRect/>
          </a:stretch>
        </p:blipFill>
        <p:spPr>
          <a:xfrm rot="16200000">
            <a:off x="-3040892" y="3058153"/>
            <a:ext cx="6862617" cy="73707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785813" y="264510"/>
            <a:ext cx="9139040" cy="10156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eaLnBrk="1" fontAlgn="auto" hangingPunct="1">
              <a:spcBef>
                <a:spcPts val="0"/>
              </a:spcBef>
              <a:spcAft>
                <a:spcPts val="0"/>
              </a:spcAft>
              <a:defRPr/>
            </a:pPr>
            <a:r>
              <a:rPr lang="es-ES" sz="6000" b="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D</a:t>
            </a:r>
            <a:r>
              <a:rPr lang="es-E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apyrus" panose="03070502060502030205" pitchFamily="66" charset="0"/>
                <a:cs typeface="+mn-cs"/>
              </a:rPr>
              <a:t>iagnóstico </a:t>
            </a:r>
            <a:r>
              <a:rPr lang="es-ES" sz="6000" b="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C</a:t>
            </a:r>
            <a:r>
              <a:rPr lang="es-E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apyrus" panose="03070502060502030205" pitchFamily="66" charset="0"/>
                <a:cs typeface="+mn-cs"/>
              </a:rPr>
              <a:t>línico </a:t>
            </a:r>
            <a:r>
              <a:rPr lang="es-ES" sz="6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apyrus" panose="03070502060502030205" pitchFamily="66" charset="0"/>
                <a:cs typeface="+mn-cs"/>
              </a:rPr>
              <a:t>FAA</a:t>
            </a:r>
            <a:endParaRPr lang="es-E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apyrus" panose="03070502060502030205" pitchFamily="66" charset="0"/>
              <a:cs typeface="+mn-cs"/>
            </a:endParaRPr>
          </a:p>
        </p:txBody>
      </p:sp>
      <p:sp>
        <p:nvSpPr>
          <p:cNvPr id="11" name="Rectángulo 10"/>
          <p:cNvSpPr>
            <a:spLocks noChangeArrowheads="1"/>
          </p:cNvSpPr>
          <p:nvPr/>
        </p:nvSpPr>
        <p:spPr bwMode="auto">
          <a:xfrm>
            <a:off x="785813" y="2164807"/>
            <a:ext cx="1099343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defRPr/>
            </a:pPr>
            <a:r>
              <a:rPr lang="es-ES" altLang="es-ES" sz="3600" dirty="0" smtClean="0">
                <a:solidFill>
                  <a:schemeClr val="accent4">
                    <a:lumMod val="50000"/>
                  </a:schemeClr>
                </a:solidFill>
              </a:rPr>
              <a:t>Si hay que </a:t>
            </a:r>
            <a:r>
              <a:rPr lang="es-ES" altLang="es-ES" sz="3600" b="1" dirty="0" smtClean="0">
                <a:solidFill>
                  <a:srgbClr val="C00000"/>
                </a:solidFill>
                <a:effectLst>
                  <a:outerShdw blurRad="38100" dist="38100" dir="2700000" algn="tl">
                    <a:srgbClr val="000000">
                      <a:alpha val="43137"/>
                    </a:srgbClr>
                  </a:outerShdw>
                </a:effectLst>
              </a:rPr>
              <a:t>tratar con antibiótico solamente</a:t>
            </a:r>
            <a:r>
              <a:rPr lang="es-ES" altLang="es-ES" sz="3600" dirty="0" smtClean="0">
                <a:solidFill>
                  <a:schemeClr val="accent4">
                    <a:lumMod val="50000"/>
                  </a:schemeClr>
                </a:solidFill>
              </a:rPr>
              <a:t> las</a:t>
            </a:r>
            <a:r>
              <a:rPr lang="es-ES" altLang="es-ES" sz="4000" dirty="0" smtClean="0">
                <a:solidFill>
                  <a:schemeClr val="accent4">
                    <a:lumMod val="50000"/>
                  </a:schemeClr>
                </a:solidFill>
              </a:rPr>
              <a:t> </a:t>
            </a:r>
            <a:r>
              <a:rPr lang="es-ES" altLang="es-ES" sz="4000" b="1" dirty="0" smtClean="0">
                <a:solidFill>
                  <a:srgbClr val="C00000"/>
                </a:solidFill>
                <a:effectLst>
                  <a:outerShdw blurRad="38100" dist="38100" dir="2700000" algn="tl">
                    <a:srgbClr val="000000">
                      <a:alpha val="43137"/>
                    </a:srgbClr>
                  </a:outerShdw>
                </a:effectLst>
              </a:rPr>
              <a:t>FAS</a:t>
            </a:r>
            <a:r>
              <a:rPr lang="es-ES" altLang="es-ES" sz="4000" dirty="0" smtClean="0">
                <a:solidFill>
                  <a:schemeClr val="accent4">
                    <a:lumMod val="50000"/>
                  </a:schemeClr>
                </a:solidFill>
              </a:rPr>
              <a:t> </a:t>
            </a:r>
            <a:r>
              <a:rPr lang="es-ES" altLang="es-ES" sz="3600" dirty="0" smtClean="0">
                <a:solidFill>
                  <a:schemeClr val="accent4">
                    <a:lumMod val="50000"/>
                  </a:schemeClr>
                </a:solidFill>
              </a:rPr>
              <a:t>será importante </a:t>
            </a:r>
            <a:r>
              <a:rPr lang="es-ES" altLang="es-ES" sz="3600" b="1" dirty="0" smtClean="0">
                <a:solidFill>
                  <a:srgbClr val="C00000"/>
                </a:solidFill>
                <a:effectLst>
                  <a:outerShdw blurRad="38100" dist="38100" dir="2700000" algn="tl">
                    <a:srgbClr val="000000">
                      <a:alpha val="43137"/>
                    </a:srgbClr>
                  </a:outerShdw>
                </a:effectLst>
              </a:rPr>
              <a:t>precisar su diagnóstico</a:t>
            </a:r>
          </a:p>
        </p:txBody>
      </p:sp>
      <p:sp>
        <p:nvSpPr>
          <p:cNvPr id="12" name="Rectángulo 11"/>
          <p:cNvSpPr/>
          <p:nvPr/>
        </p:nvSpPr>
        <p:spPr>
          <a:xfrm>
            <a:off x="863600" y="4010619"/>
            <a:ext cx="11149012" cy="1354217"/>
          </a:xfrm>
          <a:prstGeom prst="rect">
            <a:avLst/>
          </a:prstGeom>
          <a:ln>
            <a:noFill/>
          </a:ln>
        </p:spPr>
        <p:style>
          <a:lnRef idx="2">
            <a:schemeClr val="accent5"/>
          </a:lnRef>
          <a:fillRef idx="1">
            <a:schemeClr val="lt1"/>
          </a:fillRef>
          <a:effectRef idx="0">
            <a:schemeClr val="accent5"/>
          </a:effectRef>
          <a:fontRef idx="minor">
            <a:schemeClr val="dk1"/>
          </a:fontRef>
        </p:style>
        <p:txBody>
          <a:bodyPr>
            <a:spAutoFit/>
          </a:bodyPr>
          <a:lstStyle/>
          <a:p>
            <a:pPr algn="just" eaLnBrk="1" fontAlgn="auto" hangingPunct="1">
              <a:spcBef>
                <a:spcPts val="0"/>
              </a:spcBef>
              <a:spcAft>
                <a:spcPts val="0"/>
              </a:spcAft>
              <a:defRPr/>
            </a:pPr>
            <a:r>
              <a:rPr lang="es-ES" sz="3800" b="1" dirty="0">
                <a:solidFill>
                  <a:schemeClr val="accent4">
                    <a:lumMod val="50000"/>
                  </a:schemeClr>
                </a:solidFill>
              </a:rPr>
              <a:t>la </a:t>
            </a:r>
            <a:r>
              <a:rPr lang="es-ES" sz="3800" b="1" u="sng" dirty="0">
                <a:solidFill>
                  <a:srgbClr val="C00000"/>
                </a:solidFill>
                <a:effectLst>
                  <a:outerShdw blurRad="38100" dist="38100" dir="2700000" algn="tl">
                    <a:srgbClr val="000000">
                      <a:alpha val="43137"/>
                    </a:srgbClr>
                  </a:outerShdw>
                </a:effectLst>
              </a:rPr>
              <a:t>clínica y datos de exploración física </a:t>
            </a:r>
            <a:r>
              <a:rPr lang="es-ES" sz="3800" b="1" dirty="0">
                <a:solidFill>
                  <a:schemeClr val="accent4">
                    <a:lumMod val="50000"/>
                  </a:schemeClr>
                </a:solidFill>
              </a:rPr>
              <a:t>van  a  aportar  </a:t>
            </a:r>
            <a:r>
              <a:rPr lang="es-ES" sz="4400" b="1" dirty="0">
                <a:solidFill>
                  <a:srgbClr val="C00000"/>
                </a:solidFill>
                <a:effectLst>
                  <a:outerShdw blurRad="38100" dist="38100" dir="2700000" algn="tl">
                    <a:srgbClr val="000000">
                      <a:alpha val="43137"/>
                    </a:srgbClr>
                  </a:outerShdw>
                </a:effectLst>
              </a:rPr>
              <a:t>“muy  poco”  </a:t>
            </a:r>
            <a:r>
              <a:rPr lang="es-ES" sz="3800" b="1" dirty="0">
                <a:solidFill>
                  <a:schemeClr val="accent4">
                    <a:lumMod val="50000"/>
                  </a:schemeClr>
                </a:solidFill>
              </a:rPr>
              <a:t>para  separar  las  FAS  del  resto</a:t>
            </a:r>
          </a:p>
        </p:txBody>
      </p:sp>
      <p:pic>
        <p:nvPicPr>
          <p:cNvPr id="12302" name="Imagen 6"/>
          <p:cNvPicPr>
            <a:picLocks noChangeAspect="1"/>
          </p:cNvPicPr>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0436072" y="169653"/>
            <a:ext cx="907673" cy="115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15"/>
          <p:cNvPicPr>
            <a:picLocks noChangeAspect="1"/>
          </p:cNvPicPr>
          <p:nvPr/>
        </p:nvPicPr>
        <p:blipFill>
          <a:blip r:embed="rId4"/>
          <a:stretch>
            <a:fillRect/>
          </a:stretch>
        </p:blipFill>
        <p:spPr>
          <a:xfrm rot="16200000">
            <a:off x="-3040892" y="3058153"/>
            <a:ext cx="6862617" cy="737076"/>
          </a:xfrm>
          <a:prstGeom prst="rect">
            <a:avLst/>
          </a:prstGeom>
          <a:ln>
            <a:noFill/>
          </a:ln>
          <a:effectLst>
            <a:softEdge rad="112500"/>
          </a:effectLst>
        </p:spPr>
      </p:pic>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813" y="6438900"/>
            <a:ext cx="1542129" cy="419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a 10"/>
          <p:cNvGraphicFramePr>
            <a:graphicFrameLocks noGrp="1"/>
          </p:cNvGraphicFramePr>
          <p:nvPr>
            <p:extLst>
              <p:ext uri="{D42A27DB-BD31-4B8C-83A1-F6EECF244321}">
                <p14:modId xmlns:p14="http://schemas.microsoft.com/office/powerpoint/2010/main" val="1729920806"/>
              </p:ext>
            </p:extLst>
          </p:nvPr>
        </p:nvGraphicFramePr>
        <p:xfrm>
          <a:off x="1127125" y="1676979"/>
          <a:ext cx="4383088" cy="519113"/>
        </p:xfrm>
        <a:graphic>
          <a:graphicData uri="http://schemas.openxmlformats.org/drawingml/2006/table">
            <a:tbl>
              <a:tblPr firstRow="1" bandRow="1">
                <a:tableStyleId>{7DF18680-E054-41AD-8BC1-D1AEF772440D}</a:tableStyleId>
              </a:tblPr>
              <a:tblGrid>
                <a:gridCol w="1060777">
                  <a:extLst>
                    <a:ext uri="{9D8B030D-6E8A-4147-A177-3AD203B41FA5}">
                      <a16:colId xmlns:a16="http://schemas.microsoft.com/office/drawing/2014/main" val="20000"/>
                    </a:ext>
                  </a:extLst>
                </a:gridCol>
                <a:gridCol w="3322311">
                  <a:extLst>
                    <a:ext uri="{9D8B030D-6E8A-4147-A177-3AD203B41FA5}">
                      <a16:colId xmlns:a16="http://schemas.microsoft.com/office/drawing/2014/main" val="20001"/>
                    </a:ext>
                  </a:extLst>
                </a:gridCol>
              </a:tblGrid>
              <a:tr h="519113">
                <a:tc>
                  <a:txBody>
                    <a:bodyPr/>
                    <a:lstStyle/>
                    <a:p>
                      <a:r>
                        <a:rPr lang="es-ES" sz="2000" dirty="0" smtClean="0">
                          <a:latin typeface="Papyrus" panose="03070502060502030205" pitchFamily="66" charset="0"/>
                        </a:rPr>
                        <a:t>Puntos</a:t>
                      </a:r>
                      <a:r>
                        <a:rPr lang="es-ES" sz="2000" dirty="0" smtClean="0"/>
                        <a:t> </a:t>
                      </a:r>
                      <a:endParaRPr lang="es-ES" sz="2000" dirty="0">
                        <a:solidFill>
                          <a:srgbClr val="C00000"/>
                        </a:solidFill>
                        <a:latin typeface="Papyrus" panose="03070502060502030205" pitchFamily="66" charset="0"/>
                      </a:endParaRPr>
                    </a:p>
                  </a:txBody>
                  <a:tcPr marL="91418" marR="91418" marT="45758" marB="45758"/>
                </a:tc>
                <a:tc>
                  <a:txBody>
                    <a:bodyPr/>
                    <a:lstStyle/>
                    <a:p>
                      <a:r>
                        <a:rPr lang="es-ES" sz="2400" dirty="0" smtClean="0">
                          <a:latin typeface="Papyrus" panose="03070502060502030205" pitchFamily="66" charset="0"/>
                        </a:rPr>
                        <a:t>Probabilidad</a:t>
                      </a:r>
                      <a:r>
                        <a:rPr lang="es-ES" sz="2400" baseline="0" dirty="0" smtClean="0">
                          <a:latin typeface="Papyrus" panose="03070502060502030205" pitchFamily="66" charset="0"/>
                        </a:rPr>
                        <a:t> de FAS</a:t>
                      </a:r>
                      <a:endParaRPr lang="es-ES" sz="2400" dirty="0">
                        <a:solidFill>
                          <a:srgbClr val="C00000"/>
                        </a:solidFill>
                        <a:latin typeface="Papyrus" panose="03070502060502030205" pitchFamily="66" charset="0"/>
                      </a:endParaRPr>
                    </a:p>
                  </a:txBody>
                  <a:tcPr marL="91418" marR="91418" marT="45758" marB="45758"/>
                </a:tc>
                <a:extLst>
                  <a:ext uri="{0D108BD9-81ED-4DB2-BD59-A6C34878D82A}">
                    <a16:rowId xmlns:a16="http://schemas.microsoft.com/office/drawing/2014/main" val="10000"/>
                  </a:ext>
                </a:extLst>
              </a:tr>
            </a:tbl>
          </a:graphicData>
        </a:graphic>
      </p:graphicFrame>
      <p:pic>
        <p:nvPicPr>
          <p:cNvPr id="12" name="Imagen 11"/>
          <p:cNvPicPr>
            <a:picLocks noChangeAspect="1"/>
          </p:cNvPicPr>
          <p:nvPr/>
        </p:nvPicPr>
        <p:blipFill rotWithShape="1">
          <a:blip r:embed="rId3" cstate="email">
            <a:extLst>
              <a:ext uri="{28A0092B-C50C-407E-A947-70E740481C1C}">
                <a14:useLocalDpi xmlns:a14="http://schemas.microsoft.com/office/drawing/2010/main"/>
              </a:ext>
            </a:extLst>
          </a:blip>
          <a:srcRect l="2521" t="11565" r="3467" b="5523"/>
          <a:stretch/>
        </p:blipFill>
        <p:spPr bwMode="auto">
          <a:xfrm>
            <a:off x="5788585" y="1527282"/>
            <a:ext cx="5347556" cy="324645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Tabla 14"/>
          <p:cNvGraphicFramePr>
            <a:graphicFrameLocks noGrp="1"/>
          </p:cNvGraphicFramePr>
          <p:nvPr>
            <p:extLst>
              <p:ext uri="{D42A27DB-BD31-4B8C-83A1-F6EECF244321}">
                <p14:modId xmlns:p14="http://schemas.microsoft.com/office/powerpoint/2010/main" val="961974688"/>
              </p:ext>
            </p:extLst>
          </p:nvPr>
        </p:nvGraphicFramePr>
        <p:xfrm>
          <a:off x="1147763" y="3372429"/>
          <a:ext cx="4384675" cy="639872"/>
        </p:xfrm>
        <a:graphic>
          <a:graphicData uri="http://schemas.openxmlformats.org/drawingml/2006/table">
            <a:tbl>
              <a:tblPr firstRow="1" bandRow="1">
                <a:tableStyleId>{7DF18680-E054-41AD-8BC1-D1AEF772440D}</a:tableStyleId>
              </a:tblPr>
              <a:tblGrid>
                <a:gridCol w="1061161">
                  <a:extLst>
                    <a:ext uri="{9D8B030D-6E8A-4147-A177-3AD203B41FA5}">
                      <a16:colId xmlns:a16="http://schemas.microsoft.com/office/drawing/2014/main" val="20000"/>
                    </a:ext>
                  </a:extLst>
                </a:gridCol>
                <a:gridCol w="3323514">
                  <a:extLst>
                    <a:ext uri="{9D8B030D-6E8A-4147-A177-3AD203B41FA5}">
                      <a16:colId xmlns:a16="http://schemas.microsoft.com/office/drawing/2014/main" val="20001"/>
                    </a:ext>
                  </a:extLst>
                </a:gridCol>
              </a:tblGrid>
              <a:tr h="639763">
                <a:tc>
                  <a:txBody>
                    <a:bodyPr/>
                    <a:lstStyle/>
                    <a:p>
                      <a:pPr algn="ctr"/>
                      <a:r>
                        <a:rPr lang="es-ES" sz="3600" b="1" dirty="0" smtClean="0">
                          <a:solidFill>
                            <a:srgbClr val="C00000"/>
                          </a:solidFill>
                          <a:effectLst>
                            <a:outerShdw blurRad="38100" dist="38100" dir="2700000" algn="tl">
                              <a:srgbClr val="000000">
                                <a:alpha val="43137"/>
                              </a:srgbClr>
                            </a:outerShdw>
                          </a:effectLst>
                          <a:latin typeface="Papyrus" panose="03070502060502030205" pitchFamily="66" charset="0"/>
                        </a:rPr>
                        <a:t>3</a:t>
                      </a:r>
                      <a:endParaRPr lang="es-ES" sz="3200" b="1" dirty="0">
                        <a:solidFill>
                          <a:srgbClr val="C00000"/>
                        </a:solidFill>
                        <a:effectLst>
                          <a:outerShdw blurRad="38100" dist="38100" dir="2700000" algn="tl">
                            <a:srgbClr val="000000">
                              <a:alpha val="43137"/>
                            </a:srgbClr>
                          </a:outerShdw>
                        </a:effectLst>
                        <a:latin typeface="Papyrus" panose="03070502060502030205" pitchFamily="66" charset="0"/>
                      </a:endParaRPr>
                    </a:p>
                  </a:txBody>
                  <a:tcPr marL="91451" marR="91451" marT="45616" marB="45616">
                    <a:solidFill>
                      <a:schemeClr val="accent3">
                        <a:lumMod val="20000"/>
                        <a:lumOff val="80000"/>
                      </a:schemeClr>
                    </a:solidFill>
                  </a:tcPr>
                </a:tc>
                <a:tc>
                  <a:txBody>
                    <a:bodyPr/>
                    <a:lstStyle/>
                    <a:p>
                      <a:r>
                        <a:rPr lang="es-ES" sz="3600" b="1" dirty="0" smtClean="0">
                          <a:solidFill>
                            <a:srgbClr val="002060"/>
                          </a:solidFill>
                          <a:latin typeface="Papyrus" panose="03070502060502030205" pitchFamily="66" charset="0"/>
                        </a:rPr>
                        <a:t>28% - 35%</a:t>
                      </a:r>
                      <a:endParaRPr lang="es-ES" sz="3600" b="1" dirty="0">
                        <a:solidFill>
                          <a:srgbClr val="002060"/>
                        </a:solidFill>
                        <a:latin typeface="Papyrus" panose="03070502060502030205" pitchFamily="66" charset="0"/>
                      </a:endParaRPr>
                    </a:p>
                  </a:txBody>
                  <a:tcPr marL="91451" marR="91451" marT="45616" marB="45616">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6" name="Tabla 15"/>
          <p:cNvGraphicFramePr>
            <a:graphicFrameLocks noGrp="1"/>
          </p:cNvGraphicFramePr>
          <p:nvPr>
            <p:extLst>
              <p:ext uri="{D42A27DB-BD31-4B8C-83A1-F6EECF244321}">
                <p14:modId xmlns:p14="http://schemas.microsoft.com/office/powerpoint/2010/main" val="613376065"/>
              </p:ext>
            </p:extLst>
          </p:nvPr>
        </p:nvGraphicFramePr>
        <p:xfrm>
          <a:off x="1149350" y="4032829"/>
          <a:ext cx="4383088" cy="762000"/>
        </p:xfrm>
        <a:graphic>
          <a:graphicData uri="http://schemas.openxmlformats.org/drawingml/2006/table">
            <a:tbl>
              <a:tblPr firstRow="1" bandRow="1">
                <a:tableStyleId>{7DF18680-E054-41AD-8BC1-D1AEF772440D}</a:tableStyleId>
              </a:tblPr>
              <a:tblGrid>
                <a:gridCol w="1060777">
                  <a:extLst>
                    <a:ext uri="{9D8B030D-6E8A-4147-A177-3AD203B41FA5}">
                      <a16:colId xmlns:a16="http://schemas.microsoft.com/office/drawing/2014/main" val="20000"/>
                    </a:ext>
                  </a:extLst>
                </a:gridCol>
                <a:gridCol w="3322311">
                  <a:extLst>
                    <a:ext uri="{9D8B030D-6E8A-4147-A177-3AD203B41FA5}">
                      <a16:colId xmlns:a16="http://schemas.microsoft.com/office/drawing/2014/main" val="20001"/>
                    </a:ext>
                  </a:extLst>
                </a:gridCol>
              </a:tblGrid>
              <a:tr h="762000">
                <a:tc>
                  <a:txBody>
                    <a:bodyPr/>
                    <a:lstStyle/>
                    <a:p>
                      <a:pPr algn="ctr"/>
                      <a:r>
                        <a:rPr lang="es-ES" sz="4000" b="1" dirty="0" smtClean="0">
                          <a:solidFill>
                            <a:srgbClr val="C00000"/>
                          </a:solidFill>
                          <a:effectLst>
                            <a:outerShdw blurRad="38100" dist="38100" dir="2700000" algn="tl">
                              <a:srgbClr val="000000">
                                <a:alpha val="43137"/>
                              </a:srgbClr>
                            </a:outerShdw>
                          </a:effectLst>
                          <a:latin typeface="Papyrus" panose="03070502060502030205" pitchFamily="66" charset="0"/>
                        </a:rPr>
                        <a:t>4-5</a:t>
                      </a:r>
                      <a:endParaRPr lang="es-ES" sz="4000" b="1" dirty="0">
                        <a:solidFill>
                          <a:srgbClr val="C00000"/>
                        </a:solidFill>
                        <a:effectLst>
                          <a:outerShdw blurRad="38100" dist="38100" dir="2700000" algn="tl">
                            <a:srgbClr val="000000">
                              <a:alpha val="43137"/>
                            </a:srgbClr>
                          </a:outerShdw>
                        </a:effectLst>
                        <a:latin typeface="Papyrus" panose="03070502060502030205" pitchFamily="66" charset="0"/>
                      </a:endParaRPr>
                    </a:p>
                  </a:txBody>
                  <a:tcPr marL="91418" marR="91418" marT="45709" marB="45709">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4400" b="1" dirty="0" smtClean="0">
                          <a:solidFill>
                            <a:srgbClr val="002060"/>
                          </a:solidFill>
                          <a:effectLst>
                            <a:outerShdw blurRad="38100" dist="38100" dir="2700000" algn="tl">
                              <a:srgbClr val="000000">
                                <a:alpha val="43137"/>
                              </a:srgbClr>
                            </a:outerShdw>
                          </a:effectLst>
                          <a:latin typeface="Papyrus" panose="03070502060502030205" pitchFamily="66" charset="0"/>
                        </a:rPr>
                        <a:t>51% - 58%</a:t>
                      </a:r>
                      <a:endParaRPr lang="es-ES" sz="4400" b="1" dirty="0">
                        <a:solidFill>
                          <a:srgbClr val="002060"/>
                        </a:solidFill>
                        <a:effectLst>
                          <a:outerShdw blurRad="38100" dist="38100" dir="2700000" algn="tl">
                            <a:srgbClr val="000000">
                              <a:alpha val="43137"/>
                            </a:srgbClr>
                          </a:outerShdw>
                        </a:effectLst>
                        <a:latin typeface="Papyrus" panose="03070502060502030205" pitchFamily="66" charset="0"/>
                      </a:endParaRPr>
                    </a:p>
                  </a:txBody>
                  <a:tcPr marL="91418" marR="91418" marT="45709" marB="45709">
                    <a:solidFill>
                      <a:schemeClr val="bg2">
                        <a:lumMod val="90000"/>
                      </a:schemeClr>
                    </a:solidFill>
                  </a:tcPr>
                </a:tc>
                <a:extLst>
                  <a:ext uri="{0D108BD9-81ED-4DB2-BD59-A6C34878D82A}">
                    <a16:rowId xmlns:a16="http://schemas.microsoft.com/office/drawing/2014/main" val="10000"/>
                  </a:ext>
                </a:extLst>
              </a:tr>
            </a:tbl>
          </a:graphicData>
        </a:graphic>
      </p:graphicFrame>
      <p:graphicFrame>
        <p:nvGraphicFramePr>
          <p:cNvPr id="17" name="Tabla 16"/>
          <p:cNvGraphicFramePr>
            <a:graphicFrameLocks noGrp="1"/>
          </p:cNvGraphicFramePr>
          <p:nvPr>
            <p:extLst>
              <p:ext uri="{D42A27DB-BD31-4B8C-83A1-F6EECF244321}">
                <p14:modId xmlns:p14="http://schemas.microsoft.com/office/powerpoint/2010/main" val="1592283071"/>
              </p:ext>
            </p:extLst>
          </p:nvPr>
        </p:nvGraphicFramePr>
        <p:xfrm>
          <a:off x="1127125" y="2111954"/>
          <a:ext cx="4383088" cy="639872"/>
        </p:xfrm>
        <a:graphic>
          <a:graphicData uri="http://schemas.openxmlformats.org/drawingml/2006/table">
            <a:tbl>
              <a:tblPr firstRow="1" bandRow="1">
                <a:tableStyleId>{7DF18680-E054-41AD-8BC1-D1AEF772440D}</a:tableStyleId>
              </a:tblPr>
              <a:tblGrid>
                <a:gridCol w="1060777">
                  <a:extLst>
                    <a:ext uri="{9D8B030D-6E8A-4147-A177-3AD203B41FA5}">
                      <a16:colId xmlns:a16="http://schemas.microsoft.com/office/drawing/2014/main" val="20000"/>
                    </a:ext>
                  </a:extLst>
                </a:gridCol>
                <a:gridCol w="3322311">
                  <a:extLst>
                    <a:ext uri="{9D8B030D-6E8A-4147-A177-3AD203B41FA5}">
                      <a16:colId xmlns:a16="http://schemas.microsoft.com/office/drawing/2014/main" val="20001"/>
                    </a:ext>
                  </a:extLst>
                </a:gridCol>
              </a:tblGrid>
              <a:tr h="639763">
                <a:tc>
                  <a:txBody>
                    <a:bodyPr/>
                    <a:lstStyle/>
                    <a:p>
                      <a:pPr algn="ctr"/>
                      <a:r>
                        <a:rPr lang="es-ES" sz="3600" b="1" dirty="0" smtClean="0">
                          <a:solidFill>
                            <a:srgbClr val="C00000"/>
                          </a:solidFill>
                          <a:effectLst>
                            <a:outerShdw blurRad="38100" dist="38100" dir="2700000" algn="tl">
                              <a:srgbClr val="000000">
                                <a:alpha val="43137"/>
                              </a:srgbClr>
                            </a:outerShdw>
                          </a:effectLst>
                          <a:latin typeface="Papyrus" panose="03070502060502030205" pitchFamily="66" charset="0"/>
                        </a:rPr>
                        <a:t>1</a:t>
                      </a:r>
                      <a:endParaRPr lang="es-ES" sz="3200" b="1" dirty="0">
                        <a:solidFill>
                          <a:srgbClr val="C00000"/>
                        </a:solidFill>
                        <a:effectLst>
                          <a:outerShdw blurRad="38100" dist="38100" dir="2700000" algn="tl">
                            <a:srgbClr val="000000">
                              <a:alpha val="43137"/>
                            </a:srgbClr>
                          </a:outerShdw>
                        </a:effectLst>
                        <a:latin typeface="Papyrus" panose="03070502060502030205" pitchFamily="66" charset="0"/>
                      </a:endParaRPr>
                    </a:p>
                  </a:txBody>
                  <a:tcPr marL="91418" marR="91418" marT="45616" marB="45616">
                    <a:solidFill>
                      <a:schemeClr val="accent6">
                        <a:lumMod val="20000"/>
                        <a:lumOff val="80000"/>
                      </a:schemeClr>
                    </a:solidFill>
                  </a:tcPr>
                </a:tc>
                <a:tc>
                  <a:txBody>
                    <a:bodyPr/>
                    <a:lstStyle/>
                    <a:p>
                      <a:r>
                        <a:rPr lang="es-ES" sz="3600" b="1" dirty="0" smtClean="0">
                          <a:solidFill>
                            <a:srgbClr val="002060"/>
                          </a:solidFill>
                          <a:latin typeface="Papyrus" panose="03070502060502030205" pitchFamily="66" charset="0"/>
                        </a:rPr>
                        <a:t>5% - 10%</a:t>
                      </a:r>
                      <a:endParaRPr lang="es-ES" sz="3600" b="1" dirty="0">
                        <a:solidFill>
                          <a:srgbClr val="002060"/>
                        </a:solidFill>
                        <a:latin typeface="Papyrus" panose="03070502060502030205" pitchFamily="66" charset="0"/>
                      </a:endParaRPr>
                    </a:p>
                  </a:txBody>
                  <a:tcPr marL="91418" marR="91418" marT="45616" marB="45616">
                    <a:solidFill>
                      <a:schemeClr val="accent6">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8" name="Tabla 17"/>
          <p:cNvGraphicFramePr>
            <a:graphicFrameLocks noGrp="1"/>
          </p:cNvGraphicFramePr>
          <p:nvPr>
            <p:extLst>
              <p:ext uri="{D42A27DB-BD31-4B8C-83A1-F6EECF244321}">
                <p14:modId xmlns:p14="http://schemas.microsoft.com/office/powerpoint/2010/main" val="498066680"/>
              </p:ext>
            </p:extLst>
          </p:nvPr>
        </p:nvGraphicFramePr>
        <p:xfrm>
          <a:off x="1127125" y="2732667"/>
          <a:ext cx="4383088" cy="639870"/>
        </p:xfrm>
        <a:graphic>
          <a:graphicData uri="http://schemas.openxmlformats.org/drawingml/2006/table">
            <a:tbl>
              <a:tblPr firstRow="1" bandRow="1">
                <a:tableStyleId>{7DF18680-E054-41AD-8BC1-D1AEF772440D}</a:tableStyleId>
              </a:tblPr>
              <a:tblGrid>
                <a:gridCol w="1060777">
                  <a:extLst>
                    <a:ext uri="{9D8B030D-6E8A-4147-A177-3AD203B41FA5}">
                      <a16:colId xmlns:a16="http://schemas.microsoft.com/office/drawing/2014/main" val="20000"/>
                    </a:ext>
                  </a:extLst>
                </a:gridCol>
                <a:gridCol w="3322311">
                  <a:extLst>
                    <a:ext uri="{9D8B030D-6E8A-4147-A177-3AD203B41FA5}">
                      <a16:colId xmlns:a16="http://schemas.microsoft.com/office/drawing/2014/main" val="20001"/>
                    </a:ext>
                  </a:extLst>
                </a:gridCol>
              </a:tblGrid>
              <a:tr h="639762">
                <a:tc>
                  <a:txBody>
                    <a:bodyPr/>
                    <a:lstStyle/>
                    <a:p>
                      <a:pPr algn="ctr"/>
                      <a:r>
                        <a:rPr lang="es-ES" sz="3600" b="1" dirty="0" smtClean="0">
                          <a:solidFill>
                            <a:srgbClr val="C00000"/>
                          </a:solidFill>
                          <a:effectLst>
                            <a:outerShdw blurRad="38100" dist="38100" dir="2700000" algn="tl">
                              <a:srgbClr val="000000">
                                <a:alpha val="43137"/>
                              </a:srgbClr>
                            </a:outerShdw>
                          </a:effectLst>
                          <a:latin typeface="Papyrus" panose="03070502060502030205" pitchFamily="66" charset="0"/>
                        </a:rPr>
                        <a:t>2</a:t>
                      </a:r>
                      <a:endParaRPr lang="es-ES" sz="3200" b="1" dirty="0">
                        <a:solidFill>
                          <a:srgbClr val="C00000"/>
                        </a:solidFill>
                        <a:effectLst>
                          <a:outerShdw blurRad="38100" dist="38100" dir="2700000" algn="tl">
                            <a:srgbClr val="000000">
                              <a:alpha val="43137"/>
                            </a:srgbClr>
                          </a:outerShdw>
                        </a:effectLst>
                        <a:latin typeface="Papyrus" panose="03070502060502030205" pitchFamily="66" charset="0"/>
                      </a:endParaRPr>
                    </a:p>
                  </a:txBody>
                  <a:tcPr marL="91418" marR="91418" marT="45615" marB="45615">
                    <a:solidFill>
                      <a:schemeClr val="accent5">
                        <a:lumMod val="20000"/>
                        <a:lumOff val="80000"/>
                      </a:schemeClr>
                    </a:solidFill>
                  </a:tcPr>
                </a:tc>
                <a:tc>
                  <a:txBody>
                    <a:bodyPr/>
                    <a:lstStyle/>
                    <a:p>
                      <a:r>
                        <a:rPr lang="es-ES" sz="3600" b="1" dirty="0" smtClean="0">
                          <a:solidFill>
                            <a:srgbClr val="002060"/>
                          </a:solidFill>
                          <a:latin typeface="Papyrus" panose="03070502060502030205" pitchFamily="66" charset="0"/>
                        </a:rPr>
                        <a:t>11% - 17%</a:t>
                      </a:r>
                      <a:endParaRPr lang="es-ES" sz="3600" b="1" dirty="0">
                        <a:solidFill>
                          <a:srgbClr val="002060"/>
                        </a:solidFill>
                        <a:latin typeface="Papyrus" panose="03070502060502030205" pitchFamily="66" charset="0"/>
                      </a:endParaRPr>
                    </a:p>
                  </a:txBody>
                  <a:tcPr marL="91418" marR="91418" marT="45615" marB="45615">
                    <a:solidFill>
                      <a:schemeClr val="accent5">
                        <a:lumMod val="20000"/>
                        <a:lumOff val="80000"/>
                      </a:schemeClr>
                    </a:solidFill>
                  </a:tcPr>
                </a:tc>
                <a:extLst>
                  <a:ext uri="{0D108BD9-81ED-4DB2-BD59-A6C34878D82A}">
                    <a16:rowId xmlns:a16="http://schemas.microsoft.com/office/drawing/2014/main" val="10000"/>
                  </a:ext>
                </a:extLst>
              </a:tr>
            </a:tbl>
          </a:graphicData>
        </a:graphic>
      </p:graphicFrame>
      <p:sp>
        <p:nvSpPr>
          <p:cNvPr id="19" name="Rectángulo 18"/>
          <p:cNvSpPr/>
          <p:nvPr/>
        </p:nvSpPr>
        <p:spPr>
          <a:xfrm>
            <a:off x="967189" y="157460"/>
            <a:ext cx="7572907" cy="9233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eaLnBrk="1" fontAlgn="auto" hangingPunct="1">
              <a:spcBef>
                <a:spcPts val="0"/>
              </a:spcBef>
              <a:spcAft>
                <a:spcPts val="0"/>
              </a:spcAft>
              <a:defRPr/>
            </a:pPr>
            <a:r>
              <a:rPr lang="es-ES" sz="5400" b="1" dirty="0">
                <a:ln w="0"/>
                <a:solidFill>
                  <a:srgbClr val="C00000"/>
                </a:solidFill>
                <a:effectLst>
                  <a:reflection blurRad="6350" stA="53000" endA="300" endPos="35500" dir="5400000" sy="-90000" algn="bl" rotWithShape="0"/>
                </a:effectLst>
                <a:latin typeface="Papyrus" panose="03070502060502030205" pitchFamily="66" charset="0"/>
                <a:cs typeface="+mn-cs"/>
              </a:rPr>
              <a:t>D</a:t>
            </a:r>
            <a:r>
              <a:rPr lang="es-E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apyrus" panose="03070502060502030205" pitchFamily="66" charset="0"/>
                <a:cs typeface="+mn-cs"/>
              </a:rPr>
              <a:t>iagnóstico </a:t>
            </a:r>
            <a:r>
              <a:rPr lang="es-ES" sz="5400" b="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cs typeface="+mn-cs"/>
              </a:rPr>
              <a:t>C</a:t>
            </a:r>
            <a:r>
              <a:rPr lang="es-E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apyrus" panose="03070502060502030205" pitchFamily="66" charset="0"/>
                <a:cs typeface="+mn-cs"/>
              </a:rPr>
              <a:t>línico FA</a:t>
            </a:r>
          </a:p>
        </p:txBody>
      </p:sp>
      <p:pic>
        <p:nvPicPr>
          <p:cNvPr id="3" name="Imagen 2"/>
          <p:cNvPicPr>
            <a:picLocks noChangeAspect="1"/>
          </p:cNvPicPr>
          <p:nvPr/>
        </p:nvPicPr>
        <p:blipFill>
          <a:blip r:embed="rId4"/>
          <a:stretch>
            <a:fillRect/>
          </a:stretch>
        </p:blipFill>
        <p:spPr>
          <a:xfrm>
            <a:off x="10120771" y="44085"/>
            <a:ext cx="1720247" cy="1216084"/>
          </a:xfrm>
          <a:prstGeom prst="ellipse">
            <a:avLst/>
          </a:prstGeom>
          <a:ln>
            <a:noFill/>
          </a:ln>
          <a:effectLst>
            <a:outerShdw blurRad="127000" dist="38100" dir="2700000" algn="ctr">
              <a:srgbClr val="000000">
                <a:alpha val="45000"/>
              </a:srgbClr>
            </a:outerShdw>
            <a:softEdge rad="112500"/>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0" name="Imagen 19"/>
          <p:cNvPicPr>
            <a:picLocks noChangeAspect="1"/>
          </p:cNvPicPr>
          <p:nvPr/>
        </p:nvPicPr>
        <p:blipFill>
          <a:blip r:embed="rId5"/>
          <a:stretch>
            <a:fillRect/>
          </a:stretch>
        </p:blipFill>
        <p:spPr>
          <a:xfrm rot="16200000">
            <a:off x="-3040892" y="3058153"/>
            <a:ext cx="6862617" cy="737076"/>
          </a:xfrm>
          <a:prstGeom prst="rect">
            <a:avLst/>
          </a:prstGeom>
          <a:ln>
            <a:noFill/>
          </a:ln>
          <a:effectLst>
            <a:softEdge rad="112500"/>
          </a:effectLst>
        </p:spPr>
      </p:pic>
      <p:sp>
        <p:nvSpPr>
          <p:cNvPr id="13" name="Rectángulo 12">
            <a:extLst>
              <a:ext uri="{FF2B5EF4-FFF2-40B4-BE49-F238E27FC236}">
                <a16:creationId xmlns:a16="http://schemas.microsoft.com/office/drawing/2014/main" id="{7290E94A-87E0-BE4C-9736-68DEECB3B7B3}"/>
              </a:ext>
            </a:extLst>
          </p:cNvPr>
          <p:cNvSpPr/>
          <p:nvPr/>
        </p:nvSpPr>
        <p:spPr>
          <a:xfrm>
            <a:off x="967189" y="6293888"/>
            <a:ext cx="10873829" cy="461665"/>
          </a:xfrm>
          <a:prstGeom prst="rect">
            <a:avLst/>
          </a:prstGeom>
        </p:spPr>
        <p:txBody>
          <a:bodyPr wrap="square">
            <a:spAutoFit/>
          </a:bodyPr>
          <a:lstStyle/>
          <a:p>
            <a:pPr>
              <a:buClr>
                <a:srgbClr val="0070C0"/>
              </a:buClr>
              <a:buFont typeface="Arial" panose="020B0604020202020204" pitchFamily="34" charset="0"/>
              <a:buChar char="•"/>
            </a:pPr>
            <a:r>
              <a:rPr lang="es-ES" sz="1200" dirty="0" err="1">
                <a:solidFill>
                  <a:srgbClr val="0070C0"/>
                </a:solidFill>
                <a:latin typeface="+mn-lt"/>
              </a:rPr>
              <a:t>Centor</a:t>
            </a:r>
            <a:r>
              <a:rPr lang="es-ES" sz="1200" dirty="0">
                <a:solidFill>
                  <a:srgbClr val="0070C0"/>
                </a:solidFill>
                <a:latin typeface="+mn-lt"/>
              </a:rPr>
              <a:t> RM, </a:t>
            </a:r>
            <a:r>
              <a:rPr lang="es-ES" sz="1200" dirty="0" err="1">
                <a:solidFill>
                  <a:srgbClr val="0070C0"/>
                </a:solidFill>
                <a:latin typeface="+mn-lt"/>
              </a:rPr>
              <a:t>Witherspoon</a:t>
            </a:r>
            <a:r>
              <a:rPr lang="es-ES" sz="1200" dirty="0">
                <a:solidFill>
                  <a:srgbClr val="0070C0"/>
                </a:solidFill>
                <a:latin typeface="+mn-lt"/>
              </a:rPr>
              <a:t> JM, Dalton HP, </a:t>
            </a:r>
            <a:r>
              <a:rPr lang="es-ES" sz="1200" dirty="0" err="1">
                <a:solidFill>
                  <a:srgbClr val="0070C0"/>
                </a:solidFill>
                <a:latin typeface="+mn-lt"/>
              </a:rPr>
              <a:t>Brody</a:t>
            </a:r>
            <a:r>
              <a:rPr lang="es-ES" sz="1200" dirty="0">
                <a:solidFill>
                  <a:srgbClr val="0070C0"/>
                </a:solidFill>
                <a:latin typeface="+mn-lt"/>
              </a:rPr>
              <a:t> CE, Link K. 1981. </a:t>
            </a:r>
            <a:r>
              <a:rPr lang="es-ES" sz="1200" dirty="0" err="1">
                <a:solidFill>
                  <a:srgbClr val="0070C0"/>
                </a:solidFill>
                <a:latin typeface="+mn-lt"/>
              </a:rPr>
              <a:t>The</a:t>
            </a:r>
            <a:r>
              <a:rPr lang="es-ES" sz="1200" dirty="0">
                <a:solidFill>
                  <a:srgbClr val="0070C0"/>
                </a:solidFill>
                <a:latin typeface="+mn-lt"/>
              </a:rPr>
              <a:t> diagnosis of </a:t>
            </a:r>
            <a:r>
              <a:rPr lang="es-ES" sz="1200" dirty="0" err="1">
                <a:solidFill>
                  <a:srgbClr val="0070C0"/>
                </a:solidFill>
                <a:latin typeface="+mn-lt"/>
              </a:rPr>
              <a:t>strep</a:t>
            </a:r>
            <a:r>
              <a:rPr lang="es-ES" sz="1200" dirty="0">
                <a:solidFill>
                  <a:srgbClr val="0070C0"/>
                </a:solidFill>
                <a:latin typeface="+mn-lt"/>
              </a:rPr>
              <a:t> </a:t>
            </a:r>
            <a:r>
              <a:rPr lang="es-ES" sz="1200" dirty="0" err="1">
                <a:solidFill>
                  <a:srgbClr val="0070C0"/>
                </a:solidFill>
                <a:latin typeface="+mn-lt"/>
              </a:rPr>
              <a:t>throat</a:t>
            </a:r>
            <a:r>
              <a:rPr lang="es-ES" sz="1200" dirty="0">
                <a:solidFill>
                  <a:srgbClr val="0070C0"/>
                </a:solidFill>
                <a:latin typeface="+mn-lt"/>
              </a:rPr>
              <a:t> in </a:t>
            </a:r>
            <a:r>
              <a:rPr lang="es-ES" sz="1200" dirty="0" err="1">
                <a:solidFill>
                  <a:srgbClr val="0070C0"/>
                </a:solidFill>
                <a:latin typeface="+mn-lt"/>
              </a:rPr>
              <a:t>adults</a:t>
            </a:r>
            <a:r>
              <a:rPr lang="es-ES" sz="1200" dirty="0">
                <a:solidFill>
                  <a:srgbClr val="0070C0"/>
                </a:solidFill>
                <a:latin typeface="+mn-lt"/>
              </a:rPr>
              <a:t> in </a:t>
            </a:r>
            <a:r>
              <a:rPr lang="es-ES" sz="1200" dirty="0" err="1">
                <a:solidFill>
                  <a:srgbClr val="0070C0"/>
                </a:solidFill>
                <a:latin typeface="+mn-lt"/>
              </a:rPr>
              <a:t>the</a:t>
            </a:r>
            <a:r>
              <a:rPr lang="es-ES" sz="1200" dirty="0">
                <a:solidFill>
                  <a:srgbClr val="0070C0"/>
                </a:solidFill>
                <a:latin typeface="+mn-lt"/>
              </a:rPr>
              <a:t> </a:t>
            </a:r>
            <a:r>
              <a:rPr lang="es-ES" sz="1200" dirty="0" err="1">
                <a:solidFill>
                  <a:srgbClr val="0070C0"/>
                </a:solidFill>
                <a:latin typeface="+mn-lt"/>
              </a:rPr>
              <a:t>emergency</a:t>
            </a:r>
            <a:r>
              <a:rPr lang="es-ES" sz="1200" dirty="0">
                <a:solidFill>
                  <a:srgbClr val="0070C0"/>
                </a:solidFill>
                <a:latin typeface="+mn-lt"/>
              </a:rPr>
              <a:t> </a:t>
            </a:r>
            <a:r>
              <a:rPr lang="es-ES" sz="1200" dirty="0" err="1">
                <a:solidFill>
                  <a:srgbClr val="0070C0"/>
                </a:solidFill>
                <a:latin typeface="+mn-lt"/>
              </a:rPr>
              <a:t>room</a:t>
            </a:r>
            <a:r>
              <a:rPr lang="es-ES" sz="1200" dirty="0">
                <a:solidFill>
                  <a:srgbClr val="0070C0"/>
                </a:solidFill>
                <a:latin typeface="+mn-lt"/>
              </a:rPr>
              <a:t>. </a:t>
            </a:r>
            <a:r>
              <a:rPr lang="es-ES" sz="1200" dirty="0" err="1">
                <a:solidFill>
                  <a:srgbClr val="0070C0"/>
                </a:solidFill>
                <a:latin typeface="+mn-lt"/>
              </a:rPr>
              <a:t>Med</a:t>
            </a:r>
            <a:r>
              <a:rPr lang="es-ES" sz="1200" dirty="0">
                <a:solidFill>
                  <a:srgbClr val="0070C0"/>
                </a:solidFill>
                <a:latin typeface="+mn-lt"/>
              </a:rPr>
              <a:t>. </a:t>
            </a:r>
            <a:r>
              <a:rPr lang="es-ES" sz="1200" dirty="0" err="1">
                <a:solidFill>
                  <a:srgbClr val="0070C0"/>
                </a:solidFill>
                <a:latin typeface="+mn-lt"/>
              </a:rPr>
              <a:t>Decis</a:t>
            </a:r>
            <a:r>
              <a:rPr lang="es-ES" sz="1200" dirty="0">
                <a:solidFill>
                  <a:srgbClr val="0070C0"/>
                </a:solidFill>
                <a:latin typeface="+mn-lt"/>
              </a:rPr>
              <a:t>. </a:t>
            </a:r>
            <a:r>
              <a:rPr lang="es-ES" sz="1200" dirty="0" err="1">
                <a:solidFill>
                  <a:srgbClr val="0070C0"/>
                </a:solidFill>
                <a:latin typeface="+mn-lt"/>
              </a:rPr>
              <a:t>Making</a:t>
            </a:r>
            <a:r>
              <a:rPr lang="es-ES" sz="1200" dirty="0">
                <a:solidFill>
                  <a:srgbClr val="0070C0"/>
                </a:solidFill>
                <a:latin typeface="+mn-lt"/>
              </a:rPr>
              <a:t> 1:239–46. </a:t>
            </a:r>
          </a:p>
          <a:p>
            <a:pPr>
              <a:buClr>
                <a:srgbClr val="0070C0"/>
              </a:buClr>
              <a:buFont typeface="Arial" panose="020B0604020202020204" pitchFamily="34" charset="0"/>
              <a:buChar char="•"/>
            </a:pPr>
            <a:r>
              <a:rPr lang="es-ES" sz="1200" dirty="0" err="1">
                <a:solidFill>
                  <a:srgbClr val="0070C0"/>
                </a:solidFill>
                <a:latin typeface="+mn-lt"/>
              </a:rPr>
              <a:t>McIsaac</a:t>
            </a:r>
            <a:r>
              <a:rPr lang="es-ES" sz="1200" dirty="0">
                <a:solidFill>
                  <a:srgbClr val="0070C0"/>
                </a:solidFill>
                <a:latin typeface="+mn-lt"/>
              </a:rPr>
              <a:t> WJ, White D, </a:t>
            </a:r>
            <a:r>
              <a:rPr lang="es-ES" sz="1200" dirty="0" err="1">
                <a:solidFill>
                  <a:srgbClr val="0070C0"/>
                </a:solidFill>
                <a:latin typeface="+mn-lt"/>
              </a:rPr>
              <a:t>Tannenbaum</a:t>
            </a:r>
            <a:r>
              <a:rPr lang="es-ES" sz="1200" dirty="0">
                <a:solidFill>
                  <a:srgbClr val="0070C0"/>
                </a:solidFill>
                <a:latin typeface="+mn-lt"/>
              </a:rPr>
              <a:t> D, </a:t>
            </a:r>
            <a:r>
              <a:rPr lang="es-ES" sz="1200" dirty="0" err="1">
                <a:solidFill>
                  <a:srgbClr val="0070C0"/>
                </a:solidFill>
                <a:latin typeface="+mn-lt"/>
              </a:rPr>
              <a:t>Low</a:t>
            </a:r>
            <a:r>
              <a:rPr lang="es-ES" sz="1200" dirty="0">
                <a:solidFill>
                  <a:srgbClr val="0070C0"/>
                </a:solidFill>
                <a:latin typeface="+mn-lt"/>
              </a:rPr>
              <a:t> DE. 1998. A </a:t>
            </a:r>
            <a:r>
              <a:rPr lang="es-ES" sz="1200" dirty="0" err="1">
                <a:solidFill>
                  <a:srgbClr val="0070C0"/>
                </a:solidFill>
                <a:latin typeface="+mn-lt"/>
              </a:rPr>
              <a:t>clinical</a:t>
            </a:r>
            <a:r>
              <a:rPr lang="es-ES" sz="1200" dirty="0">
                <a:solidFill>
                  <a:srgbClr val="0070C0"/>
                </a:solidFill>
                <a:latin typeface="+mn-lt"/>
              </a:rPr>
              <a:t> score to reduce </a:t>
            </a:r>
            <a:r>
              <a:rPr lang="es-ES" sz="1200" dirty="0" err="1">
                <a:solidFill>
                  <a:srgbClr val="0070C0"/>
                </a:solidFill>
                <a:latin typeface="+mn-lt"/>
              </a:rPr>
              <a:t>unnecessary</a:t>
            </a:r>
            <a:r>
              <a:rPr lang="es-ES" sz="1200" dirty="0">
                <a:solidFill>
                  <a:srgbClr val="0070C0"/>
                </a:solidFill>
                <a:latin typeface="+mn-lt"/>
              </a:rPr>
              <a:t> </a:t>
            </a:r>
            <a:r>
              <a:rPr lang="es-ES" sz="1200" dirty="0" err="1">
                <a:solidFill>
                  <a:srgbClr val="0070C0"/>
                </a:solidFill>
                <a:latin typeface="+mn-lt"/>
              </a:rPr>
              <a:t>antibiotic</a:t>
            </a:r>
            <a:r>
              <a:rPr lang="es-ES" sz="1200" dirty="0">
                <a:solidFill>
                  <a:srgbClr val="0070C0"/>
                </a:solidFill>
                <a:latin typeface="+mn-lt"/>
              </a:rPr>
              <a:t> use in </a:t>
            </a:r>
            <a:r>
              <a:rPr lang="es-ES" sz="1200" dirty="0" err="1">
                <a:solidFill>
                  <a:srgbClr val="0070C0"/>
                </a:solidFill>
                <a:latin typeface="+mn-lt"/>
              </a:rPr>
              <a:t>patients</a:t>
            </a:r>
            <a:r>
              <a:rPr lang="es-ES" sz="1200" dirty="0">
                <a:solidFill>
                  <a:srgbClr val="0070C0"/>
                </a:solidFill>
                <a:latin typeface="+mn-lt"/>
              </a:rPr>
              <a:t> </a:t>
            </a:r>
            <a:r>
              <a:rPr lang="es-ES" sz="1200" dirty="0" err="1">
                <a:solidFill>
                  <a:srgbClr val="0070C0"/>
                </a:solidFill>
                <a:latin typeface="+mn-lt"/>
              </a:rPr>
              <a:t>with</a:t>
            </a:r>
            <a:r>
              <a:rPr lang="es-ES" sz="1200" dirty="0">
                <a:solidFill>
                  <a:srgbClr val="0070C0"/>
                </a:solidFill>
                <a:latin typeface="+mn-lt"/>
              </a:rPr>
              <a:t> </a:t>
            </a:r>
            <a:r>
              <a:rPr lang="es-ES" sz="1200" dirty="0" err="1">
                <a:solidFill>
                  <a:srgbClr val="0070C0"/>
                </a:solidFill>
                <a:latin typeface="+mn-lt"/>
              </a:rPr>
              <a:t>sore</a:t>
            </a:r>
            <a:r>
              <a:rPr lang="es-ES" sz="1200" dirty="0">
                <a:solidFill>
                  <a:srgbClr val="0070C0"/>
                </a:solidFill>
                <a:latin typeface="+mn-lt"/>
              </a:rPr>
              <a:t> </a:t>
            </a:r>
            <a:r>
              <a:rPr lang="es-ES" sz="1200" dirty="0" err="1">
                <a:solidFill>
                  <a:srgbClr val="0070C0"/>
                </a:solidFill>
                <a:latin typeface="+mn-lt"/>
              </a:rPr>
              <a:t>throat</a:t>
            </a:r>
            <a:r>
              <a:rPr lang="es-ES" sz="1200" dirty="0">
                <a:solidFill>
                  <a:srgbClr val="0070C0"/>
                </a:solidFill>
                <a:latin typeface="+mn-lt"/>
              </a:rPr>
              <a:t>. Can. </a:t>
            </a:r>
            <a:r>
              <a:rPr lang="es-ES" sz="1200" dirty="0" err="1">
                <a:solidFill>
                  <a:srgbClr val="0070C0"/>
                </a:solidFill>
                <a:latin typeface="+mn-lt"/>
              </a:rPr>
              <a:t>Med</a:t>
            </a:r>
            <a:r>
              <a:rPr lang="es-ES" sz="1200" dirty="0">
                <a:solidFill>
                  <a:srgbClr val="0070C0"/>
                </a:solidFill>
                <a:latin typeface="+mn-lt"/>
              </a:rPr>
              <a:t>. </a:t>
            </a:r>
            <a:r>
              <a:rPr lang="es-ES" sz="1200" dirty="0" err="1">
                <a:solidFill>
                  <a:srgbClr val="0070C0"/>
                </a:solidFill>
                <a:latin typeface="+mn-lt"/>
              </a:rPr>
              <a:t>Assoc</a:t>
            </a:r>
            <a:r>
              <a:rPr lang="es-ES" sz="1200" dirty="0">
                <a:solidFill>
                  <a:srgbClr val="0070C0"/>
                </a:solidFill>
                <a:latin typeface="+mn-lt"/>
              </a:rPr>
              <a:t>. J. 158:75– 83. </a:t>
            </a:r>
            <a:endParaRPr lang="es-ES" sz="1200" dirty="0">
              <a:solidFill>
                <a:srgbClr val="0070C0"/>
              </a:solidFill>
              <a:effectLst/>
              <a:latin typeface="+mn-lt"/>
            </a:endParaRPr>
          </a:p>
        </p:txBody>
      </p:sp>
      <p:sp>
        <p:nvSpPr>
          <p:cNvPr id="2" name="Rectángulo 1"/>
          <p:cNvSpPr/>
          <p:nvPr/>
        </p:nvSpPr>
        <p:spPr>
          <a:xfrm>
            <a:off x="893203" y="4794829"/>
            <a:ext cx="10873829" cy="461665"/>
          </a:xfrm>
          <a:prstGeom prst="rect">
            <a:avLst/>
          </a:prstGeom>
        </p:spPr>
        <p:txBody>
          <a:bodyPr wrap="square">
            <a:spAutoFit/>
          </a:bodyPr>
          <a:lstStyle/>
          <a:p>
            <a:pPr algn="just" eaLnBrk="1" fontAlgn="auto" hangingPunct="1">
              <a:spcBef>
                <a:spcPts val="0"/>
              </a:spcBef>
              <a:spcAft>
                <a:spcPts val="0"/>
              </a:spcAft>
              <a:defRPr/>
            </a:pPr>
            <a:r>
              <a:rPr lang="es-ES" sz="2200" b="1" dirty="0">
                <a:solidFill>
                  <a:srgbClr val="C00000"/>
                </a:solidFill>
              </a:rPr>
              <a:t>Se hace necesario disponer de herramientas que precisen más el diagnóstico.</a:t>
            </a:r>
          </a:p>
          <a:p>
            <a:pPr algn="just" eaLnBrk="1" fontAlgn="auto" hangingPunct="1">
              <a:spcBef>
                <a:spcPts val="0"/>
              </a:spcBef>
              <a:spcAft>
                <a:spcPts val="0"/>
              </a:spcAft>
              <a:defRPr/>
            </a:pPr>
            <a:endParaRPr lang="es-ES" sz="200" dirty="0"/>
          </a:p>
        </p:txBody>
      </p:sp>
      <p:sp>
        <p:nvSpPr>
          <p:cNvPr id="14" name="Rectángulo 13"/>
          <p:cNvSpPr/>
          <p:nvPr/>
        </p:nvSpPr>
        <p:spPr>
          <a:xfrm>
            <a:off x="893203" y="5241321"/>
            <a:ext cx="10866437" cy="460375"/>
          </a:xfrm>
          <a:prstGeom prst="rect">
            <a:avLst/>
          </a:prstGeom>
        </p:spPr>
        <p:txBody>
          <a:bodyPr>
            <a:spAutoFit/>
          </a:bodyPr>
          <a:lstStyle/>
          <a:p>
            <a:pPr algn="just" eaLnBrk="1" fontAlgn="auto" hangingPunct="1">
              <a:spcBef>
                <a:spcPts val="0"/>
              </a:spcBef>
              <a:spcAft>
                <a:spcPts val="0"/>
              </a:spcAft>
              <a:defRPr/>
            </a:pPr>
            <a:r>
              <a:rPr lang="es-ES" sz="2400" b="1" dirty="0">
                <a:latin typeface="+mn-lt"/>
              </a:rPr>
              <a:t>Disponemos en la actualidad fundamentalmente de : </a:t>
            </a:r>
            <a:r>
              <a:rPr lang="es-ES" sz="2400" b="1" dirty="0">
                <a:solidFill>
                  <a:srgbClr val="0070C0"/>
                </a:solidFill>
                <a:latin typeface="+mn-lt"/>
              </a:rPr>
              <a:t>TRDA y el cultivo.</a:t>
            </a:r>
          </a:p>
        </p:txBody>
      </p:sp>
      <p:sp>
        <p:nvSpPr>
          <p:cNvPr id="21" name="Rectángulo 20"/>
          <p:cNvSpPr/>
          <p:nvPr/>
        </p:nvSpPr>
        <p:spPr>
          <a:xfrm>
            <a:off x="885811" y="5658988"/>
            <a:ext cx="6903778" cy="52322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eaLnBrk="1" hangingPunct="1">
              <a:defRPr/>
            </a:pPr>
            <a:r>
              <a:rPr lang="es-ES_tradnl" sz="2800" b="1" dirty="0" smtClean="0">
                <a:solidFill>
                  <a:srgbClr val="C00000"/>
                </a:solidFill>
                <a:effectLst>
                  <a:outerShdw blurRad="38100" dist="38100" dir="2700000" algn="tl">
                    <a:srgbClr val="000000">
                      <a:alpha val="43137"/>
                    </a:srgbClr>
                  </a:outerShdw>
                </a:effectLst>
                <a:ea typeface="Arial Unicode MS"/>
              </a:rPr>
              <a:t>Fundamentales </a:t>
            </a:r>
            <a:r>
              <a:rPr lang="es-ES_tradnl" sz="2800" b="1" dirty="0" smtClean="0">
                <a:solidFill>
                  <a:srgbClr val="002060"/>
                </a:solidFill>
                <a:effectLst>
                  <a:outerShdw blurRad="38100" dist="38100" dir="2700000" algn="tl">
                    <a:srgbClr val="000000">
                      <a:alpha val="43137"/>
                    </a:srgbClr>
                  </a:outerShdw>
                </a:effectLst>
                <a:ea typeface="Arial Unicode MS"/>
              </a:rPr>
              <a:t>datos clínico-epidemiológicos </a:t>
            </a:r>
            <a:endParaRPr lang="es-ES" sz="2800" b="1" dirty="0">
              <a:solidFill>
                <a:srgbClr val="002060"/>
              </a:solidFill>
              <a:effectLst>
                <a:outerShdw blurRad="38100" dist="38100" dir="2700000" algn="tl">
                  <a:srgbClr val="000000">
                    <a:alpha val="43137"/>
                  </a:srgbClr>
                </a:outerShdw>
              </a:effectLst>
            </a:endParaRPr>
          </a:p>
        </p:txBody>
      </p:sp>
      <p:sp>
        <p:nvSpPr>
          <p:cNvPr id="22" name="Rectángulo 21"/>
          <p:cNvSpPr/>
          <p:nvPr/>
        </p:nvSpPr>
        <p:spPr>
          <a:xfrm>
            <a:off x="7870967" y="5632346"/>
            <a:ext cx="3556551" cy="584775"/>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r>
              <a:rPr lang="es-ES_tradnl" sz="3200" b="1" dirty="0">
                <a:solidFill>
                  <a:srgbClr val="C00000"/>
                </a:solidFill>
                <a:effectLst>
                  <a:outerShdw blurRad="38100" dist="38100" dir="2700000" algn="tl">
                    <a:srgbClr val="000000">
                      <a:alpha val="43137"/>
                    </a:srgbClr>
                  </a:outerShdw>
                </a:effectLst>
                <a:latin typeface="+mn-lt"/>
                <a:ea typeface="Arial Unicode MS"/>
              </a:rPr>
              <a:t>+ </a:t>
            </a:r>
            <a:r>
              <a:rPr lang="es-ES_tradnl" sz="3200" b="1" dirty="0">
                <a:solidFill>
                  <a:srgbClr val="002060"/>
                </a:solidFill>
                <a:effectLst>
                  <a:outerShdw blurRad="38100" dist="38100" dir="2700000" algn="tl">
                    <a:srgbClr val="000000">
                      <a:alpha val="43137"/>
                    </a:srgbClr>
                  </a:outerShdw>
                </a:effectLst>
                <a:latin typeface="+mn-lt"/>
                <a:ea typeface="Arial Unicode MS"/>
              </a:rPr>
              <a:t>pruebas analíticas</a:t>
            </a:r>
            <a:endParaRPr lang="es-ES" sz="3200" dirty="0">
              <a:latin typeface="+mn-lt"/>
            </a:endParaRPr>
          </a:p>
        </p:txBody>
      </p:sp>
      <p:sp>
        <p:nvSpPr>
          <p:cNvPr id="10" name="Rectángulo 9"/>
          <p:cNvSpPr/>
          <p:nvPr/>
        </p:nvSpPr>
        <p:spPr>
          <a:xfrm>
            <a:off x="6326421" y="1016551"/>
            <a:ext cx="3935413" cy="64611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a:spAutoFit/>
          </a:bodyPr>
          <a:lstStyle/>
          <a:p>
            <a:pPr algn="ctr" eaLnBrk="1" fontAlgn="auto" hangingPunct="1">
              <a:spcBef>
                <a:spcPts val="0"/>
              </a:spcBef>
              <a:spcAft>
                <a:spcPts val="0"/>
              </a:spcAft>
              <a:defRPr/>
            </a:pPr>
            <a:r>
              <a:rPr lang="es-ES" sz="3600" b="1" dirty="0">
                <a:ln w="0"/>
                <a:solidFill>
                  <a:srgbClr val="C00000"/>
                </a:solidFill>
                <a:effectLst>
                  <a:outerShdw blurRad="38100" dist="25400" dir="5400000" algn="ctr" rotWithShape="0">
                    <a:srgbClr val="6E747A">
                      <a:alpha val="43000"/>
                    </a:srgbClr>
                  </a:outerShdw>
                </a:effectLst>
                <a:latin typeface="Papyrus" panose="03070502060502030205" pitchFamily="66" charset="0"/>
              </a:rPr>
              <a:t>C</a:t>
            </a:r>
            <a:r>
              <a:rPr lang="es-ES" sz="3600" b="1" dirty="0">
                <a:ln w="0"/>
                <a:solidFill>
                  <a:srgbClr val="7030A0"/>
                </a:solidFill>
                <a:effectLst>
                  <a:outerShdw blurRad="38100" dist="25400" dir="5400000" algn="ctr" rotWithShape="0">
                    <a:srgbClr val="6E747A">
                      <a:alpha val="43000"/>
                    </a:srgbClr>
                  </a:outerShdw>
                </a:effectLst>
                <a:latin typeface="Papyrus" panose="03070502060502030205" pitchFamily="66" charset="0"/>
              </a:rPr>
              <a:t>riterios</a:t>
            </a:r>
            <a:r>
              <a:rPr lang="es-ES" sz="3600" b="1" dirty="0">
                <a:ln w="0"/>
                <a:solidFill>
                  <a:srgbClr val="C00000"/>
                </a:solidFill>
                <a:effectLst>
                  <a:outerShdw blurRad="38100" dist="25400" dir="5400000" algn="ctr" rotWithShape="0">
                    <a:srgbClr val="6E747A">
                      <a:alpha val="43000"/>
                    </a:srgbClr>
                  </a:outerShdw>
                </a:effectLst>
                <a:latin typeface="Papyrus" panose="03070502060502030205" pitchFamily="66" charset="0"/>
              </a:rPr>
              <a:t> M</a:t>
            </a:r>
            <a:r>
              <a:rPr lang="es-ES" sz="3600" b="1" dirty="0">
                <a:ln w="0"/>
                <a:solidFill>
                  <a:srgbClr val="7030A0"/>
                </a:solidFill>
                <a:effectLst>
                  <a:outerShdw blurRad="38100" dist="25400" dir="5400000" algn="ctr" rotWithShape="0">
                    <a:srgbClr val="6E747A">
                      <a:alpha val="43000"/>
                    </a:srgbClr>
                  </a:outerShdw>
                </a:effectLst>
                <a:latin typeface="Papyrus" panose="03070502060502030205" pitchFamily="66" charset="0"/>
              </a:rPr>
              <a:t>c Isaac</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1" grpId="0" animBg="1"/>
      <p:bldP spid="22"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906145" y="136566"/>
            <a:ext cx="10095547" cy="10618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eaLnBrk="1" fontAlgn="auto" hangingPunct="1">
              <a:spcBef>
                <a:spcPts val="0"/>
              </a:spcBef>
              <a:spcAft>
                <a:spcPts val="0"/>
              </a:spcAft>
              <a:defRPr/>
            </a:pPr>
            <a:r>
              <a:rPr lang="es-ES" sz="5400" b="1" dirty="0">
                <a:solidFill>
                  <a:srgbClr val="C00000"/>
                </a:solidFill>
                <a:effectLst>
                  <a:outerShdw blurRad="38100" dist="38100" dir="2700000" algn="tl">
                    <a:srgbClr val="000000">
                      <a:alpha val="43137"/>
                    </a:srgbClr>
                  </a:outerShdw>
                </a:effectLst>
                <a:latin typeface="Papyrus" panose="03070502060502030205" pitchFamily="66" charset="0"/>
                <a:cs typeface="+mn-cs"/>
              </a:rPr>
              <a:t>D</a:t>
            </a:r>
            <a:r>
              <a:rPr lang="es-ES" sz="5400" dirty="0">
                <a:solidFill>
                  <a:srgbClr val="002060"/>
                </a:solidFill>
                <a:effectLst>
                  <a:outerShdw blurRad="38100" dist="38100" dir="2700000" algn="tl">
                    <a:srgbClr val="000000">
                      <a:alpha val="43137"/>
                    </a:srgbClr>
                  </a:outerShdw>
                </a:effectLst>
                <a:latin typeface="Papyrus" panose="03070502060502030205" pitchFamily="66" charset="0"/>
                <a:cs typeface="+mn-cs"/>
              </a:rPr>
              <a:t>iagnóstico</a:t>
            </a:r>
            <a:r>
              <a:rPr lang="es-ES" sz="2000" dirty="0">
                <a:solidFill>
                  <a:srgbClr val="002060"/>
                </a:solidFill>
                <a:latin typeface="Papyrus" panose="03070502060502030205" pitchFamily="66" charset="0"/>
                <a:cs typeface="+mn-cs"/>
              </a:rPr>
              <a:t> </a:t>
            </a:r>
          </a:p>
          <a:p>
            <a:pPr algn="just" eaLnBrk="1" fontAlgn="auto" hangingPunct="1">
              <a:spcBef>
                <a:spcPts val="0"/>
              </a:spcBef>
              <a:spcAft>
                <a:spcPts val="0"/>
              </a:spcAft>
              <a:defRPr/>
            </a:pPr>
            <a:endParaRPr lang="es-ES" sz="500" dirty="0">
              <a:latin typeface="+mn-lt"/>
              <a:cs typeface="+mn-cs"/>
            </a:endParaRPr>
          </a:p>
          <a:p>
            <a:pPr algn="just" eaLnBrk="1" fontAlgn="auto" hangingPunct="1">
              <a:spcBef>
                <a:spcPts val="0"/>
              </a:spcBef>
              <a:spcAft>
                <a:spcPts val="0"/>
              </a:spcAft>
              <a:defRPr/>
            </a:pPr>
            <a:endParaRPr lang="es-ES" sz="400" dirty="0">
              <a:latin typeface="+mn-lt"/>
              <a:cs typeface="+mn-cs"/>
            </a:endParaRPr>
          </a:p>
        </p:txBody>
      </p:sp>
      <p:sp>
        <p:nvSpPr>
          <p:cNvPr id="21" name="Rectángulo 20"/>
          <p:cNvSpPr/>
          <p:nvPr/>
        </p:nvSpPr>
        <p:spPr>
          <a:xfrm>
            <a:off x="758955" y="2231496"/>
            <a:ext cx="10575452" cy="3354387"/>
          </a:xfrm>
          <a:prstGeom prst="rect">
            <a:avLst/>
          </a:prstGeom>
        </p:spPr>
        <p:txBody>
          <a:bodyPr wrap="square">
            <a:spAutoFit/>
          </a:bodyPr>
          <a:lstStyle/>
          <a:p>
            <a:pPr marL="342900" indent="-342900" algn="just" eaLnBrk="1" fontAlgn="auto" hangingPunct="1">
              <a:spcBef>
                <a:spcPts val="600"/>
              </a:spcBef>
              <a:spcAft>
                <a:spcPts val="600"/>
              </a:spcAft>
              <a:buClr>
                <a:srgbClr val="002060"/>
              </a:buClr>
              <a:buSzPct val="150000"/>
              <a:buFont typeface="Arial" panose="020B0604020202020204" pitchFamily="34" charset="0"/>
              <a:buChar char="•"/>
              <a:defRPr/>
            </a:pPr>
            <a:r>
              <a:rPr lang="es-ES" sz="2400" b="1" dirty="0">
                <a:solidFill>
                  <a:srgbClr val="FF0000"/>
                </a:solidFill>
                <a:latin typeface="+mn-lt"/>
                <a:cs typeface="+mn-cs"/>
              </a:rPr>
              <a:t>Su resultado se puede demorar 48 h </a:t>
            </a:r>
            <a:r>
              <a:rPr lang="es-ES" sz="2400" dirty="0">
                <a:latin typeface="+mn-lt"/>
                <a:cs typeface="+mn-cs"/>
              </a:rPr>
              <a:t>(si es + puede detectarse crecimiento bacteriano a partir de 18 h, pero si es - no puede confirmarse hasta 48h), </a:t>
            </a:r>
          </a:p>
          <a:p>
            <a:pPr marL="342900" indent="-342900" algn="just" eaLnBrk="1" fontAlgn="auto" hangingPunct="1">
              <a:spcBef>
                <a:spcPts val="600"/>
              </a:spcBef>
              <a:spcAft>
                <a:spcPts val="600"/>
              </a:spcAft>
              <a:buClr>
                <a:srgbClr val="002060"/>
              </a:buClr>
              <a:buSzPct val="150000"/>
              <a:buFont typeface="Arial" panose="020B0604020202020204" pitchFamily="34" charset="0"/>
              <a:buChar char="•"/>
              <a:defRPr/>
            </a:pPr>
            <a:r>
              <a:rPr lang="es-ES" sz="2400" b="1" dirty="0">
                <a:solidFill>
                  <a:srgbClr val="FF0000"/>
                </a:solidFill>
                <a:latin typeface="+mn-lt"/>
                <a:cs typeface="+mn-cs"/>
              </a:rPr>
              <a:t>Tiene como ventajas </a:t>
            </a:r>
            <a:r>
              <a:rPr lang="es-ES" sz="2400" dirty="0">
                <a:latin typeface="+mn-lt"/>
                <a:cs typeface="+mn-cs"/>
              </a:rPr>
              <a:t>el que facilita poder conocer el </a:t>
            </a:r>
            <a:r>
              <a:rPr lang="es-ES" sz="2400" b="1" dirty="0" smtClean="0">
                <a:solidFill>
                  <a:srgbClr val="FF0000"/>
                </a:solidFill>
                <a:effectLst>
                  <a:outerShdw blurRad="38100" dist="38100" dir="2700000" algn="tl">
                    <a:srgbClr val="000000">
                      <a:alpha val="43137"/>
                    </a:srgbClr>
                  </a:outerShdw>
                </a:effectLst>
                <a:latin typeface="+mn-lt"/>
                <a:cs typeface="+mn-cs"/>
              </a:rPr>
              <a:t>antibiograma</a:t>
            </a:r>
            <a:r>
              <a:rPr lang="es-ES" sz="2400" dirty="0" smtClean="0">
                <a:latin typeface="+mn-lt"/>
                <a:cs typeface="+mn-cs"/>
              </a:rPr>
              <a:t> </a:t>
            </a:r>
            <a:r>
              <a:rPr lang="es-ES" sz="2400" dirty="0">
                <a:latin typeface="+mn-lt"/>
                <a:cs typeface="+mn-cs"/>
              </a:rPr>
              <a:t>(fundamental para valorar resistencia a macrólidos, ya que no hay </a:t>
            </a:r>
            <a:r>
              <a:rPr lang="es-ES" sz="2400" dirty="0" err="1">
                <a:latin typeface="+mn-lt"/>
                <a:cs typeface="+mn-cs"/>
              </a:rPr>
              <a:t>S.pyogenes</a:t>
            </a:r>
            <a:r>
              <a:rPr lang="es-ES" sz="2400" dirty="0">
                <a:latin typeface="+mn-lt"/>
                <a:cs typeface="+mn-cs"/>
              </a:rPr>
              <a:t> resistentes a penicilina) </a:t>
            </a:r>
          </a:p>
          <a:p>
            <a:pPr marL="342900" indent="-342900" algn="just" eaLnBrk="1" fontAlgn="auto" hangingPunct="1">
              <a:spcBef>
                <a:spcPts val="600"/>
              </a:spcBef>
              <a:spcAft>
                <a:spcPts val="600"/>
              </a:spcAft>
              <a:buClr>
                <a:srgbClr val="002060"/>
              </a:buClr>
              <a:buSzPct val="150000"/>
              <a:buFont typeface="Arial" panose="020B0604020202020204" pitchFamily="34" charset="0"/>
              <a:buChar char="•"/>
              <a:defRPr/>
            </a:pPr>
            <a:r>
              <a:rPr lang="es-ES" sz="2400" dirty="0">
                <a:latin typeface="+mn-lt"/>
                <a:cs typeface="+mn-cs"/>
              </a:rPr>
              <a:t>y </a:t>
            </a:r>
            <a:r>
              <a:rPr lang="es-ES" sz="2400" b="1" dirty="0">
                <a:solidFill>
                  <a:srgbClr val="FF0000"/>
                </a:solidFill>
                <a:latin typeface="+mn-lt"/>
                <a:cs typeface="+mn-cs"/>
              </a:rPr>
              <a:t>puede permitir distinguir </a:t>
            </a:r>
            <a:r>
              <a:rPr lang="es-ES" sz="2400" dirty="0">
                <a:solidFill>
                  <a:srgbClr val="FF0000"/>
                </a:solidFill>
                <a:latin typeface="+mn-lt"/>
                <a:cs typeface="+mn-cs"/>
              </a:rPr>
              <a:t>entre distintos Streptococcus</a:t>
            </a:r>
            <a:r>
              <a:rPr lang="es-ES" sz="2400" dirty="0">
                <a:latin typeface="+mn-lt"/>
                <a:cs typeface="+mn-cs"/>
              </a:rPr>
              <a:t> ß-hemolíticos (</a:t>
            </a:r>
            <a:r>
              <a:rPr lang="es-ES" sz="2400" b="1" dirty="0">
                <a:latin typeface="+mn-lt"/>
                <a:cs typeface="+mn-cs"/>
              </a:rPr>
              <a:t>los de grupo C y G suponen hasta un 15% de FAS en adultos</a:t>
            </a:r>
            <a:r>
              <a:rPr lang="es-ES" sz="2400" dirty="0">
                <a:latin typeface="+mn-lt"/>
                <a:cs typeface="+mn-cs"/>
              </a:rPr>
              <a:t>, pero menos de </a:t>
            </a:r>
            <a:r>
              <a:rPr lang="es-ES" sz="2400" b="1" dirty="0">
                <a:latin typeface="+mn-lt"/>
                <a:cs typeface="+mn-cs"/>
              </a:rPr>
              <a:t>un 5% en niños</a:t>
            </a:r>
            <a:r>
              <a:rPr lang="es-ES" sz="2400" dirty="0">
                <a:latin typeface="+mn-lt"/>
                <a:cs typeface="+mn-cs"/>
              </a:rPr>
              <a:t>) u otras bacterias.</a:t>
            </a:r>
          </a:p>
        </p:txBody>
      </p:sp>
      <p:sp>
        <p:nvSpPr>
          <p:cNvPr id="22" name="Rectángulo 21"/>
          <p:cNvSpPr/>
          <p:nvPr/>
        </p:nvSpPr>
        <p:spPr>
          <a:xfrm>
            <a:off x="4996873" y="251981"/>
            <a:ext cx="2595419" cy="83099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wrap="square">
            <a:spAutoFit/>
          </a:bodyPr>
          <a:lstStyle/>
          <a:p>
            <a:pPr algn="ctr" eaLnBrk="1" fontAlgn="auto" hangingPunct="1">
              <a:spcBef>
                <a:spcPts val="0"/>
              </a:spcBef>
              <a:spcAft>
                <a:spcPts val="0"/>
              </a:spcAft>
              <a:defRPr/>
            </a:pPr>
            <a:r>
              <a:rPr lang="es-ES" sz="4800" b="1" dirty="0">
                <a:solidFill>
                  <a:schemeClr val="accent5">
                    <a:lumMod val="50000"/>
                  </a:schemeClr>
                </a:solidFill>
                <a:effectLst>
                  <a:outerShdw blurRad="38100" dist="38100" dir="2700000" algn="tl">
                    <a:srgbClr val="000000">
                      <a:alpha val="43137"/>
                    </a:srgbClr>
                  </a:outerShdw>
                </a:effectLst>
                <a:latin typeface="Papyrus" panose="03070502060502030205" pitchFamily="66" charset="0"/>
              </a:rPr>
              <a:t>Cultivo</a:t>
            </a:r>
          </a:p>
        </p:txBody>
      </p:sp>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59127" y="2241216"/>
            <a:ext cx="819728" cy="1601111"/>
          </a:xfrm>
          <a:prstGeom prst="ellipse">
            <a:avLst/>
          </a:prstGeom>
          <a:ln>
            <a:noFill/>
          </a:ln>
          <a:effectLst>
            <a:softEdge rad="112500"/>
          </a:effectLst>
        </p:spPr>
      </p:pic>
      <p:pic>
        <p:nvPicPr>
          <p:cNvPr id="4" name="Imagen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9033136" y="-1304277"/>
            <a:ext cx="1156524" cy="4038212"/>
          </a:xfrm>
          <a:prstGeom prst="ellipse">
            <a:avLst/>
          </a:prstGeom>
          <a:ln>
            <a:noFill/>
          </a:ln>
          <a:effectLst>
            <a:softEdge rad="112500"/>
          </a:effectLst>
        </p:spPr>
      </p:pic>
      <p:sp>
        <p:nvSpPr>
          <p:cNvPr id="6" name="Rectángulo 5"/>
          <p:cNvSpPr/>
          <p:nvPr/>
        </p:nvSpPr>
        <p:spPr>
          <a:xfrm>
            <a:off x="822227" y="1378482"/>
            <a:ext cx="10943160" cy="461665"/>
          </a:xfrm>
          <a:prstGeom prst="rect">
            <a:avLst/>
          </a:prstGeom>
        </p:spPr>
        <p:txBody>
          <a:bodyPr wrap="square">
            <a:spAutoFit/>
          </a:bodyPr>
          <a:lstStyle/>
          <a:p>
            <a:pPr>
              <a:defRPr/>
            </a:pPr>
            <a:r>
              <a:rPr lang="es-ES" sz="2400" dirty="0">
                <a:latin typeface="+mn-lt"/>
                <a:cs typeface="+mn-cs"/>
              </a:rPr>
              <a:t>Para </a:t>
            </a:r>
            <a:r>
              <a:rPr lang="es-ES" sz="2400" dirty="0">
                <a:solidFill>
                  <a:srgbClr val="FF0000"/>
                </a:solidFill>
                <a:effectLst>
                  <a:outerShdw blurRad="38100" dist="38100" dir="2700000" algn="tl">
                    <a:srgbClr val="000000">
                      <a:alpha val="43137"/>
                    </a:srgbClr>
                  </a:outerShdw>
                </a:effectLst>
                <a:latin typeface="+mn-lt"/>
                <a:cs typeface="+mn-cs"/>
              </a:rPr>
              <a:t>confirmación  diagnóstica  </a:t>
            </a:r>
            <a:r>
              <a:rPr lang="es-ES" sz="2400" dirty="0">
                <a:latin typeface="+mn-lt"/>
                <a:cs typeface="+mn-cs"/>
              </a:rPr>
              <a:t>se  sigue  utilizando  como  </a:t>
            </a:r>
            <a:r>
              <a:rPr lang="es-ES" sz="2400" dirty="0">
                <a:solidFill>
                  <a:srgbClr val="FF0000"/>
                </a:solidFill>
                <a:effectLst>
                  <a:outerShdw blurRad="38100" dist="38100" dir="2700000" algn="tl">
                    <a:srgbClr val="000000">
                      <a:alpha val="43137"/>
                    </a:srgbClr>
                  </a:outerShdw>
                </a:effectLst>
                <a:latin typeface="+mn-lt"/>
                <a:cs typeface="+mn-cs"/>
              </a:rPr>
              <a:t>“</a:t>
            </a:r>
            <a:r>
              <a:rPr lang="es-ES" sz="2400" dirty="0" err="1">
                <a:solidFill>
                  <a:srgbClr val="FF0000"/>
                </a:solidFill>
                <a:effectLst>
                  <a:outerShdw blurRad="38100" dist="38100" dir="2700000" algn="tl">
                    <a:srgbClr val="000000">
                      <a:alpha val="43137"/>
                    </a:srgbClr>
                  </a:outerShdw>
                </a:effectLst>
                <a:latin typeface="+mn-lt"/>
                <a:cs typeface="+mn-cs"/>
              </a:rPr>
              <a:t>gold</a:t>
            </a:r>
            <a:r>
              <a:rPr lang="es-ES" sz="2400" dirty="0">
                <a:solidFill>
                  <a:srgbClr val="FF0000"/>
                </a:solidFill>
                <a:effectLst>
                  <a:outerShdw blurRad="38100" dist="38100" dir="2700000" algn="tl">
                    <a:srgbClr val="000000">
                      <a:alpha val="43137"/>
                    </a:srgbClr>
                  </a:outerShdw>
                </a:effectLst>
                <a:latin typeface="+mn-lt"/>
                <a:cs typeface="+mn-cs"/>
              </a:rPr>
              <a:t> </a:t>
            </a:r>
            <a:r>
              <a:rPr lang="es-ES" sz="2400" dirty="0" err="1">
                <a:solidFill>
                  <a:srgbClr val="FF0000"/>
                </a:solidFill>
                <a:effectLst>
                  <a:outerShdw blurRad="38100" dist="38100" dir="2700000" algn="tl">
                    <a:srgbClr val="000000">
                      <a:alpha val="43137"/>
                    </a:srgbClr>
                  </a:outerShdw>
                </a:effectLst>
                <a:latin typeface="+mn-lt"/>
                <a:cs typeface="+mn-cs"/>
              </a:rPr>
              <a:t>standar</a:t>
            </a:r>
            <a:r>
              <a:rPr lang="es-ES" sz="2400" dirty="0">
                <a:solidFill>
                  <a:srgbClr val="FF0000"/>
                </a:solidFill>
                <a:effectLst>
                  <a:outerShdw blurRad="38100" dist="38100" dir="2700000" algn="tl">
                    <a:srgbClr val="000000">
                      <a:alpha val="43137"/>
                    </a:srgbClr>
                  </a:outerShdw>
                </a:effectLst>
                <a:latin typeface="+mn-lt"/>
                <a:cs typeface="+mn-cs"/>
              </a:rPr>
              <a:t>” </a:t>
            </a:r>
            <a:r>
              <a:rPr lang="es-ES" sz="2400" dirty="0">
                <a:solidFill>
                  <a:schemeClr val="accent4">
                    <a:lumMod val="50000"/>
                  </a:schemeClr>
                </a:solidFill>
                <a:effectLst>
                  <a:outerShdw blurRad="38100" dist="38100" dir="2700000" algn="tl">
                    <a:srgbClr val="000000">
                      <a:alpha val="43137"/>
                    </a:srgbClr>
                  </a:outerShdw>
                </a:effectLst>
                <a:latin typeface="+mn-lt"/>
                <a:cs typeface="+mn-cs"/>
              </a:rPr>
              <a:t>(patrón oro) </a:t>
            </a:r>
            <a:endParaRPr lang="es-ES" sz="2400" dirty="0"/>
          </a:p>
        </p:txBody>
      </p:sp>
      <p:pic>
        <p:nvPicPr>
          <p:cNvPr id="14" name="Imagen 13"/>
          <p:cNvPicPr>
            <a:picLocks noChangeAspect="1"/>
          </p:cNvPicPr>
          <p:nvPr/>
        </p:nvPicPr>
        <p:blipFill>
          <a:blip r:embed="rId5"/>
          <a:stretch>
            <a:fillRect/>
          </a:stretch>
        </p:blipFill>
        <p:spPr>
          <a:xfrm rot="16200000">
            <a:off x="-3040892" y="3058153"/>
            <a:ext cx="6862617" cy="73707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fade">
                                      <p:cBhvr>
                                        <p:cTn id="20" dur="500"/>
                                        <p:tgtEl>
                                          <p:spTgt spid="21">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fade">
                                      <p:cBhvr>
                                        <p:cTn id="25" dur="500"/>
                                        <p:tgtEl>
                                          <p:spTgt spid="21">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fade">
                                      <p:cBhvr>
                                        <p:cTn id="30"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758955" y="429289"/>
            <a:ext cx="10023411" cy="10926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eaLnBrk="1" fontAlgn="auto" hangingPunct="1">
              <a:spcBef>
                <a:spcPts val="0"/>
              </a:spcBef>
              <a:spcAft>
                <a:spcPts val="0"/>
              </a:spcAft>
              <a:defRPr/>
            </a:pPr>
            <a:r>
              <a:rPr lang="es-ES" sz="5400" dirty="0">
                <a:solidFill>
                  <a:srgbClr val="C00000"/>
                </a:solidFill>
                <a:effectLst>
                  <a:outerShdw blurRad="38100" dist="38100" dir="2700000" algn="tl">
                    <a:srgbClr val="000000">
                      <a:alpha val="43137"/>
                    </a:srgbClr>
                  </a:outerShdw>
                </a:effectLst>
                <a:latin typeface="Papyrus" panose="03070502060502030205" pitchFamily="66" charset="0"/>
                <a:cs typeface="+mn-cs"/>
              </a:rPr>
              <a:t>D</a:t>
            </a:r>
            <a:r>
              <a:rPr lang="es-ES" sz="4800" dirty="0">
                <a:solidFill>
                  <a:srgbClr val="0070C0"/>
                </a:solidFill>
                <a:effectLst>
                  <a:outerShdw blurRad="38100" dist="38100" dir="2700000" algn="tl">
                    <a:srgbClr val="000000">
                      <a:alpha val="43137"/>
                    </a:srgbClr>
                  </a:outerShdw>
                </a:effectLst>
                <a:latin typeface="Papyrus" panose="03070502060502030205" pitchFamily="66" charset="0"/>
                <a:cs typeface="+mn-cs"/>
              </a:rPr>
              <a:t>iagnóstico</a:t>
            </a:r>
            <a:r>
              <a:rPr lang="es-ES" sz="2800" dirty="0">
                <a:solidFill>
                  <a:srgbClr val="C00000"/>
                </a:solidFill>
                <a:latin typeface="Papyrus" panose="03070502060502030205" pitchFamily="66" charset="0"/>
                <a:cs typeface="+mn-cs"/>
              </a:rPr>
              <a:t> </a:t>
            </a:r>
          </a:p>
          <a:p>
            <a:pPr algn="just" eaLnBrk="1" fontAlgn="auto" hangingPunct="1">
              <a:spcBef>
                <a:spcPts val="0"/>
              </a:spcBef>
              <a:spcAft>
                <a:spcPts val="0"/>
              </a:spcAft>
              <a:defRPr/>
            </a:pPr>
            <a:endParaRPr lang="es-ES" sz="1100" dirty="0">
              <a:latin typeface="Papyrus" panose="03070502060502030205" pitchFamily="66" charset="0"/>
              <a:cs typeface="+mn-cs"/>
            </a:endParaRPr>
          </a:p>
        </p:txBody>
      </p:sp>
      <p:sp>
        <p:nvSpPr>
          <p:cNvPr id="21" name="Rectángulo 20"/>
          <p:cNvSpPr/>
          <p:nvPr/>
        </p:nvSpPr>
        <p:spPr>
          <a:xfrm>
            <a:off x="758954" y="1685125"/>
            <a:ext cx="11219685" cy="4955203"/>
          </a:xfrm>
          <a:prstGeom prst="rect">
            <a:avLst/>
          </a:prstGeom>
        </p:spPr>
        <p:txBody>
          <a:bodyPr wrap="square">
            <a:spAutoFit/>
          </a:bodyPr>
          <a:lstStyle/>
          <a:p>
            <a:pPr marL="342900" indent="-342900" algn="just" eaLnBrk="1" fontAlgn="auto" hangingPunct="1">
              <a:spcBef>
                <a:spcPts val="600"/>
              </a:spcBef>
              <a:spcAft>
                <a:spcPts val="600"/>
              </a:spcAft>
              <a:buClr>
                <a:srgbClr val="002060"/>
              </a:buClr>
              <a:buSzPct val="150000"/>
              <a:buFont typeface="Arial" panose="020B0604020202020204" pitchFamily="34" charset="0"/>
              <a:buChar char="•"/>
              <a:defRPr/>
            </a:pPr>
            <a:r>
              <a:rPr lang="en-US" sz="3600" dirty="0" smtClean="0">
                <a:solidFill>
                  <a:srgbClr val="0070C0"/>
                </a:solidFill>
                <a:latin typeface="+mn-lt"/>
              </a:rPr>
              <a:t>Se </a:t>
            </a:r>
            <a:r>
              <a:rPr lang="en-US" sz="3600" dirty="0" err="1">
                <a:solidFill>
                  <a:srgbClr val="0070C0"/>
                </a:solidFill>
                <a:latin typeface="+mn-lt"/>
              </a:rPr>
              <a:t>basan</a:t>
            </a:r>
            <a:r>
              <a:rPr lang="en-US" sz="3600" dirty="0">
                <a:solidFill>
                  <a:srgbClr val="0070C0"/>
                </a:solidFill>
                <a:latin typeface="+mn-lt"/>
              </a:rPr>
              <a:t> </a:t>
            </a:r>
            <a:r>
              <a:rPr lang="en-US" sz="3600" dirty="0">
                <a:latin typeface="+mn-lt"/>
              </a:rPr>
              <a:t>en </a:t>
            </a:r>
            <a:r>
              <a:rPr lang="en-US" sz="3600" dirty="0" err="1" smtClean="0">
                <a:latin typeface="+mn-lt"/>
              </a:rPr>
              <a:t>extracción</a:t>
            </a:r>
            <a:r>
              <a:rPr lang="en-US" sz="3600" dirty="0" smtClean="0">
                <a:latin typeface="+mn-lt"/>
              </a:rPr>
              <a:t> </a:t>
            </a:r>
            <a:r>
              <a:rPr lang="en-US" sz="3600" dirty="0" err="1">
                <a:latin typeface="+mn-lt"/>
              </a:rPr>
              <a:t>ácida</a:t>
            </a:r>
            <a:r>
              <a:rPr lang="en-US" sz="3600" dirty="0">
                <a:latin typeface="+mn-lt"/>
              </a:rPr>
              <a:t> o </a:t>
            </a:r>
            <a:r>
              <a:rPr lang="en-US" sz="3600" dirty="0" err="1">
                <a:latin typeface="+mn-lt"/>
              </a:rPr>
              <a:t>enzimática</a:t>
            </a:r>
            <a:r>
              <a:rPr lang="en-US" sz="3600" dirty="0">
                <a:latin typeface="+mn-lt"/>
              </a:rPr>
              <a:t> del </a:t>
            </a:r>
            <a:r>
              <a:rPr lang="en-US" sz="3600" dirty="0" err="1">
                <a:latin typeface="+mn-lt"/>
              </a:rPr>
              <a:t>antígeno</a:t>
            </a:r>
            <a:r>
              <a:rPr lang="en-US" sz="3600" dirty="0">
                <a:latin typeface="+mn-lt"/>
              </a:rPr>
              <a:t> </a:t>
            </a:r>
            <a:r>
              <a:rPr lang="en-US" sz="3600" dirty="0" err="1">
                <a:latin typeface="+mn-lt"/>
              </a:rPr>
              <a:t>carbohidrato</a:t>
            </a:r>
            <a:r>
              <a:rPr lang="en-US" sz="3600" dirty="0">
                <a:latin typeface="+mn-lt"/>
              </a:rPr>
              <a:t> </a:t>
            </a:r>
            <a:r>
              <a:rPr lang="en-US" sz="3600" dirty="0" err="1">
                <a:latin typeface="+mn-lt"/>
              </a:rPr>
              <a:t>especíﬁco</a:t>
            </a:r>
            <a:r>
              <a:rPr lang="en-US" sz="3600" dirty="0">
                <a:latin typeface="+mn-lt"/>
              </a:rPr>
              <a:t> de la pared </a:t>
            </a:r>
            <a:r>
              <a:rPr lang="en-US" sz="3600" dirty="0" err="1">
                <a:latin typeface="+mn-lt"/>
              </a:rPr>
              <a:t>celular</a:t>
            </a:r>
            <a:r>
              <a:rPr lang="en-US" sz="3600" dirty="0">
                <a:latin typeface="+mn-lt"/>
              </a:rPr>
              <a:t> del </a:t>
            </a:r>
            <a:r>
              <a:rPr lang="en-US" sz="3600" dirty="0" err="1">
                <a:latin typeface="+mn-lt"/>
              </a:rPr>
              <a:t>EbhGA</a:t>
            </a:r>
            <a:r>
              <a:rPr lang="en-US" sz="3600" dirty="0">
                <a:latin typeface="+mn-lt"/>
              </a:rPr>
              <a:t> y en </a:t>
            </a:r>
            <a:r>
              <a:rPr lang="en-US" sz="3600" dirty="0" smtClean="0">
                <a:latin typeface="+mn-lt"/>
              </a:rPr>
              <a:t>posterior </a:t>
            </a:r>
            <a:r>
              <a:rPr lang="en-US" sz="3600" b="1" dirty="0">
                <a:solidFill>
                  <a:srgbClr val="C00000"/>
                </a:solidFill>
                <a:latin typeface="+mn-lt"/>
              </a:rPr>
              <a:t>detección de este mediante </a:t>
            </a:r>
            <a:r>
              <a:rPr lang="en-US" sz="3600" b="1" dirty="0" err="1">
                <a:solidFill>
                  <a:srgbClr val="C00000"/>
                </a:solidFill>
                <a:latin typeface="+mn-lt"/>
              </a:rPr>
              <a:t>anticuerpos</a:t>
            </a:r>
            <a:r>
              <a:rPr lang="en-US" sz="3600" b="1" dirty="0">
                <a:solidFill>
                  <a:srgbClr val="C00000"/>
                </a:solidFill>
                <a:latin typeface="+mn-lt"/>
              </a:rPr>
              <a:t> </a:t>
            </a:r>
            <a:r>
              <a:rPr lang="en-US" sz="3600" b="1" dirty="0" err="1">
                <a:solidFill>
                  <a:srgbClr val="C00000"/>
                </a:solidFill>
                <a:latin typeface="+mn-lt"/>
              </a:rPr>
              <a:t>especíﬁcos</a:t>
            </a:r>
            <a:r>
              <a:rPr lang="en-US" sz="3600" b="1" dirty="0">
                <a:solidFill>
                  <a:srgbClr val="C00000"/>
                </a:solidFill>
                <a:latin typeface="+mn-lt"/>
              </a:rPr>
              <a:t>.</a:t>
            </a:r>
          </a:p>
          <a:p>
            <a:pPr marL="342900" indent="-342900" algn="just" eaLnBrk="1" fontAlgn="auto" hangingPunct="1">
              <a:spcBef>
                <a:spcPts val="600"/>
              </a:spcBef>
              <a:spcAft>
                <a:spcPts val="600"/>
              </a:spcAft>
              <a:buClr>
                <a:srgbClr val="002060"/>
              </a:buClr>
              <a:buSzPct val="150000"/>
              <a:buFont typeface="Arial" panose="020B0604020202020204" pitchFamily="34" charset="0"/>
              <a:buChar char="•"/>
              <a:defRPr/>
            </a:pPr>
            <a:r>
              <a:rPr lang="en-US" sz="3600" dirty="0">
                <a:latin typeface="+mn-lt"/>
              </a:rPr>
              <a:t>En </a:t>
            </a:r>
            <a:r>
              <a:rPr lang="en-US" sz="3600" dirty="0" err="1">
                <a:latin typeface="+mn-lt"/>
              </a:rPr>
              <a:t>pacientes</a:t>
            </a:r>
            <a:r>
              <a:rPr lang="en-US" sz="3600" dirty="0">
                <a:latin typeface="+mn-lt"/>
              </a:rPr>
              <a:t> </a:t>
            </a:r>
            <a:r>
              <a:rPr lang="en-US" sz="4400" u="sng" dirty="0" err="1">
                <a:solidFill>
                  <a:srgbClr val="C00000"/>
                </a:solidFill>
                <a:effectLst>
                  <a:outerShdw blurRad="38100" dist="38100" dir="2700000" algn="tl">
                    <a:srgbClr val="000000">
                      <a:alpha val="43137"/>
                    </a:srgbClr>
                  </a:outerShdw>
                </a:effectLst>
                <a:latin typeface="+mn-lt"/>
              </a:rPr>
              <a:t>b</a:t>
            </a:r>
            <a:r>
              <a:rPr lang="en-US" sz="3600" u="sng" dirty="0" err="1">
                <a:solidFill>
                  <a:srgbClr val="C00000"/>
                </a:solidFill>
                <a:effectLst>
                  <a:outerShdw blurRad="38100" dist="38100" dir="2700000" algn="tl">
                    <a:srgbClr val="000000">
                      <a:alpha val="43137"/>
                    </a:srgbClr>
                  </a:outerShdw>
                </a:effectLst>
                <a:latin typeface="+mn-lt"/>
              </a:rPr>
              <a:t>ien</a:t>
            </a:r>
            <a:r>
              <a:rPr lang="en-US" sz="3600" u="sng" dirty="0">
                <a:solidFill>
                  <a:srgbClr val="C00000"/>
                </a:solidFill>
                <a:effectLst>
                  <a:outerShdw blurRad="38100" dist="38100" dir="2700000" algn="tl">
                    <a:srgbClr val="000000">
                      <a:alpha val="43137"/>
                    </a:srgbClr>
                  </a:outerShdw>
                </a:effectLst>
                <a:latin typeface="+mn-lt"/>
              </a:rPr>
              <a:t> </a:t>
            </a:r>
            <a:r>
              <a:rPr lang="en-US" sz="5400" u="sng" dirty="0" err="1">
                <a:solidFill>
                  <a:srgbClr val="C00000"/>
                </a:solidFill>
                <a:effectLst>
                  <a:outerShdw blurRad="38100" dist="38100" dir="2700000" algn="tl">
                    <a:srgbClr val="000000">
                      <a:alpha val="43137"/>
                    </a:srgbClr>
                  </a:outerShdw>
                </a:effectLst>
                <a:latin typeface="+mn-lt"/>
              </a:rPr>
              <a:t>s</a:t>
            </a:r>
            <a:r>
              <a:rPr lang="en-US" sz="3600" u="sng" dirty="0" err="1">
                <a:solidFill>
                  <a:srgbClr val="C00000"/>
                </a:solidFill>
                <a:effectLst>
                  <a:outerShdw blurRad="38100" dist="38100" dir="2700000" algn="tl">
                    <a:srgbClr val="000000">
                      <a:alpha val="43137"/>
                    </a:srgbClr>
                  </a:outerShdw>
                </a:effectLst>
                <a:latin typeface="+mn-lt"/>
              </a:rPr>
              <a:t>eleccionados</a:t>
            </a:r>
            <a:r>
              <a:rPr lang="en-US" sz="3600" u="sng" dirty="0">
                <a:solidFill>
                  <a:srgbClr val="C00000"/>
                </a:solidFill>
                <a:effectLst>
                  <a:outerShdw blurRad="38100" dist="38100" dir="2700000" algn="tl">
                    <a:srgbClr val="000000">
                      <a:alpha val="43137"/>
                    </a:srgbClr>
                  </a:outerShdw>
                </a:effectLst>
                <a:latin typeface="+mn-lt"/>
              </a:rPr>
              <a:t> </a:t>
            </a:r>
            <a:r>
              <a:rPr lang="en-US" sz="3600" dirty="0">
                <a:latin typeface="+mn-lt"/>
              </a:rPr>
              <a:t>por </a:t>
            </a:r>
            <a:r>
              <a:rPr lang="en-US" sz="3600" b="1" dirty="0" err="1">
                <a:latin typeface="+mn-lt"/>
              </a:rPr>
              <a:t>criterios</a:t>
            </a:r>
            <a:r>
              <a:rPr lang="en-US" sz="3600" b="1" dirty="0">
                <a:latin typeface="+mn-lt"/>
              </a:rPr>
              <a:t> </a:t>
            </a:r>
            <a:r>
              <a:rPr lang="en-US" sz="3600" b="1" dirty="0" err="1">
                <a:latin typeface="+mn-lt"/>
              </a:rPr>
              <a:t>clínicos</a:t>
            </a:r>
            <a:r>
              <a:rPr lang="en-US" sz="3600" b="1" dirty="0">
                <a:latin typeface="+mn-lt"/>
              </a:rPr>
              <a:t> y </a:t>
            </a:r>
            <a:r>
              <a:rPr lang="en-US" sz="3600" b="1" dirty="0" err="1">
                <a:latin typeface="+mn-lt"/>
              </a:rPr>
              <a:t>epidemiológicos</a:t>
            </a:r>
            <a:r>
              <a:rPr lang="en-US" sz="3600" b="1" dirty="0">
                <a:latin typeface="+mn-lt"/>
              </a:rPr>
              <a:t> </a:t>
            </a:r>
            <a:r>
              <a:rPr lang="en-US" sz="3600" dirty="0" err="1">
                <a:latin typeface="+mn-lt"/>
              </a:rPr>
              <a:t>sugerentes</a:t>
            </a:r>
            <a:r>
              <a:rPr lang="en-US" sz="3600" dirty="0">
                <a:latin typeface="+mn-lt"/>
              </a:rPr>
              <a:t> de FAS, estas </a:t>
            </a:r>
            <a:r>
              <a:rPr lang="en-US" sz="3600" dirty="0" err="1">
                <a:latin typeface="+mn-lt"/>
              </a:rPr>
              <a:t>pruebas</a:t>
            </a:r>
            <a:r>
              <a:rPr lang="en-US" sz="3600" dirty="0">
                <a:latin typeface="+mn-lt"/>
              </a:rPr>
              <a:t> </a:t>
            </a:r>
            <a:r>
              <a:rPr lang="en-US" sz="3600" b="1" dirty="0">
                <a:solidFill>
                  <a:srgbClr val="C00000"/>
                </a:solidFill>
                <a:latin typeface="+mn-lt"/>
              </a:rPr>
              <a:t>son el </a:t>
            </a:r>
            <a:r>
              <a:rPr lang="en-US" sz="3600" b="1" dirty="0" err="1">
                <a:solidFill>
                  <a:srgbClr val="C00000"/>
                </a:solidFill>
                <a:latin typeface="+mn-lt"/>
              </a:rPr>
              <a:t>mejor</a:t>
            </a:r>
            <a:r>
              <a:rPr lang="en-US" sz="3600" b="1" dirty="0">
                <a:solidFill>
                  <a:srgbClr val="C00000"/>
                </a:solidFill>
                <a:latin typeface="+mn-lt"/>
              </a:rPr>
              <a:t> </a:t>
            </a:r>
            <a:r>
              <a:rPr lang="en-US" sz="3600" b="1" dirty="0" err="1">
                <a:solidFill>
                  <a:srgbClr val="C00000"/>
                </a:solidFill>
                <a:latin typeface="+mn-lt"/>
              </a:rPr>
              <a:t>argumento</a:t>
            </a:r>
            <a:r>
              <a:rPr lang="en-US" sz="3600" dirty="0">
                <a:solidFill>
                  <a:srgbClr val="0070C0"/>
                </a:solidFill>
                <a:latin typeface="+mn-lt"/>
              </a:rPr>
              <a:t> </a:t>
            </a:r>
            <a:r>
              <a:rPr lang="en-US" sz="3600" dirty="0">
                <a:latin typeface="+mn-lt"/>
              </a:rPr>
              <a:t>para la </a:t>
            </a:r>
            <a:r>
              <a:rPr lang="en-US" sz="3600" dirty="0" err="1">
                <a:latin typeface="+mn-lt"/>
              </a:rPr>
              <a:t>indicación</a:t>
            </a:r>
            <a:r>
              <a:rPr lang="en-US" sz="3600" dirty="0">
                <a:latin typeface="+mn-lt"/>
              </a:rPr>
              <a:t> o no de tratamiento antibiótico</a:t>
            </a:r>
            <a:r>
              <a:rPr lang="en-US" sz="3600" dirty="0" smtClean="0">
                <a:latin typeface="+mn-lt"/>
              </a:rPr>
              <a:t>.</a:t>
            </a:r>
            <a:endParaRPr lang="en-US" sz="3600" dirty="0">
              <a:latin typeface="+mn-lt"/>
            </a:endParaRPr>
          </a:p>
        </p:txBody>
      </p:sp>
      <p:pic>
        <p:nvPicPr>
          <p:cNvPr id="18444" name="Imagen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93354" y="120964"/>
            <a:ext cx="1989153" cy="131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p:cNvPicPr>
            <a:picLocks noChangeAspect="1"/>
          </p:cNvPicPr>
          <p:nvPr/>
        </p:nvPicPr>
        <p:blipFill>
          <a:blip r:embed="rId4"/>
          <a:stretch>
            <a:fillRect/>
          </a:stretch>
        </p:blipFill>
        <p:spPr>
          <a:xfrm rot="16200000">
            <a:off x="-3040892" y="3058153"/>
            <a:ext cx="6862617" cy="737076"/>
          </a:xfrm>
          <a:prstGeom prst="rect">
            <a:avLst/>
          </a:prstGeom>
          <a:ln>
            <a:noFill/>
          </a:ln>
          <a:effectLst>
            <a:softEdge rad="112500"/>
          </a:effectLst>
        </p:spPr>
      </p:pic>
      <p:sp>
        <p:nvSpPr>
          <p:cNvPr id="2" name="Rectángulo 1"/>
          <p:cNvSpPr/>
          <p:nvPr/>
        </p:nvSpPr>
        <p:spPr>
          <a:xfrm>
            <a:off x="4895273" y="429289"/>
            <a:ext cx="2650836" cy="83099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s-ES" sz="4800" b="1" cap="none" spc="0" dirty="0" smtClean="0">
                <a:ln w="0"/>
                <a:solidFill>
                  <a:schemeClr val="accent6">
                    <a:lumMod val="50000"/>
                  </a:schemeClr>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rPr>
              <a:t>TRDA</a:t>
            </a:r>
            <a:endParaRPr lang="es-ES" sz="4800" b="1" cap="none" spc="0" dirty="0">
              <a:ln w="0"/>
              <a:solidFill>
                <a:schemeClr val="accent6">
                  <a:lumMod val="50000"/>
                </a:schemeClr>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fade">
                                      <p:cBhvr>
                                        <p:cTn id="16"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1114873" y="375479"/>
            <a:ext cx="10023411" cy="10926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eaLnBrk="1" fontAlgn="auto" hangingPunct="1">
              <a:spcBef>
                <a:spcPts val="0"/>
              </a:spcBef>
              <a:spcAft>
                <a:spcPts val="0"/>
              </a:spcAft>
              <a:defRPr/>
            </a:pPr>
            <a:r>
              <a:rPr lang="es-ES" sz="5400" dirty="0">
                <a:solidFill>
                  <a:srgbClr val="C00000"/>
                </a:solidFill>
                <a:effectLst>
                  <a:outerShdw blurRad="38100" dist="38100" dir="2700000" algn="tl">
                    <a:srgbClr val="000000">
                      <a:alpha val="43137"/>
                    </a:srgbClr>
                  </a:outerShdw>
                </a:effectLst>
                <a:latin typeface="Papyrus" panose="03070502060502030205" pitchFamily="66" charset="0"/>
                <a:cs typeface="+mn-cs"/>
              </a:rPr>
              <a:t>D</a:t>
            </a:r>
            <a:r>
              <a:rPr lang="es-ES" sz="4800" dirty="0">
                <a:solidFill>
                  <a:srgbClr val="0070C0"/>
                </a:solidFill>
                <a:effectLst>
                  <a:outerShdw blurRad="38100" dist="38100" dir="2700000" algn="tl">
                    <a:srgbClr val="000000">
                      <a:alpha val="43137"/>
                    </a:srgbClr>
                  </a:outerShdw>
                </a:effectLst>
                <a:latin typeface="Papyrus" panose="03070502060502030205" pitchFamily="66" charset="0"/>
                <a:cs typeface="+mn-cs"/>
              </a:rPr>
              <a:t>iagnóstico</a:t>
            </a:r>
            <a:r>
              <a:rPr lang="es-ES" sz="2800" dirty="0">
                <a:solidFill>
                  <a:srgbClr val="C00000"/>
                </a:solidFill>
                <a:latin typeface="Papyrus" panose="03070502060502030205" pitchFamily="66" charset="0"/>
                <a:cs typeface="+mn-cs"/>
              </a:rPr>
              <a:t> </a:t>
            </a:r>
          </a:p>
          <a:p>
            <a:pPr algn="just" eaLnBrk="1" fontAlgn="auto" hangingPunct="1">
              <a:spcBef>
                <a:spcPts val="0"/>
              </a:spcBef>
              <a:spcAft>
                <a:spcPts val="0"/>
              </a:spcAft>
              <a:defRPr/>
            </a:pPr>
            <a:endParaRPr lang="es-ES" sz="1100" dirty="0">
              <a:latin typeface="Papyrus" panose="03070502060502030205" pitchFamily="66" charset="0"/>
              <a:cs typeface="+mn-cs"/>
            </a:endParaRPr>
          </a:p>
        </p:txBody>
      </p:sp>
      <p:sp>
        <p:nvSpPr>
          <p:cNvPr id="21" name="Rectángulo 20"/>
          <p:cNvSpPr/>
          <p:nvPr/>
        </p:nvSpPr>
        <p:spPr>
          <a:xfrm>
            <a:off x="758955" y="1598892"/>
            <a:ext cx="11117094" cy="4955203"/>
          </a:xfrm>
          <a:prstGeom prst="rect">
            <a:avLst/>
          </a:prstGeom>
        </p:spPr>
        <p:txBody>
          <a:bodyPr wrap="square">
            <a:spAutoFit/>
          </a:bodyPr>
          <a:lstStyle/>
          <a:p>
            <a:pPr marL="342900" indent="-342900" algn="just" eaLnBrk="1" fontAlgn="auto" hangingPunct="1">
              <a:spcBef>
                <a:spcPts val="600"/>
              </a:spcBef>
              <a:spcAft>
                <a:spcPts val="600"/>
              </a:spcAft>
              <a:buClr>
                <a:srgbClr val="002060"/>
              </a:buClr>
              <a:buSzPct val="150000"/>
              <a:buFont typeface="Arial" panose="020B0604020202020204" pitchFamily="34" charset="0"/>
              <a:buChar char="•"/>
              <a:defRPr/>
            </a:pPr>
            <a:r>
              <a:rPr lang="en-US" sz="3200" dirty="0" smtClean="0">
                <a:latin typeface="+mn-lt"/>
                <a:cs typeface="+mn-cs"/>
              </a:rPr>
              <a:t>La </a:t>
            </a:r>
            <a:r>
              <a:rPr lang="en-US" sz="3200" dirty="0">
                <a:latin typeface="+mn-lt"/>
                <a:cs typeface="+mn-cs"/>
              </a:rPr>
              <a:t>principal </a:t>
            </a:r>
            <a:r>
              <a:rPr lang="en-US" sz="5400" b="1" dirty="0" err="1">
                <a:solidFill>
                  <a:srgbClr val="C00000"/>
                </a:solidFill>
                <a:latin typeface="+mn-lt"/>
                <a:cs typeface="+mn-cs"/>
              </a:rPr>
              <a:t>v</a:t>
            </a:r>
            <a:r>
              <a:rPr lang="en-US" sz="3200" b="1" dirty="0" err="1">
                <a:solidFill>
                  <a:srgbClr val="C00000"/>
                </a:solidFill>
                <a:latin typeface="+mn-lt"/>
                <a:cs typeface="+mn-cs"/>
              </a:rPr>
              <a:t>entaja</a:t>
            </a:r>
            <a:r>
              <a:rPr lang="en-US" sz="3200" dirty="0">
                <a:latin typeface="+mn-lt"/>
                <a:cs typeface="+mn-cs"/>
              </a:rPr>
              <a:t> es su </a:t>
            </a:r>
            <a:r>
              <a:rPr lang="en-US" sz="5400" b="1" dirty="0" err="1">
                <a:solidFill>
                  <a:srgbClr val="C00000"/>
                </a:solidFill>
                <a:latin typeface="+mn-lt"/>
                <a:cs typeface="+mn-cs"/>
              </a:rPr>
              <a:t>r</a:t>
            </a:r>
            <a:r>
              <a:rPr lang="en-US" sz="3200" b="1" dirty="0" err="1">
                <a:solidFill>
                  <a:srgbClr val="C00000"/>
                </a:solidFill>
                <a:latin typeface="+mn-lt"/>
                <a:cs typeface="+mn-cs"/>
              </a:rPr>
              <a:t>apidez</a:t>
            </a:r>
            <a:endParaRPr lang="en-US" sz="3200" b="1" dirty="0">
              <a:solidFill>
                <a:srgbClr val="C00000"/>
              </a:solidFill>
              <a:latin typeface="+mn-lt"/>
              <a:cs typeface="+mn-cs"/>
            </a:endParaRPr>
          </a:p>
          <a:p>
            <a:pPr marL="342900" indent="-342900" algn="just" eaLnBrk="1" fontAlgn="auto" hangingPunct="1">
              <a:spcBef>
                <a:spcPts val="600"/>
              </a:spcBef>
              <a:spcAft>
                <a:spcPts val="600"/>
              </a:spcAft>
              <a:buClr>
                <a:srgbClr val="002060"/>
              </a:buClr>
              <a:buSzPct val="150000"/>
              <a:buFont typeface="Arial" panose="020B0604020202020204" pitchFamily="34" charset="0"/>
              <a:buChar char="•"/>
              <a:defRPr/>
            </a:pPr>
            <a:r>
              <a:rPr lang="en-US" sz="3200" dirty="0">
                <a:latin typeface="+mn-lt"/>
              </a:rPr>
              <a:t>las </a:t>
            </a:r>
            <a:r>
              <a:rPr lang="en-US" sz="3200" dirty="0" smtClean="0">
                <a:latin typeface="+mn-lt"/>
              </a:rPr>
              <a:t>TRDA </a:t>
            </a:r>
            <a:r>
              <a:rPr lang="en-US" sz="3200" dirty="0" err="1">
                <a:latin typeface="+mn-lt"/>
              </a:rPr>
              <a:t>tienen</a:t>
            </a:r>
            <a:r>
              <a:rPr lang="en-US" sz="3200" dirty="0">
                <a:latin typeface="+mn-lt"/>
              </a:rPr>
              <a:t> </a:t>
            </a:r>
            <a:r>
              <a:rPr lang="en-US" sz="3200" dirty="0" err="1">
                <a:latin typeface="+mn-lt"/>
              </a:rPr>
              <a:t>una</a:t>
            </a:r>
            <a:r>
              <a:rPr lang="en-US" sz="3200" dirty="0">
                <a:latin typeface="+mn-lt"/>
              </a:rPr>
              <a:t> </a:t>
            </a:r>
            <a:r>
              <a:rPr lang="en-US" sz="3200" dirty="0" err="1">
                <a:latin typeface="+mn-lt"/>
              </a:rPr>
              <a:t>elevada</a:t>
            </a:r>
            <a:r>
              <a:rPr lang="en-US" sz="3200" dirty="0">
                <a:latin typeface="+mn-lt"/>
              </a:rPr>
              <a:t> </a:t>
            </a:r>
            <a:r>
              <a:rPr lang="en-US" sz="4800" b="1" dirty="0" err="1" smtClean="0">
                <a:solidFill>
                  <a:srgbClr val="C00000"/>
                </a:solidFill>
                <a:latin typeface="+mn-lt"/>
              </a:rPr>
              <a:t>E</a:t>
            </a:r>
            <a:r>
              <a:rPr lang="en-US" sz="3200" b="1" dirty="0" err="1" smtClean="0">
                <a:solidFill>
                  <a:srgbClr val="C00000"/>
                </a:solidFill>
                <a:latin typeface="+mn-lt"/>
              </a:rPr>
              <a:t>speciﬁcidad</a:t>
            </a:r>
            <a:r>
              <a:rPr lang="en-US" sz="3200" dirty="0">
                <a:latin typeface="+mn-lt"/>
              </a:rPr>
              <a:t>, </a:t>
            </a:r>
            <a:r>
              <a:rPr lang="en-US" sz="3200" dirty="0" err="1">
                <a:latin typeface="+mn-lt"/>
              </a:rPr>
              <a:t>próxima</a:t>
            </a:r>
            <a:r>
              <a:rPr lang="en-US" sz="3200" dirty="0">
                <a:latin typeface="+mn-lt"/>
              </a:rPr>
              <a:t> al </a:t>
            </a:r>
            <a:r>
              <a:rPr lang="en-US" sz="3600" b="1" dirty="0">
                <a:solidFill>
                  <a:srgbClr val="C00000"/>
                </a:solidFill>
                <a:latin typeface="+mn-lt"/>
              </a:rPr>
              <a:t>95%, </a:t>
            </a:r>
            <a:r>
              <a:rPr lang="en-US" sz="3200" dirty="0">
                <a:latin typeface="+mn-lt"/>
              </a:rPr>
              <a:t>y </a:t>
            </a:r>
            <a:r>
              <a:rPr lang="en-US" sz="3200" dirty="0" err="1">
                <a:latin typeface="+mn-lt"/>
              </a:rPr>
              <a:t>una</a:t>
            </a:r>
            <a:r>
              <a:rPr lang="en-US" sz="3200" dirty="0">
                <a:latin typeface="+mn-lt"/>
              </a:rPr>
              <a:t> </a:t>
            </a:r>
            <a:r>
              <a:rPr lang="en-US" sz="5400" b="1" dirty="0" err="1">
                <a:solidFill>
                  <a:srgbClr val="C00000"/>
                </a:solidFill>
                <a:latin typeface="+mn-lt"/>
              </a:rPr>
              <a:t>s</a:t>
            </a:r>
            <a:r>
              <a:rPr lang="en-US" sz="3200" b="1" dirty="0" err="1">
                <a:solidFill>
                  <a:srgbClr val="C00000"/>
                </a:solidFill>
                <a:latin typeface="+mn-lt"/>
              </a:rPr>
              <a:t>ensibilidad</a:t>
            </a:r>
            <a:r>
              <a:rPr lang="en-US" sz="3200" dirty="0">
                <a:latin typeface="+mn-lt"/>
              </a:rPr>
              <a:t> que </a:t>
            </a:r>
            <a:r>
              <a:rPr lang="en-US" sz="3200" dirty="0" err="1">
                <a:latin typeface="+mn-lt"/>
              </a:rPr>
              <a:t>puede</a:t>
            </a:r>
            <a:r>
              <a:rPr lang="en-US" sz="3200" dirty="0">
                <a:latin typeface="+mn-lt"/>
              </a:rPr>
              <a:t> </a:t>
            </a:r>
            <a:r>
              <a:rPr lang="en-US" sz="3200" dirty="0" err="1">
                <a:latin typeface="+mn-lt"/>
              </a:rPr>
              <a:t>variar</a:t>
            </a:r>
            <a:r>
              <a:rPr lang="en-US" sz="3200" dirty="0">
                <a:latin typeface="+mn-lt"/>
              </a:rPr>
              <a:t> entre el </a:t>
            </a:r>
            <a:r>
              <a:rPr lang="en-US" sz="4000" b="1" dirty="0">
                <a:solidFill>
                  <a:srgbClr val="C00000"/>
                </a:solidFill>
                <a:latin typeface="+mn-lt"/>
              </a:rPr>
              <a:t>70-95%</a:t>
            </a:r>
            <a:r>
              <a:rPr lang="en-US" sz="3600" b="1" dirty="0">
                <a:solidFill>
                  <a:srgbClr val="C00000"/>
                </a:solidFill>
                <a:latin typeface="+mn-lt"/>
              </a:rPr>
              <a:t>. </a:t>
            </a:r>
          </a:p>
          <a:p>
            <a:pPr marL="342900" indent="-342900" algn="just" eaLnBrk="1" fontAlgn="auto" hangingPunct="1">
              <a:spcBef>
                <a:spcPts val="600"/>
              </a:spcBef>
              <a:spcAft>
                <a:spcPts val="600"/>
              </a:spcAft>
              <a:buClr>
                <a:srgbClr val="002060"/>
              </a:buClr>
              <a:buSzPct val="150000"/>
              <a:buFont typeface="Arial" panose="020B0604020202020204" pitchFamily="34" charset="0"/>
              <a:buChar char="•"/>
              <a:defRPr/>
            </a:pPr>
            <a:r>
              <a:rPr lang="en-US" sz="3200" dirty="0" err="1">
                <a:latin typeface="+mn-lt"/>
              </a:rPr>
              <a:t>Basándose</a:t>
            </a:r>
            <a:r>
              <a:rPr lang="en-US" sz="3200" dirty="0">
                <a:latin typeface="+mn-lt"/>
              </a:rPr>
              <a:t> en la </a:t>
            </a:r>
            <a:r>
              <a:rPr lang="en-US" sz="3200" dirty="0" err="1">
                <a:latin typeface="+mn-lt"/>
              </a:rPr>
              <a:t>alta</a:t>
            </a:r>
            <a:r>
              <a:rPr lang="en-US" sz="3200" dirty="0">
                <a:latin typeface="+mn-lt"/>
              </a:rPr>
              <a:t> </a:t>
            </a:r>
            <a:r>
              <a:rPr lang="en-US" sz="4400" b="1" dirty="0" err="1">
                <a:solidFill>
                  <a:srgbClr val="C00000"/>
                </a:solidFill>
                <a:effectLst>
                  <a:outerShdw blurRad="38100" dist="38100" dir="2700000" algn="tl">
                    <a:srgbClr val="000000">
                      <a:alpha val="43137"/>
                    </a:srgbClr>
                  </a:outerShdw>
                </a:effectLst>
                <a:latin typeface="+mn-lt"/>
              </a:rPr>
              <a:t>E</a:t>
            </a:r>
            <a:r>
              <a:rPr lang="en-US" sz="3600" b="1" dirty="0" err="1" smtClean="0">
                <a:solidFill>
                  <a:srgbClr val="C00000"/>
                </a:solidFill>
                <a:latin typeface="+mn-lt"/>
              </a:rPr>
              <a:t>speciﬁcidad</a:t>
            </a:r>
            <a:r>
              <a:rPr lang="en-US" sz="3200" dirty="0">
                <a:latin typeface="+mn-lt"/>
              </a:rPr>
              <a:t>, </a:t>
            </a:r>
            <a:r>
              <a:rPr lang="en-US" sz="3200" b="1" dirty="0" err="1">
                <a:effectLst>
                  <a:outerShdw blurRad="38100" dist="38100" dir="2700000" algn="tl">
                    <a:srgbClr val="000000">
                      <a:alpha val="43137"/>
                    </a:srgbClr>
                  </a:outerShdw>
                </a:effectLst>
                <a:latin typeface="+mn-lt"/>
              </a:rPr>
              <a:t>si</a:t>
            </a:r>
            <a:r>
              <a:rPr lang="en-US" sz="3200" b="1" dirty="0">
                <a:effectLst>
                  <a:outerShdw blurRad="38100" dist="38100" dir="2700000" algn="tl">
                    <a:srgbClr val="000000">
                      <a:alpha val="43137"/>
                    </a:srgbClr>
                  </a:outerShdw>
                </a:effectLst>
                <a:latin typeface="+mn-lt"/>
              </a:rPr>
              <a:t> el test es </a:t>
            </a:r>
            <a:r>
              <a:rPr lang="en-US" sz="3200" b="1" dirty="0" err="1">
                <a:effectLst>
                  <a:outerShdw blurRad="38100" dist="38100" dir="2700000" algn="tl">
                    <a:srgbClr val="000000">
                      <a:alpha val="43137"/>
                    </a:srgbClr>
                  </a:outerShdw>
                </a:effectLst>
                <a:latin typeface="+mn-lt"/>
              </a:rPr>
              <a:t>positivo</a:t>
            </a:r>
            <a:r>
              <a:rPr lang="en-US" sz="3200" b="1" dirty="0">
                <a:effectLst>
                  <a:outerShdw blurRad="38100" dist="38100" dir="2700000" algn="tl">
                    <a:srgbClr val="000000">
                      <a:alpha val="43137"/>
                    </a:srgbClr>
                  </a:outerShdw>
                </a:effectLst>
                <a:latin typeface="+mn-lt"/>
              </a:rPr>
              <a:t>, se </a:t>
            </a:r>
            <a:r>
              <a:rPr lang="en-US" sz="3200" b="1" dirty="0" err="1">
                <a:effectLst>
                  <a:outerShdw blurRad="38100" dist="38100" dir="2700000" algn="tl">
                    <a:srgbClr val="000000">
                      <a:alpha val="43137"/>
                    </a:srgbClr>
                  </a:outerShdw>
                </a:effectLst>
                <a:latin typeface="+mn-lt"/>
              </a:rPr>
              <a:t>acepta</a:t>
            </a:r>
            <a:r>
              <a:rPr lang="en-US" sz="3200" b="1" dirty="0">
                <a:effectLst>
                  <a:outerShdw blurRad="38100" dist="38100" dir="2700000" algn="tl">
                    <a:srgbClr val="000000">
                      <a:alpha val="43137"/>
                    </a:srgbClr>
                  </a:outerShdw>
                </a:effectLst>
                <a:latin typeface="+mn-lt"/>
              </a:rPr>
              <a:t> </a:t>
            </a:r>
            <a:r>
              <a:rPr lang="en-US" sz="3200" dirty="0">
                <a:latin typeface="+mn-lt"/>
              </a:rPr>
              <a:t>que el </a:t>
            </a:r>
            <a:r>
              <a:rPr lang="en-US" sz="3200" dirty="0" err="1">
                <a:latin typeface="+mn-lt"/>
              </a:rPr>
              <a:t>paciente</a:t>
            </a:r>
            <a:r>
              <a:rPr lang="en-US" sz="3200" dirty="0">
                <a:latin typeface="+mn-lt"/>
              </a:rPr>
              <a:t> </a:t>
            </a:r>
            <a:r>
              <a:rPr lang="en-US" sz="3200" b="1" dirty="0" err="1">
                <a:latin typeface="+mn-lt"/>
              </a:rPr>
              <a:t>presenta</a:t>
            </a:r>
            <a:r>
              <a:rPr lang="en-US" sz="3200" b="1" dirty="0">
                <a:latin typeface="+mn-lt"/>
              </a:rPr>
              <a:t> </a:t>
            </a:r>
            <a:r>
              <a:rPr lang="en-US" sz="3200" b="1" dirty="0" err="1">
                <a:latin typeface="+mn-lt"/>
              </a:rPr>
              <a:t>una</a:t>
            </a:r>
            <a:r>
              <a:rPr lang="en-US" sz="3200" b="1" dirty="0">
                <a:latin typeface="+mn-lt"/>
              </a:rPr>
              <a:t> FAA por </a:t>
            </a:r>
            <a:r>
              <a:rPr lang="en-US" sz="3200" b="1" dirty="0" err="1">
                <a:latin typeface="+mn-lt"/>
              </a:rPr>
              <a:t>EbhGA</a:t>
            </a:r>
            <a:r>
              <a:rPr lang="en-US" sz="3200" dirty="0">
                <a:latin typeface="+mn-lt"/>
              </a:rPr>
              <a:t>, </a:t>
            </a:r>
            <a:r>
              <a:rPr lang="en-US" sz="3200" b="1" dirty="0">
                <a:effectLst>
                  <a:outerShdw blurRad="38100" dist="38100" dir="2700000" algn="tl">
                    <a:srgbClr val="000000">
                      <a:alpha val="43137"/>
                    </a:srgbClr>
                  </a:outerShdw>
                </a:effectLst>
                <a:latin typeface="+mn-lt"/>
              </a:rPr>
              <a:t>no </a:t>
            </a:r>
            <a:r>
              <a:rPr lang="en-US" sz="3200" b="1" dirty="0" err="1">
                <a:effectLst>
                  <a:outerShdw blurRad="38100" dist="38100" dir="2700000" algn="tl">
                    <a:srgbClr val="000000">
                      <a:alpha val="43137"/>
                    </a:srgbClr>
                  </a:outerShdw>
                </a:effectLst>
                <a:latin typeface="+mn-lt"/>
              </a:rPr>
              <a:t>siendo</a:t>
            </a:r>
            <a:r>
              <a:rPr lang="en-US" sz="3200" b="1" dirty="0">
                <a:effectLst>
                  <a:outerShdw blurRad="38100" dist="38100" dir="2700000" algn="tl">
                    <a:srgbClr val="000000">
                      <a:alpha val="43137"/>
                    </a:srgbClr>
                  </a:outerShdw>
                </a:effectLst>
                <a:latin typeface="+mn-lt"/>
              </a:rPr>
              <a:t> </a:t>
            </a:r>
            <a:r>
              <a:rPr lang="en-US" sz="3200" b="1" dirty="0" err="1">
                <a:effectLst>
                  <a:outerShdw blurRad="38100" dist="38100" dir="2700000" algn="tl">
                    <a:srgbClr val="000000">
                      <a:alpha val="43137"/>
                    </a:srgbClr>
                  </a:outerShdw>
                </a:effectLst>
                <a:latin typeface="+mn-lt"/>
              </a:rPr>
              <a:t>precisa</a:t>
            </a:r>
            <a:r>
              <a:rPr lang="en-US" sz="3200" b="1" dirty="0">
                <a:effectLst>
                  <a:outerShdw blurRad="38100" dist="38100" dir="2700000" algn="tl">
                    <a:srgbClr val="000000">
                      <a:alpha val="43137"/>
                    </a:srgbClr>
                  </a:outerShdw>
                </a:effectLst>
                <a:latin typeface="+mn-lt"/>
              </a:rPr>
              <a:t> la </a:t>
            </a:r>
            <a:r>
              <a:rPr lang="en-US" sz="3200" b="1" dirty="0" err="1">
                <a:effectLst>
                  <a:outerShdw blurRad="38100" dist="38100" dir="2700000" algn="tl">
                    <a:srgbClr val="000000">
                      <a:alpha val="43137"/>
                    </a:srgbClr>
                  </a:outerShdw>
                </a:effectLst>
                <a:latin typeface="+mn-lt"/>
              </a:rPr>
              <a:t>conﬁrmación</a:t>
            </a:r>
            <a:r>
              <a:rPr lang="en-US" sz="3200" b="1" dirty="0">
                <a:effectLst>
                  <a:outerShdw blurRad="38100" dist="38100" dir="2700000" algn="tl">
                    <a:srgbClr val="000000">
                      <a:alpha val="43137"/>
                    </a:srgbClr>
                  </a:outerShdw>
                </a:effectLst>
                <a:latin typeface="+mn-lt"/>
              </a:rPr>
              <a:t> </a:t>
            </a:r>
            <a:r>
              <a:rPr lang="en-US" sz="3200" dirty="0">
                <a:latin typeface="+mn-lt"/>
              </a:rPr>
              <a:t>mediante </a:t>
            </a:r>
            <a:r>
              <a:rPr lang="en-US" sz="3200" dirty="0" err="1">
                <a:latin typeface="+mn-lt"/>
              </a:rPr>
              <a:t>cultivo</a:t>
            </a:r>
            <a:r>
              <a:rPr lang="en-US" sz="3200" dirty="0">
                <a:latin typeface="+mn-lt"/>
              </a:rPr>
              <a:t> de </a:t>
            </a:r>
            <a:r>
              <a:rPr lang="en-US" sz="3200" dirty="0" err="1">
                <a:latin typeface="+mn-lt"/>
              </a:rPr>
              <a:t>muestra</a:t>
            </a:r>
            <a:r>
              <a:rPr lang="en-US" sz="3200" dirty="0">
                <a:latin typeface="+mn-lt"/>
              </a:rPr>
              <a:t> faringoamigdalar.</a:t>
            </a:r>
            <a:endParaRPr lang="es-ES" sz="3200" dirty="0">
              <a:latin typeface="+mn-lt"/>
              <a:cs typeface="+mn-cs"/>
            </a:endParaRPr>
          </a:p>
        </p:txBody>
      </p:sp>
      <p:pic>
        <p:nvPicPr>
          <p:cNvPr id="18444" name="Imagen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23559" y="244673"/>
            <a:ext cx="3198350" cy="211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p:cNvPicPr>
            <a:picLocks noChangeAspect="1"/>
          </p:cNvPicPr>
          <p:nvPr/>
        </p:nvPicPr>
        <p:blipFill>
          <a:blip r:embed="rId4"/>
          <a:stretch>
            <a:fillRect/>
          </a:stretch>
        </p:blipFill>
        <p:spPr>
          <a:xfrm rot="16200000">
            <a:off x="-3040892" y="3058153"/>
            <a:ext cx="6862617" cy="737076"/>
          </a:xfrm>
          <a:prstGeom prst="rect">
            <a:avLst/>
          </a:prstGeom>
          <a:ln>
            <a:noFill/>
          </a:ln>
          <a:effectLst>
            <a:softEdge rad="112500"/>
          </a:effectLst>
        </p:spPr>
      </p:pic>
      <p:sp>
        <p:nvSpPr>
          <p:cNvPr id="2" name="Rectángulo 1"/>
          <p:cNvSpPr/>
          <p:nvPr/>
        </p:nvSpPr>
        <p:spPr>
          <a:xfrm>
            <a:off x="5207280" y="506285"/>
            <a:ext cx="2468946" cy="830997"/>
          </a:xfrm>
          <a:prstGeom prst="rect">
            <a:avLst/>
          </a:prstGeom>
          <a:ln>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s-ES" sz="4800" b="1" cap="none" spc="0" dirty="0" smtClean="0">
                <a:ln w="0"/>
                <a:solidFill>
                  <a:schemeClr val="accent6">
                    <a:lumMod val="50000"/>
                  </a:schemeClr>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rPr>
              <a:t>TRDA</a:t>
            </a:r>
            <a:endParaRPr lang="es-ES" sz="4800" b="1" cap="none" spc="0" dirty="0">
              <a:ln w="0"/>
              <a:solidFill>
                <a:schemeClr val="accent6">
                  <a:lumMod val="50000"/>
                </a:schemeClr>
              </a:solidFill>
              <a:effectLst>
                <a:outerShdw blurRad="38100" dist="38100" dir="2700000" algn="tl">
                  <a:srgbClr val="000000">
                    <a:alpha val="43137"/>
                  </a:srgbClr>
                </a:outerShdw>
                <a:reflection blurRad="6350" stA="53000" endA="300" endPos="35500" dir="5400000" sy="-90000" algn="bl" rotWithShape="0"/>
              </a:effectLst>
              <a:latin typeface="Papyrus" panose="03070502060502030205" pitchFamily="66" charset="0"/>
            </a:endParaRPr>
          </a:p>
        </p:txBody>
      </p:sp>
    </p:spTree>
    <p:extLst>
      <p:ext uri="{BB962C8B-B14F-4D97-AF65-F5344CB8AC3E}">
        <p14:creationId xmlns:p14="http://schemas.microsoft.com/office/powerpoint/2010/main" val="6947353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fade">
                                      <p:cBhvr>
                                        <p:cTn id="16" dur="500"/>
                                        <p:tgtEl>
                                          <p:spTgt spid="2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785813" y="87313"/>
            <a:ext cx="9565195" cy="101566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eaLnBrk="1" fontAlgn="auto" hangingPunct="1">
              <a:spcBef>
                <a:spcPts val="0"/>
              </a:spcBef>
              <a:spcAft>
                <a:spcPts val="0"/>
              </a:spcAft>
              <a:defRPr/>
            </a:pPr>
            <a:r>
              <a:rPr lang="es-ES" sz="6000" b="1" dirty="0">
                <a:solidFill>
                  <a:srgbClr val="C00000"/>
                </a:solidFill>
                <a:effectLst>
                  <a:outerShdw blurRad="38100" dist="38100" dir="2700000" algn="tl">
                    <a:srgbClr val="000000">
                      <a:alpha val="43137"/>
                    </a:srgbClr>
                  </a:outerShdw>
                </a:effectLst>
                <a:latin typeface="Papyrus" panose="03070502060502030205" pitchFamily="66" charset="0"/>
              </a:rPr>
              <a:t>D</a:t>
            </a:r>
            <a:r>
              <a:rPr lang="es-ES" sz="5400" dirty="0">
                <a:solidFill>
                  <a:srgbClr val="0070C0"/>
                </a:solidFill>
                <a:effectLst>
                  <a:outerShdw blurRad="38100" dist="38100" dir="2700000" algn="tl">
                    <a:srgbClr val="000000">
                      <a:alpha val="43137"/>
                    </a:srgbClr>
                  </a:outerShdw>
                </a:effectLst>
                <a:latin typeface="Papyrus" panose="03070502060502030205" pitchFamily="66" charset="0"/>
              </a:rPr>
              <a:t>iagnóstico</a:t>
            </a:r>
            <a:endParaRPr lang="es-ES" sz="1100" dirty="0">
              <a:latin typeface="Papyrus" panose="03070502060502030205" pitchFamily="66" charset="0"/>
              <a:cs typeface="+mn-cs"/>
            </a:endParaRPr>
          </a:p>
        </p:txBody>
      </p:sp>
      <p:sp>
        <p:nvSpPr>
          <p:cNvPr id="21" name="Rectángulo 20"/>
          <p:cNvSpPr/>
          <p:nvPr/>
        </p:nvSpPr>
        <p:spPr>
          <a:xfrm>
            <a:off x="517252" y="1098551"/>
            <a:ext cx="11411497" cy="5355312"/>
          </a:xfrm>
          <a:prstGeom prst="rect">
            <a:avLst/>
          </a:prstGeom>
        </p:spPr>
        <p:txBody>
          <a:bodyPr wrap="square">
            <a:spAutoFit/>
          </a:bodyPr>
          <a:lstStyle/>
          <a:p>
            <a:pPr marL="342900" indent="-342900" algn="just" eaLnBrk="1" fontAlgn="auto" hangingPunct="1">
              <a:spcBef>
                <a:spcPts val="1200"/>
              </a:spcBef>
              <a:spcAft>
                <a:spcPts val="1200"/>
              </a:spcAft>
              <a:buClr>
                <a:srgbClr val="C00000"/>
              </a:buClr>
              <a:buSzPct val="200000"/>
              <a:buFont typeface="Arial" panose="020B0604020202020204" pitchFamily="34" charset="0"/>
              <a:buChar char="•"/>
              <a:defRPr/>
            </a:pPr>
            <a:r>
              <a:rPr lang="en-US" sz="2600" dirty="0">
                <a:latin typeface="+mn-lt"/>
              </a:rPr>
              <a:t>Ante </a:t>
            </a:r>
            <a:r>
              <a:rPr lang="en-US" sz="2800" b="1" dirty="0" err="1">
                <a:solidFill>
                  <a:srgbClr val="C00000"/>
                </a:solidFill>
                <a:latin typeface="+mn-lt"/>
              </a:rPr>
              <a:t>resultado</a:t>
            </a:r>
            <a:r>
              <a:rPr lang="en-US" sz="2800" b="1" dirty="0">
                <a:solidFill>
                  <a:srgbClr val="C00000"/>
                </a:solidFill>
                <a:latin typeface="+mn-lt"/>
              </a:rPr>
              <a:t> </a:t>
            </a:r>
            <a:r>
              <a:rPr lang="en-US" sz="2800" b="1" dirty="0" err="1">
                <a:solidFill>
                  <a:srgbClr val="C00000"/>
                </a:solidFill>
                <a:latin typeface="+mn-lt"/>
              </a:rPr>
              <a:t>negativo</a:t>
            </a:r>
            <a:r>
              <a:rPr lang="en-US" sz="2800" b="1" dirty="0">
                <a:solidFill>
                  <a:srgbClr val="C00000"/>
                </a:solidFill>
                <a:latin typeface="+mn-lt"/>
              </a:rPr>
              <a:t> </a:t>
            </a:r>
            <a:r>
              <a:rPr lang="en-US" sz="2600" dirty="0" err="1">
                <a:latin typeface="+mn-lt"/>
              </a:rPr>
              <a:t>algunos</a:t>
            </a:r>
            <a:r>
              <a:rPr lang="en-US" sz="2600" dirty="0">
                <a:latin typeface="+mn-lt"/>
              </a:rPr>
              <a:t> </a:t>
            </a:r>
            <a:r>
              <a:rPr lang="en-US" sz="2600" dirty="0" err="1">
                <a:latin typeface="+mn-lt"/>
              </a:rPr>
              <a:t>expertos</a:t>
            </a:r>
            <a:r>
              <a:rPr lang="en-US" sz="2600" dirty="0">
                <a:latin typeface="+mn-lt"/>
              </a:rPr>
              <a:t> </a:t>
            </a:r>
            <a:r>
              <a:rPr lang="en-US" sz="2600" dirty="0" err="1">
                <a:latin typeface="+mn-lt"/>
              </a:rPr>
              <a:t>sugieren</a:t>
            </a:r>
            <a:r>
              <a:rPr lang="en-US" sz="2600" dirty="0">
                <a:latin typeface="+mn-lt"/>
              </a:rPr>
              <a:t> </a:t>
            </a:r>
            <a:r>
              <a:rPr lang="en-US" sz="2600" dirty="0" err="1">
                <a:latin typeface="+mn-lt"/>
              </a:rPr>
              <a:t>realizar</a:t>
            </a:r>
            <a:r>
              <a:rPr lang="en-US" sz="2600" dirty="0">
                <a:latin typeface="+mn-lt"/>
              </a:rPr>
              <a:t> </a:t>
            </a:r>
            <a:r>
              <a:rPr lang="en-US" sz="2600" b="1" dirty="0" err="1">
                <a:effectLst>
                  <a:outerShdw blurRad="38100" dist="38100" dir="2700000" algn="tl">
                    <a:srgbClr val="000000">
                      <a:alpha val="43137"/>
                    </a:srgbClr>
                  </a:outerShdw>
                </a:effectLst>
                <a:latin typeface="+mn-lt"/>
              </a:rPr>
              <a:t>siempre</a:t>
            </a:r>
            <a:r>
              <a:rPr lang="en-US" sz="2600" b="1" dirty="0">
                <a:effectLst>
                  <a:outerShdw blurRad="38100" dist="38100" dir="2700000" algn="tl">
                    <a:srgbClr val="000000">
                      <a:alpha val="43137"/>
                    </a:srgbClr>
                  </a:outerShdw>
                </a:effectLst>
                <a:latin typeface="+mn-lt"/>
              </a:rPr>
              <a:t> </a:t>
            </a:r>
            <a:r>
              <a:rPr lang="en-US" sz="2600" b="1" dirty="0" err="1">
                <a:effectLst>
                  <a:outerShdw blurRad="38100" dist="38100" dir="2700000" algn="tl">
                    <a:srgbClr val="000000">
                      <a:alpha val="43137"/>
                    </a:srgbClr>
                  </a:outerShdw>
                </a:effectLst>
                <a:latin typeface="+mn-lt"/>
              </a:rPr>
              <a:t>cultivo</a:t>
            </a:r>
            <a:r>
              <a:rPr lang="en-US" sz="2600" dirty="0">
                <a:latin typeface="+mn-lt"/>
              </a:rPr>
              <a:t>, </a:t>
            </a:r>
            <a:r>
              <a:rPr lang="en-US" sz="2600" dirty="0" err="1">
                <a:latin typeface="+mn-lt"/>
              </a:rPr>
              <a:t>mientras</a:t>
            </a:r>
            <a:r>
              <a:rPr lang="en-US" sz="2600" dirty="0">
                <a:latin typeface="+mn-lt"/>
              </a:rPr>
              <a:t> que </a:t>
            </a:r>
            <a:r>
              <a:rPr lang="en-US" sz="2600" dirty="0" err="1">
                <a:latin typeface="+mn-lt"/>
              </a:rPr>
              <a:t>otros</a:t>
            </a:r>
            <a:r>
              <a:rPr lang="en-US" sz="2600" dirty="0">
                <a:latin typeface="+mn-lt"/>
              </a:rPr>
              <a:t>, dado el menor </a:t>
            </a:r>
            <a:r>
              <a:rPr lang="en-US" sz="2600" dirty="0" err="1">
                <a:latin typeface="+mn-lt"/>
              </a:rPr>
              <a:t>protagonismo</a:t>
            </a:r>
            <a:r>
              <a:rPr lang="en-US" sz="2600" dirty="0">
                <a:latin typeface="+mn-lt"/>
              </a:rPr>
              <a:t> y la </a:t>
            </a:r>
            <a:r>
              <a:rPr lang="en-US" sz="2600" dirty="0" err="1">
                <a:latin typeface="+mn-lt"/>
              </a:rPr>
              <a:t>signiﬁcativa</a:t>
            </a:r>
            <a:r>
              <a:rPr lang="en-US" sz="2600" dirty="0">
                <a:latin typeface="+mn-lt"/>
              </a:rPr>
              <a:t> </a:t>
            </a:r>
            <a:r>
              <a:rPr lang="en-US" sz="2600" dirty="0" err="1">
                <a:latin typeface="+mn-lt"/>
              </a:rPr>
              <a:t>disminución</a:t>
            </a:r>
            <a:r>
              <a:rPr lang="en-US" sz="2600" dirty="0">
                <a:latin typeface="+mn-lt"/>
              </a:rPr>
              <a:t> de la </a:t>
            </a:r>
            <a:r>
              <a:rPr lang="en-US" sz="2600" b="1" dirty="0">
                <a:solidFill>
                  <a:srgbClr val="C00000"/>
                </a:solidFill>
                <a:effectLst>
                  <a:outerShdw blurRad="38100" dist="38100" dir="2700000" algn="tl">
                    <a:srgbClr val="000000">
                      <a:alpha val="43137"/>
                    </a:srgbClr>
                  </a:outerShdw>
                </a:effectLst>
                <a:latin typeface="+mn-lt"/>
              </a:rPr>
              <a:t>FRA</a:t>
            </a:r>
            <a:r>
              <a:rPr lang="en-US" sz="2600" dirty="0">
                <a:latin typeface="+mn-lt"/>
              </a:rPr>
              <a:t>, </a:t>
            </a:r>
            <a:r>
              <a:rPr lang="en-US" sz="2600" b="1" dirty="0">
                <a:latin typeface="+mn-lt"/>
              </a:rPr>
              <a:t>solo lo </a:t>
            </a:r>
            <a:r>
              <a:rPr lang="en-US" sz="2600" b="1" dirty="0" err="1">
                <a:latin typeface="+mn-lt"/>
              </a:rPr>
              <a:t>recomiendan</a:t>
            </a:r>
            <a:r>
              <a:rPr lang="en-US" sz="2600" b="1" dirty="0">
                <a:latin typeface="+mn-lt"/>
              </a:rPr>
              <a:t> </a:t>
            </a:r>
            <a:r>
              <a:rPr lang="en-US" sz="2600" b="1" dirty="0" err="1" smtClean="0">
                <a:latin typeface="+mn-lt"/>
              </a:rPr>
              <a:t>cuando</a:t>
            </a:r>
            <a:r>
              <a:rPr lang="en-US" sz="2600" b="1" dirty="0" smtClean="0">
                <a:latin typeface="+mn-lt"/>
              </a:rPr>
              <a:t> </a:t>
            </a:r>
            <a:r>
              <a:rPr lang="en-US" sz="2600" b="1" dirty="0">
                <a:latin typeface="+mn-lt"/>
              </a:rPr>
              <a:t>se </a:t>
            </a:r>
            <a:r>
              <a:rPr lang="en-US" sz="2600" b="1" dirty="0" err="1">
                <a:latin typeface="+mn-lt"/>
              </a:rPr>
              <a:t>dan</a:t>
            </a:r>
            <a:r>
              <a:rPr lang="en-US" sz="2600" b="1" dirty="0">
                <a:latin typeface="+mn-lt"/>
              </a:rPr>
              <a:t> </a:t>
            </a:r>
            <a:r>
              <a:rPr lang="en-US" sz="2600" b="1" dirty="0" err="1">
                <a:latin typeface="+mn-lt"/>
              </a:rPr>
              <a:t>ciertos</a:t>
            </a:r>
            <a:r>
              <a:rPr lang="en-US" sz="2600" b="1" dirty="0">
                <a:latin typeface="+mn-lt"/>
              </a:rPr>
              <a:t> </a:t>
            </a:r>
            <a:r>
              <a:rPr lang="en-US" sz="2600" b="1" dirty="0" err="1">
                <a:latin typeface="+mn-lt"/>
              </a:rPr>
              <a:t>factores</a:t>
            </a:r>
            <a:r>
              <a:rPr lang="en-US" sz="2600" b="1" dirty="0">
                <a:latin typeface="+mn-lt"/>
              </a:rPr>
              <a:t> de </a:t>
            </a:r>
            <a:r>
              <a:rPr lang="en-US" sz="2600" b="1" dirty="0" err="1">
                <a:latin typeface="+mn-lt"/>
              </a:rPr>
              <a:t>riesgo</a:t>
            </a:r>
            <a:r>
              <a:rPr lang="en-US" sz="2600" dirty="0">
                <a:latin typeface="+mn-lt"/>
              </a:rPr>
              <a:t>.</a:t>
            </a:r>
          </a:p>
          <a:p>
            <a:pPr marL="342900" indent="-342900" algn="just" eaLnBrk="1" fontAlgn="auto" hangingPunct="1">
              <a:spcBef>
                <a:spcPts val="1200"/>
              </a:spcBef>
              <a:spcAft>
                <a:spcPts val="1200"/>
              </a:spcAft>
              <a:buClr>
                <a:srgbClr val="C00000"/>
              </a:buClr>
              <a:buSzPct val="200000"/>
              <a:buFont typeface="Arial" panose="020B0604020202020204" pitchFamily="34" charset="0"/>
              <a:buChar char="•"/>
              <a:defRPr/>
            </a:pPr>
            <a:r>
              <a:rPr lang="en-US" sz="2600" dirty="0">
                <a:latin typeface="+mn-lt"/>
              </a:rPr>
              <a:t>La </a:t>
            </a:r>
            <a:r>
              <a:rPr lang="en-US" sz="4400" b="1" dirty="0" err="1">
                <a:solidFill>
                  <a:srgbClr val="C00000"/>
                </a:solidFill>
                <a:latin typeface="+mn-lt"/>
              </a:rPr>
              <a:t>s</a:t>
            </a:r>
            <a:r>
              <a:rPr lang="en-US" sz="2600" b="1" dirty="0" err="1">
                <a:solidFill>
                  <a:srgbClr val="C00000"/>
                </a:solidFill>
                <a:latin typeface="+mn-lt"/>
              </a:rPr>
              <a:t>ensibilidad</a:t>
            </a:r>
            <a:r>
              <a:rPr lang="en-US" sz="2600" dirty="0">
                <a:solidFill>
                  <a:srgbClr val="0070C0"/>
                </a:solidFill>
                <a:latin typeface="+mn-lt"/>
              </a:rPr>
              <a:t> </a:t>
            </a:r>
            <a:r>
              <a:rPr lang="en-US" sz="2600" b="1" dirty="0">
                <a:latin typeface="+mn-lt"/>
              </a:rPr>
              <a:t>de la TDR </a:t>
            </a:r>
            <a:r>
              <a:rPr lang="en-US" sz="2600" b="1" dirty="0" err="1">
                <a:latin typeface="+mn-lt"/>
              </a:rPr>
              <a:t>puede</a:t>
            </a:r>
            <a:r>
              <a:rPr lang="en-US" sz="2600" b="1" dirty="0">
                <a:latin typeface="+mn-lt"/>
              </a:rPr>
              <a:t> verse </a:t>
            </a:r>
            <a:r>
              <a:rPr lang="en-US" sz="2600" b="1" dirty="0" err="1">
                <a:latin typeface="+mn-lt"/>
              </a:rPr>
              <a:t>modiﬁcada</a:t>
            </a:r>
            <a:r>
              <a:rPr lang="en-US" sz="2600" b="1" dirty="0">
                <a:latin typeface="+mn-lt"/>
              </a:rPr>
              <a:t> por </a:t>
            </a:r>
            <a:r>
              <a:rPr lang="en-US" sz="2600" b="1" dirty="0" err="1">
                <a:latin typeface="+mn-lt"/>
              </a:rPr>
              <a:t>diversas</a:t>
            </a:r>
            <a:r>
              <a:rPr lang="en-US" sz="2600" b="1" dirty="0">
                <a:latin typeface="+mn-lt"/>
              </a:rPr>
              <a:t> variables, </a:t>
            </a:r>
            <a:r>
              <a:rPr lang="en-US" sz="2600" dirty="0">
                <a:latin typeface="+mn-lt"/>
              </a:rPr>
              <a:t>como: la </a:t>
            </a:r>
            <a:r>
              <a:rPr lang="en-US" sz="2600" b="1" dirty="0" err="1" smtClean="0">
                <a:latin typeface="+mn-lt"/>
              </a:rPr>
              <a:t>habilidad</a:t>
            </a:r>
            <a:r>
              <a:rPr lang="en-US" sz="2600" dirty="0" smtClean="0">
                <a:latin typeface="+mn-lt"/>
              </a:rPr>
              <a:t>, y </a:t>
            </a:r>
            <a:r>
              <a:rPr lang="en-US" sz="2600" dirty="0">
                <a:latin typeface="+mn-lt"/>
              </a:rPr>
              <a:t>la </a:t>
            </a:r>
            <a:r>
              <a:rPr lang="en-US" sz="2600" b="1" dirty="0" err="1">
                <a:effectLst>
                  <a:outerShdw blurRad="38100" dist="38100" dir="2700000" algn="tl">
                    <a:srgbClr val="000000">
                      <a:alpha val="43137"/>
                    </a:srgbClr>
                  </a:outerShdw>
                </a:effectLst>
                <a:latin typeface="+mn-lt"/>
              </a:rPr>
              <a:t>experiencia</a:t>
            </a:r>
            <a:r>
              <a:rPr lang="en-US" sz="2600" dirty="0">
                <a:latin typeface="+mn-lt"/>
              </a:rPr>
              <a:t> en la </a:t>
            </a:r>
            <a:r>
              <a:rPr lang="en-US" sz="2600" dirty="0" err="1">
                <a:latin typeface="+mn-lt"/>
              </a:rPr>
              <a:t>obtención</a:t>
            </a:r>
            <a:r>
              <a:rPr lang="en-US" sz="2600" dirty="0">
                <a:latin typeface="+mn-lt"/>
              </a:rPr>
              <a:t> de la </a:t>
            </a:r>
            <a:r>
              <a:rPr lang="en-US" sz="2600" dirty="0" err="1">
                <a:latin typeface="+mn-lt"/>
              </a:rPr>
              <a:t>muestra</a:t>
            </a:r>
            <a:r>
              <a:rPr lang="en-US" sz="2600" dirty="0">
                <a:latin typeface="+mn-lt"/>
              </a:rPr>
              <a:t>, la </a:t>
            </a:r>
            <a:r>
              <a:rPr lang="en-US" sz="2600" b="1" dirty="0">
                <a:effectLst>
                  <a:outerShdw blurRad="38100" dist="38100" dir="2700000" algn="tl">
                    <a:srgbClr val="000000">
                      <a:alpha val="43137"/>
                    </a:srgbClr>
                  </a:outerShdw>
                </a:effectLst>
                <a:latin typeface="+mn-lt"/>
              </a:rPr>
              <a:t>calidad</a:t>
            </a:r>
            <a:r>
              <a:rPr lang="en-US" sz="2600" dirty="0">
                <a:solidFill>
                  <a:srgbClr val="0070C0"/>
                </a:solidFill>
                <a:latin typeface="+mn-lt"/>
              </a:rPr>
              <a:t> y la </a:t>
            </a:r>
            <a:r>
              <a:rPr lang="en-US" sz="2600" b="1" dirty="0" err="1">
                <a:effectLst>
                  <a:outerShdw blurRad="38100" dist="38100" dir="2700000" algn="tl">
                    <a:srgbClr val="000000">
                      <a:alpha val="43137"/>
                    </a:srgbClr>
                  </a:outerShdw>
                </a:effectLst>
                <a:latin typeface="+mn-lt"/>
              </a:rPr>
              <a:t>sensibilidad</a:t>
            </a:r>
            <a:r>
              <a:rPr lang="en-US" sz="2600" b="1" dirty="0">
                <a:effectLst>
                  <a:outerShdw blurRad="38100" dist="38100" dir="2700000" algn="tl">
                    <a:srgbClr val="000000">
                      <a:alpha val="43137"/>
                    </a:srgbClr>
                  </a:outerShdw>
                </a:effectLst>
                <a:latin typeface="+mn-lt"/>
              </a:rPr>
              <a:t> </a:t>
            </a:r>
            <a:r>
              <a:rPr lang="en-US" sz="2600" b="1" dirty="0" err="1">
                <a:effectLst>
                  <a:outerShdw blurRad="38100" dist="38100" dir="2700000" algn="tl">
                    <a:srgbClr val="000000">
                      <a:alpha val="43137"/>
                    </a:srgbClr>
                  </a:outerShdw>
                </a:effectLst>
                <a:latin typeface="+mn-lt"/>
              </a:rPr>
              <a:t>intrínseca</a:t>
            </a:r>
            <a:r>
              <a:rPr lang="en-US" sz="2600" b="1" dirty="0">
                <a:effectLst>
                  <a:outerShdw blurRad="38100" dist="38100" dir="2700000" algn="tl">
                    <a:srgbClr val="000000">
                      <a:alpha val="43137"/>
                    </a:srgbClr>
                  </a:outerShdw>
                </a:effectLst>
                <a:latin typeface="+mn-lt"/>
              </a:rPr>
              <a:t> </a:t>
            </a:r>
            <a:r>
              <a:rPr lang="en-US" sz="2600" dirty="0">
                <a:latin typeface="+mn-lt"/>
              </a:rPr>
              <a:t>del </a:t>
            </a:r>
            <a:r>
              <a:rPr lang="en-US" sz="2600" dirty="0" err="1">
                <a:latin typeface="+mn-lt"/>
              </a:rPr>
              <a:t>reactivo</a:t>
            </a:r>
            <a:r>
              <a:rPr lang="en-US" sz="2600" dirty="0">
                <a:latin typeface="+mn-lt"/>
              </a:rPr>
              <a:t> </a:t>
            </a:r>
            <a:r>
              <a:rPr lang="en-US" sz="2600" dirty="0" err="1">
                <a:latin typeface="+mn-lt"/>
              </a:rPr>
              <a:t>utilizado</a:t>
            </a:r>
            <a:r>
              <a:rPr lang="en-US" sz="2600" dirty="0">
                <a:latin typeface="+mn-lt"/>
              </a:rPr>
              <a:t>, </a:t>
            </a:r>
            <a:r>
              <a:rPr lang="en-US" sz="2600" dirty="0" smtClean="0">
                <a:latin typeface="+mn-lt"/>
              </a:rPr>
              <a:t>y la </a:t>
            </a:r>
            <a:r>
              <a:rPr lang="en-US" sz="2600" b="1" dirty="0" err="1">
                <a:effectLst>
                  <a:outerShdw blurRad="38100" dist="38100" dir="2700000" algn="tl">
                    <a:srgbClr val="000000">
                      <a:alpha val="43137"/>
                    </a:srgbClr>
                  </a:outerShdw>
                </a:effectLst>
                <a:latin typeface="+mn-lt"/>
              </a:rPr>
              <a:t>prevalencia</a:t>
            </a:r>
            <a:r>
              <a:rPr lang="en-US" sz="2600" dirty="0">
                <a:latin typeface="+mn-lt"/>
              </a:rPr>
              <a:t> de la </a:t>
            </a:r>
            <a:r>
              <a:rPr lang="en-US" sz="2600" dirty="0" err="1">
                <a:latin typeface="+mn-lt"/>
              </a:rPr>
              <a:t>infección</a:t>
            </a:r>
            <a:r>
              <a:rPr lang="en-US" sz="2600" dirty="0">
                <a:latin typeface="+mn-lt"/>
              </a:rPr>
              <a:t> </a:t>
            </a:r>
            <a:r>
              <a:rPr lang="en-US" sz="2600" dirty="0" err="1">
                <a:latin typeface="+mn-lt"/>
              </a:rPr>
              <a:t>estreptocócica</a:t>
            </a:r>
            <a:endParaRPr lang="en-US" sz="2600" dirty="0">
              <a:latin typeface="+mn-lt"/>
            </a:endParaRPr>
          </a:p>
          <a:p>
            <a:pPr marL="342900" indent="-342900" algn="just" eaLnBrk="1" fontAlgn="auto" hangingPunct="1">
              <a:spcBef>
                <a:spcPts val="0"/>
              </a:spcBef>
              <a:spcAft>
                <a:spcPts val="0"/>
              </a:spcAft>
              <a:buClr>
                <a:srgbClr val="C00000"/>
              </a:buClr>
              <a:buSzPct val="200000"/>
              <a:buFont typeface="Arial" panose="020B0604020202020204" pitchFamily="34" charset="0"/>
              <a:buChar char="•"/>
              <a:defRPr/>
            </a:pPr>
            <a:r>
              <a:rPr lang="en-US" sz="2600" b="1" dirty="0">
                <a:solidFill>
                  <a:srgbClr val="C00000"/>
                </a:solidFill>
                <a:effectLst>
                  <a:outerShdw blurRad="38100" dist="38100" dir="2700000" algn="tl">
                    <a:srgbClr val="000000">
                      <a:alpha val="43137"/>
                    </a:srgbClr>
                  </a:outerShdw>
                </a:effectLst>
                <a:latin typeface="+mn-lt"/>
              </a:rPr>
              <a:t>Lo ideal </a:t>
            </a:r>
            <a:r>
              <a:rPr lang="en-US" sz="2600" dirty="0">
                <a:latin typeface="+mn-lt"/>
              </a:rPr>
              <a:t>sería que </a:t>
            </a:r>
            <a:r>
              <a:rPr lang="en-US" sz="2600" b="1" dirty="0">
                <a:solidFill>
                  <a:srgbClr val="C00000"/>
                </a:solidFill>
                <a:effectLst>
                  <a:outerShdw blurRad="38100" dist="38100" dir="2700000" algn="tl">
                    <a:srgbClr val="000000">
                      <a:alpha val="43137"/>
                    </a:srgbClr>
                  </a:outerShdw>
                </a:effectLst>
                <a:latin typeface="+mn-lt"/>
              </a:rPr>
              <a:t>cada </a:t>
            </a:r>
            <a:r>
              <a:rPr lang="en-US" sz="2600" b="1" dirty="0" err="1">
                <a:solidFill>
                  <a:srgbClr val="C00000"/>
                </a:solidFill>
                <a:effectLst>
                  <a:outerShdw blurRad="38100" dist="38100" dir="2700000" algn="tl">
                    <a:srgbClr val="000000">
                      <a:alpha val="43137"/>
                    </a:srgbClr>
                  </a:outerShdw>
                </a:effectLst>
                <a:latin typeface="+mn-lt"/>
              </a:rPr>
              <a:t>centro</a:t>
            </a:r>
            <a:r>
              <a:rPr lang="en-US" sz="2600" b="1" dirty="0">
                <a:solidFill>
                  <a:srgbClr val="C00000"/>
                </a:solidFill>
                <a:effectLst>
                  <a:outerShdw blurRad="38100" dist="38100" dir="2700000" algn="tl">
                    <a:srgbClr val="000000">
                      <a:alpha val="43137"/>
                    </a:srgbClr>
                  </a:outerShdw>
                </a:effectLst>
                <a:latin typeface="+mn-lt"/>
              </a:rPr>
              <a:t> </a:t>
            </a:r>
            <a:r>
              <a:rPr lang="en-US" sz="2600" b="1" dirty="0" err="1">
                <a:solidFill>
                  <a:srgbClr val="C00000"/>
                </a:solidFill>
                <a:effectLst>
                  <a:outerShdw blurRad="38100" dist="38100" dir="2700000" algn="tl">
                    <a:srgbClr val="000000">
                      <a:alpha val="43137"/>
                    </a:srgbClr>
                  </a:outerShdw>
                </a:effectLst>
                <a:latin typeface="+mn-lt"/>
              </a:rPr>
              <a:t>validara</a:t>
            </a:r>
            <a:r>
              <a:rPr lang="en-US" sz="2600" b="1" dirty="0">
                <a:solidFill>
                  <a:srgbClr val="C00000"/>
                </a:solidFill>
                <a:effectLst>
                  <a:outerShdw blurRad="38100" dist="38100" dir="2700000" algn="tl">
                    <a:srgbClr val="000000">
                      <a:alpha val="43137"/>
                    </a:srgbClr>
                  </a:outerShdw>
                </a:effectLst>
                <a:latin typeface="+mn-lt"/>
              </a:rPr>
              <a:t> en su </a:t>
            </a:r>
            <a:r>
              <a:rPr lang="en-US" sz="2600" b="1" dirty="0" err="1">
                <a:solidFill>
                  <a:srgbClr val="C00000"/>
                </a:solidFill>
                <a:effectLst>
                  <a:outerShdw blurRad="38100" dist="38100" dir="2700000" algn="tl">
                    <a:srgbClr val="000000">
                      <a:alpha val="43137"/>
                    </a:srgbClr>
                  </a:outerShdw>
                </a:effectLst>
                <a:latin typeface="+mn-lt"/>
              </a:rPr>
              <a:t>entorno</a:t>
            </a:r>
            <a:r>
              <a:rPr lang="en-US" sz="2600" b="1" dirty="0">
                <a:solidFill>
                  <a:srgbClr val="C00000"/>
                </a:solidFill>
                <a:effectLst>
                  <a:outerShdw blurRad="38100" dist="38100" dir="2700000" algn="tl">
                    <a:srgbClr val="000000">
                      <a:alpha val="43137"/>
                    </a:srgbClr>
                  </a:outerShdw>
                </a:effectLst>
                <a:latin typeface="+mn-lt"/>
              </a:rPr>
              <a:t> </a:t>
            </a:r>
            <a:r>
              <a:rPr lang="en-US" sz="2600" b="1" dirty="0" smtClean="0">
                <a:solidFill>
                  <a:srgbClr val="C00000"/>
                </a:solidFill>
                <a:effectLst>
                  <a:outerShdw blurRad="38100" dist="38100" dir="2700000" algn="tl">
                    <a:srgbClr val="000000">
                      <a:alpha val="43137"/>
                    </a:srgbClr>
                  </a:outerShdw>
                </a:effectLst>
                <a:latin typeface="+mn-lt"/>
              </a:rPr>
              <a:t>el TDRA que </a:t>
            </a:r>
            <a:r>
              <a:rPr lang="en-US" sz="2600" b="1" dirty="0" err="1">
                <a:solidFill>
                  <a:srgbClr val="C00000"/>
                </a:solidFill>
                <a:effectLst>
                  <a:outerShdw blurRad="38100" dist="38100" dir="2700000" algn="tl">
                    <a:srgbClr val="000000">
                      <a:alpha val="43137"/>
                    </a:srgbClr>
                  </a:outerShdw>
                </a:effectLst>
                <a:latin typeface="+mn-lt"/>
              </a:rPr>
              <a:t>utiliza</a:t>
            </a:r>
            <a:r>
              <a:rPr lang="en-US" sz="2600" b="1" dirty="0">
                <a:solidFill>
                  <a:srgbClr val="C00000"/>
                </a:solidFill>
                <a:effectLst>
                  <a:outerShdw blurRad="38100" dist="38100" dir="2700000" algn="tl">
                    <a:srgbClr val="000000">
                      <a:alpha val="43137"/>
                    </a:srgbClr>
                  </a:outerShdw>
                </a:effectLst>
                <a:latin typeface="+mn-lt"/>
              </a:rPr>
              <a:t> </a:t>
            </a:r>
            <a:r>
              <a:rPr lang="en-US" sz="2600" dirty="0">
                <a:latin typeface="+mn-lt"/>
              </a:rPr>
              <a:t>y, en </a:t>
            </a:r>
            <a:r>
              <a:rPr lang="en-US" sz="2600" b="1" dirty="0">
                <a:effectLst>
                  <a:outerShdw blurRad="38100" dist="38100" dir="2700000" algn="tl">
                    <a:srgbClr val="000000">
                      <a:alpha val="43137"/>
                    </a:srgbClr>
                  </a:outerShdw>
                </a:effectLst>
                <a:latin typeface="+mn-lt"/>
              </a:rPr>
              <a:t>función de su </a:t>
            </a:r>
            <a:r>
              <a:rPr lang="en-US" sz="2600" b="1" dirty="0" err="1">
                <a:effectLst>
                  <a:outerShdw blurRad="38100" dist="38100" dir="2700000" algn="tl">
                    <a:srgbClr val="000000">
                      <a:alpha val="43137"/>
                    </a:srgbClr>
                  </a:outerShdw>
                </a:effectLst>
                <a:latin typeface="+mn-lt"/>
              </a:rPr>
              <a:t>sensibilidad</a:t>
            </a:r>
            <a:r>
              <a:rPr lang="en-US" sz="2600" dirty="0">
                <a:latin typeface="+mn-lt"/>
              </a:rPr>
              <a:t>, </a:t>
            </a:r>
            <a:r>
              <a:rPr lang="en-US" sz="2600" dirty="0" err="1">
                <a:latin typeface="+mn-lt"/>
              </a:rPr>
              <a:t>plantear</a:t>
            </a:r>
            <a:r>
              <a:rPr lang="en-US" sz="2600" dirty="0">
                <a:latin typeface="+mn-lt"/>
              </a:rPr>
              <a:t> las </a:t>
            </a:r>
            <a:r>
              <a:rPr lang="en-US" sz="2600" dirty="0" err="1">
                <a:latin typeface="+mn-lt"/>
              </a:rPr>
              <a:t>ventajas</a:t>
            </a:r>
            <a:r>
              <a:rPr lang="en-US" sz="2600" dirty="0">
                <a:latin typeface="+mn-lt"/>
              </a:rPr>
              <a:t> y los </a:t>
            </a:r>
            <a:r>
              <a:rPr lang="en-US" sz="2600" dirty="0" err="1">
                <a:latin typeface="+mn-lt"/>
              </a:rPr>
              <a:t>inconvenientes</a:t>
            </a:r>
            <a:r>
              <a:rPr lang="en-US" sz="2600" dirty="0">
                <a:latin typeface="+mn-lt"/>
              </a:rPr>
              <a:t> de la </a:t>
            </a:r>
            <a:r>
              <a:rPr lang="en-US" sz="2600" b="1" dirty="0" err="1">
                <a:effectLst>
                  <a:outerShdw blurRad="38100" dist="38100" dir="2700000" algn="tl">
                    <a:srgbClr val="000000">
                      <a:alpha val="43137"/>
                    </a:srgbClr>
                  </a:outerShdw>
                </a:effectLst>
                <a:latin typeface="+mn-lt"/>
              </a:rPr>
              <a:t>realización</a:t>
            </a:r>
            <a:r>
              <a:rPr lang="en-US" sz="2600" b="1" dirty="0">
                <a:effectLst>
                  <a:outerShdw blurRad="38100" dist="38100" dir="2700000" algn="tl">
                    <a:srgbClr val="000000">
                      <a:alpha val="43137"/>
                    </a:srgbClr>
                  </a:outerShdw>
                </a:effectLst>
                <a:latin typeface="+mn-lt"/>
              </a:rPr>
              <a:t> </a:t>
            </a:r>
            <a:r>
              <a:rPr lang="en-US" sz="2600" b="1" dirty="0" err="1">
                <a:effectLst>
                  <a:outerShdw blurRad="38100" dist="38100" dir="2700000" algn="tl">
                    <a:srgbClr val="000000">
                      <a:alpha val="43137"/>
                    </a:srgbClr>
                  </a:outerShdw>
                </a:effectLst>
                <a:latin typeface="+mn-lt"/>
              </a:rPr>
              <a:t>sistemática</a:t>
            </a:r>
            <a:r>
              <a:rPr lang="en-US" sz="2600" b="1" dirty="0">
                <a:effectLst>
                  <a:outerShdw blurRad="38100" dist="38100" dir="2700000" algn="tl">
                    <a:srgbClr val="000000">
                      <a:alpha val="43137"/>
                    </a:srgbClr>
                  </a:outerShdw>
                </a:effectLst>
                <a:latin typeface="+mn-lt"/>
              </a:rPr>
              <a:t> de </a:t>
            </a:r>
            <a:r>
              <a:rPr lang="en-US" sz="2600" b="1" dirty="0" err="1">
                <a:effectLst>
                  <a:outerShdw blurRad="38100" dist="38100" dir="2700000" algn="tl">
                    <a:srgbClr val="000000">
                      <a:alpha val="43137"/>
                    </a:srgbClr>
                  </a:outerShdw>
                </a:effectLst>
                <a:latin typeface="+mn-lt"/>
              </a:rPr>
              <a:t>cultivos</a:t>
            </a:r>
            <a:r>
              <a:rPr lang="en-US" sz="2600" dirty="0">
                <a:latin typeface="+mn-lt"/>
              </a:rPr>
              <a:t> en </a:t>
            </a:r>
            <a:r>
              <a:rPr lang="en-US" sz="2600" dirty="0" err="1">
                <a:latin typeface="+mn-lt"/>
              </a:rPr>
              <a:t>todos</a:t>
            </a:r>
            <a:r>
              <a:rPr lang="en-US" sz="2600" dirty="0">
                <a:latin typeface="+mn-lt"/>
              </a:rPr>
              <a:t> los niños </a:t>
            </a:r>
            <a:r>
              <a:rPr lang="en-US" sz="2600" b="1" dirty="0">
                <a:effectLst>
                  <a:outerShdw blurRad="38100" dist="38100" dir="2700000" algn="tl">
                    <a:srgbClr val="000000">
                      <a:alpha val="43137"/>
                    </a:srgbClr>
                  </a:outerShdw>
                </a:effectLst>
                <a:latin typeface="+mn-lt"/>
              </a:rPr>
              <a:t>con </a:t>
            </a:r>
            <a:r>
              <a:rPr lang="en-US" sz="2600" b="1" dirty="0" err="1">
                <a:effectLst>
                  <a:outerShdw blurRad="38100" dist="38100" dir="2700000" algn="tl">
                    <a:srgbClr val="000000">
                      <a:alpha val="43137"/>
                    </a:srgbClr>
                  </a:outerShdw>
                </a:effectLst>
                <a:latin typeface="+mn-lt"/>
              </a:rPr>
              <a:t>una</a:t>
            </a:r>
            <a:r>
              <a:rPr lang="en-US" sz="2600" b="1" dirty="0">
                <a:effectLst>
                  <a:outerShdw blurRad="38100" dist="38100" dir="2700000" algn="tl">
                    <a:srgbClr val="000000">
                      <a:alpha val="43137"/>
                    </a:srgbClr>
                  </a:outerShdw>
                </a:effectLst>
                <a:latin typeface="+mn-lt"/>
              </a:rPr>
              <a:t> TDR </a:t>
            </a:r>
            <a:r>
              <a:rPr lang="en-US" sz="2600" b="1" dirty="0" smtClean="0">
                <a:effectLst>
                  <a:outerShdw blurRad="38100" dist="38100" dir="2700000" algn="tl">
                    <a:srgbClr val="000000">
                      <a:alpha val="43137"/>
                    </a:srgbClr>
                  </a:outerShdw>
                </a:effectLst>
                <a:latin typeface="+mn-lt"/>
              </a:rPr>
              <a:t>negative. </a:t>
            </a:r>
          </a:p>
          <a:p>
            <a:pPr marL="342900" indent="-342900" algn="just" eaLnBrk="1" fontAlgn="auto" hangingPunct="1">
              <a:spcBef>
                <a:spcPts val="0"/>
              </a:spcBef>
              <a:spcAft>
                <a:spcPts val="0"/>
              </a:spcAft>
              <a:buClr>
                <a:srgbClr val="C00000"/>
              </a:buClr>
              <a:buSzPct val="200000"/>
              <a:buFont typeface="Arial" panose="020B0604020202020204" pitchFamily="34" charset="0"/>
              <a:buChar char="•"/>
              <a:defRPr/>
            </a:pPr>
            <a:r>
              <a:rPr lang="en-US" sz="2600" b="1" dirty="0" smtClean="0">
                <a:effectLst>
                  <a:outerShdw blurRad="38100" dist="38100" dir="2700000" algn="tl">
                    <a:srgbClr val="000000">
                      <a:alpha val="43137"/>
                    </a:srgbClr>
                  </a:outerShdw>
                </a:effectLst>
                <a:latin typeface="+mn-lt"/>
              </a:rPr>
              <a:t>“</a:t>
            </a:r>
            <a:r>
              <a:rPr lang="en-US" sz="2600" b="1" dirty="0" smtClean="0">
                <a:solidFill>
                  <a:srgbClr val="C00000"/>
                </a:solidFill>
                <a:effectLst>
                  <a:outerShdw blurRad="38100" dist="38100" dir="2700000" algn="tl">
                    <a:srgbClr val="000000">
                      <a:alpha val="43137"/>
                    </a:srgbClr>
                  </a:outerShdw>
                </a:effectLst>
                <a:latin typeface="+mn-lt"/>
              </a:rPr>
              <a:t>Aunque dada la </a:t>
            </a:r>
            <a:r>
              <a:rPr lang="en-US" sz="2600" b="1" dirty="0" err="1" smtClean="0">
                <a:solidFill>
                  <a:srgbClr val="C00000"/>
                </a:solidFill>
                <a:effectLst>
                  <a:outerShdw blurRad="38100" dist="38100" dir="2700000" algn="tl">
                    <a:srgbClr val="000000">
                      <a:alpha val="43137"/>
                    </a:srgbClr>
                  </a:outerShdw>
                </a:effectLst>
                <a:latin typeface="+mn-lt"/>
              </a:rPr>
              <a:t>experiencia</a:t>
            </a:r>
            <a:r>
              <a:rPr lang="en-US" sz="2600" b="1" dirty="0" smtClean="0">
                <a:solidFill>
                  <a:srgbClr val="C00000"/>
                </a:solidFill>
                <a:effectLst>
                  <a:outerShdw blurRad="38100" dist="38100" dir="2700000" algn="tl">
                    <a:srgbClr val="000000">
                      <a:alpha val="43137"/>
                    </a:srgbClr>
                  </a:outerShdw>
                </a:effectLst>
                <a:latin typeface="+mn-lt"/>
              </a:rPr>
              <a:t> de </a:t>
            </a:r>
            <a:r>
              <a:rPr lang="en-US" sz="2600" b="1" dirty="0" err="1" smtClean="0">
                <a:solidFill>
                  <a:srgbClr val="C00000"/>
                </a:solidFill>
                <a:effectLst>
                  <a:outerShdw blurRad="38100" dist="38100" dir="2700000" algn="tl">
                    <a:srgbClr val="000000">
                      <a:alpha val="43137"/>
                    </a:srgbClr>
                  </a:outerShdw>
                </a:effectLst>
                <a:latin typeface="+mn-lt"/>
              </a:rPr>
              <a:t>uso</a:t>
            </a:r>
            <a:r>
              <a:rPr lang="en-US" sz="2600" b="1" dirty="0" smtClean="0">
                <a:solidFill>
                  <a:srgbClr val="C00000"/>
                </a:solidFill>
                <a:effectLst>
                  <a:outerShdw blurRad="38100" dist="38100" dir="2700000" algn="tl">
                    <a:srgbClr val="000000">
                      <a:alpha val="43137"/>
                    </a:srgbClr>
                  </a:outerShdw>
                </a:effectLst>
                <a:latin typeface="+mn-lt"/>
              </a:rPr>
              <a:t> </a:t>
            </a:r>
            <a:r>
              <a:rPr lang="en-US" sz="2600" b="1" dirty="0" err="1" smtClean="0">
                <a:solidFill>
                  <a:srgbClr val="C00000"/>
                </a:solidFill>
                <a:effectLst>
                  <a:outerShdw blurRad="38100" dist="38100" dir="2700000" algn="tl">
                    <a:srgbClr val="000000">
                      <a:alpha val="43137"/>
                    </a:srgbClr>
                  </a:outerShdw>
                </a:effectLst>
                <a:latin typeface="+mn-lt"/>
              </a:rPr>
              <a:t>desde</a:t>
            </a:r>
            <a:r>
              <a:rPr lang="en-US" sz="2600" b="1" dirty="0" smtClean="0">
                <a:solidFill>
                  <a:srgbClr val="C00000"/>
                </a:solidFill>
                <a:effectLst>
                  <a:outerShdw blurRad="38100" dist="38100" dir="2700000" algn="tl">
                    <a:srgbClr val="000000">
                      <a:alpha val="43137"/>
                    </a:srgbClr>
                  </a:outerShdw>
                </a:effectLst>
                <a:latin typeface="+mn-lt"/>
              </a:rPr>
              <a:t> </a:t>
            </a:r>
            <a:r>
              <a:rPr lang="en-US" sz="2600" b="1" dirty="0" err="1" smtClean="0">
                <a:solidFill>
                  <a:srgbClr val="C00000"/>
                </a:solidFill>
                <a:effectLst>
                  <a:outerShdw blurRad="38100" dist="38100" dir="2700000" algn="tl">
                    <a:srgbClr val="000000">
                      <a:alpha val="43137"/>
                    </a:srgbClr>
                  </a:outerShdw>
                </a:effectLst>
                <a:latin typeface="+mn-lt"/>
              </a:rPr>
              <a:t>hace</a:t>
            </a:r>
            <a:r>
              <a:rPr lang="en-US" sz="2600" b="1" dirty="0" smtClean="0">
                <a:solidFill>
                  <a:srgbClr val="C00000"/>
                </a:solidFill>
                <a:effectLst>
                  <a:outerShdw blurRad="38100" dist="38100" dir="2700000" algn="tl">
                    <a:srgbClr val="000000">
                      <a:alpha val="43137"/>
                    </a:srgbClr>
                  </a:outerShdw>
                </a:effectLst>
                <a:latin typeface="+mn-lt"/>
              </a:rPr>
              <a:t> </a:t>
            </a:r>
            <a:r>
              <a:rPr lang="en-US" sz="2600" b="1" dirty="0" err="1" smtClean="0">
                <a:solidFill>
                  <a:srgbClr val="C00000"/>
                </a:solidFill>
                <a:effectLst>
                  <a:outerShdw blurRad="38100" dist="38100" dir="2700000" algn="tl">
                    <a:srgbClr val="000000">
                      <a:alpha val="43137"/>
                    </a:srgbClr>
                  </a:outerShdw>
                </a:effectLst>
                <a:latin typeface="+mn-lt"/>
              </a:rPr>
              <a:t>tiempo</a:t>
            </a:r>
            <a:r>
              <a:rPr lang="en-US" sz="2600" b="1" dirty="0" smtClean="0">
                <a:solidFill>
                  <a:srgbClr val="C00000"/>
                </a:solidFill>
                <a:effectLst>
                  <a:outerShdw blurRad="38100" dist="38100" dir="2700000" algn="tl">
                    <a:srgbClr val="000000">
                      <a:alpha val="43137"/>
                    </a:srgbClr>
                  </a:outerShdw>
                </a:effectLst>
                <a:latin typeface="+mn-lt"/>
              </a:rPr>
              <a:t>, </a:t>
            </a:r>
            <a:r>
              <a:rPr lang="en-US" sz="3200" b="1" dirty="0" smtClean="0">
                <a:solidFill>
                  <a:srgbClr val="C00000"/>
                </a:solidFill>
                <a:effectLst>
                  <a:outerShdw blurRad="38100" dist="38100" dir="2700000" algn="tl">
                    <a:srgbClr val="000000">
                      <a:alpha val="43137"/>
                    </a:srgbClr>
                  </a:outerShdw>
                </a:effectLst>
                <a:latin typeface="+mn-lt"/>
              </a:rPr>
              <a:t>n</a:t>
            </a:r>
            <a:r>
              <a:rPr lang="en-US" sz="2600" b="1" dirty="0" smtClean="0">
                <a:solidFill>
                  <a:srgbClr val="C00000"/>
                </a:solidFill>
                <a:effectLst>
                  <a:outerShdw blurRad="38100" dist="38100" dir="2700000" algn="tl">
                    <a:srgbClr val="000000">
                      <a:alpha val="43137"/>
                    </a:srgbClr>
                  </a:outerShdw>
                </a:effectLst>
                <a:latin typeface="+mn-lt"/>
              </a:rPr>
              <a:t>o es </a:t>
            </a:r>
            <a:r>
              <a:rPr lang="en-US" sz="2600" b="1" dirty="0" err="1" smtClean="0">
                <a:solidFill>
                  <a:srgbClr val="C00000"/>
                </a:solidFill>
                <a:effectLst>
                  <a:outerShdw blurRad="38100" dist="38100" dir="2700000" algn="tl">
                    <a:srgbClr val="000000">
                      <a:alpha val="43137"/>
                    </a:srgbClr>
                  </a:outerShdw>
                </a:effectLst>
                <a:latin typeface="+mn-lt"/>
              </a:rPr>
              <a:t>imprescindible</a:t>
            </a:r>
            <a:r>
              <a:rPr lang="en-US" sz="2600" b="1" dirty="0" smtClean="0">
                <a:solidFill>
                  <a:srgbClr val="C00000"/>
                </a:solidFill>
                <a:effectLst>
                  <a:outerShdw blurRad="38100" dist="38100" dir="2700000" algn="tl">
                    <a:srgbClr val="000000">
                      <a:alpha val="43137"/>
                    </a:srgbClr>
                  </a:outerShdw>
                </a:effectLst>
                <a:latin typeface="+mn-lt"/>
              </a:rPr>
              <a:t>”</a:t>
            </a:r>
            <a:endParaRPr lang="es-ES" sz="2600" b="1" dirty="0">
              <a:solidFill>
                <a:srgbClr val="C00000"/>
              </a:solidFill>
              <a:effectLst>
                <a:outerShdw blurRad="38100" dist="38100" dir="2700000" algn="tl">
                  <a:srgbClr val="000000">
                    <a:alpha val="43137"/>
                  </a:srgbClr>
                </a:outerShdw>
              </a:effectLst>
              <a:latin typeface="+mn-lt"/>
              <a:cs typeface="+mn-cs"/>
            </a:endParaRPr>
          </a:p>
        </p:txBody>
      </p:sp>
      <p:sp>
        <p:nvSpPr>
          <p:cNvPr id="22" name="Rectángulo 21"/>
          <p:cNvSpPr/>
          <p:nvPr/>
        </p:nvSpPr>
        <p:spPr>
          <a:xfrm>
            <a:off x="7880350" y="215900"/>
            <a:ext cx="2626040" cy="92333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eaLnBrk="1" fontAlgn="auto" hangingPunct="1">
              <a:spcBef>
                <a:spcPts val="0"/>
              </a:spcBef>
              <a:spcAft>
                <a:spcPts val="0"/>
              </a:spcAft>
              <a:defRPr/>
            </a:pPr>
            <a:r>
              <a:rPr lang="es-ES" sz="4800" b="1" dirty="0">
                <a:solidFill>
                  <a:schemeClr val="accent4">
                    <a:lumMod val="50000"/>
                  </a:schemeClr>
                </a:solidFill>
                <a:effectLst>
                  <a:outerShdw blurRad="38100" dist="38100" dir="2700000" algn="tl">
                    <a:srgbClr val="000000">
                      <a:alpha val="43137"/>
                    </a:srgbClr>
                  </a:outerShdw>
                </a:effectLst>
                <a:latin typeface="Papyrus" panose="03070502060502030205" pitchFamily="66" charset="0"/>
              </a:rPr>
              <a:t>TRDA</a:t>
            </a:r>
            <a:r>
              <a:rPr lang="es-ES" sz="5400" dirty="0">
                <a:solidFill>
                  <a:schemeClr val="accent4">
                    <a:lumMod val="50000"/>
                  </a:schemeClr>
                </a:solidFill>
              </a:rPr>
              <a:t> </a:t>
            </a:r>
          </a:p>
        </p:txBody>
      </p:sp>
      <p:pic>
        <p:nvPicPr>
          <p:cNvPr id="20492" name="Imagen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3001" y="0"/>
            <a:ext cx="1525824"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p:cNvPicPr>
            <a:picLocks noChangeAspect="1"/>
          </p:cNvPicPr>
          <p:nvPr/>
        </p:nvPicPr>
        <p:blipFill>
          <a:blip r:embed="rId4"/>
          <a:stretch>
            <a:fillRect/>
          </a:stretch>
        </p:blipFill>
        <p:spPr>
          <a:xfrm rot="16200000">
            <a:off x="-3157131" y="3174393"/>
            <a:ext cx="6862617" cy="50459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xEl>
                                              <p:pRg st="1" end="1"/>
                                            </p:txEl>
                                          </p:spTgt>
                                        </p:tgtEl>
                                        <p:attrNameLst>
                                          <p:attrName>style.visibility</p:attrName>
                                        </p:attrNameLst>
                                      </p:cBhvr>
                                      <p:to>
                                        <p:strVal val="visible"/>
                                      </p:to>
                                    </p:set>
                                    <p:animEffect transition="in" filter="fade">
                                      <p:cBhvr>
                                        <p:cTn id="20" dur="500"/>
                                        <p:tgtEl>
                                          <p:spTgt spid="21">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xEl>
                                              <p:pRg st="2" end="2"/>
                                            </p:txEl>
                                          </p:spTgt>
                                        </p:tgtEl>
                                        <p:attrNameLst>
                                          <p:attrName>style.visibility</p:attrName>
                                        </p:attrNameLst>
                                      </p:cBhvr>
                                      <p:to>
                                        <p:strVal val="visible"/>
                                      </p:to>
                                    </p:set>
                                    <p:animEffect transition="in" filter="fade">
                                      <p:cBhvr>
                                        <p:cTn id="25" dur="500"/>
                                        <p:tgtEl>
                                          <p:spTgt spid="2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xEl>
                                              <p:pRg st="3" end="3"/>
                                            </p:txEl>
                                          </p:spTgt>
                                        </p:tgtEl>
                                        <p:attrNameLst>
                                          <p:attrName>style.visibility</p:attrName>
                                        </p:attrNameLst>
                                      </p:cBhvr>
                                      <p:to>
                                        <p:strVal val="visible"/>
                                      </p:to>
                                    </p:set>
                                    <p:animEffect transition="in" filter="fade">
                                      <p:cBhvr>
                                        <p:cTn id="30"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2"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3044</TotalTime>
  <Words>5447</Words>
  <Application>Microsoft Office PowerPoint</Application>
  <PresentationFormat>Panorámica</PresentationFormat>
  <Paragraphs>374</Paragraphs>
  <Slides>25</Slides>
  <Notes>25</Notes>
  <HiddenSlides>0</HiddenSlides>
  <MMClips>1</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25</vt:i4>
      </vt:variant>
    </vt:vector>
  </HeadingPairs>
  <TitlesOfParts>
    <vt:vector size="41" baseType="lpstr">
      <vt:lpstr>Arial</vt:lpstr>
      <vt:lpstr>Arial Unicode MS</vt:lpstr>
      <vt:lpstr>Bradley Hand ITC</vt:lpstr>
      <vt:lpstr>Cabin Sketch</vt:lpstr>
      <vt:lpstr>Calibri</vt:lpstr>
      <vt:lpstr>Calibri Light</vt:lpstr>
      <vt:lpstr>Courier New</vt:lpstr>
      <vt:lpstr>Lucida Handwriting</vt:lpstr>
      <vt:lpstr>Maiandra GD</vt:lpstr>
      <vt:lpstr>Papyrus</vt:lpstr>
      <vt:lpstr>Segoe Print</vt:lpstr>
      <vt:lpstr>Segoe UI Semibold</vt:lpstr>
      <vt:lpstr>Tahoma</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Controles del kit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pepe murcia</dc:creator>
  <cp:lastModifiedBy>Pepe Murcia</cp:lastModifiedBy>
  <cp:revision>494</cp:revision>
  <dcterms:created xsi:type="dcterms:W3CDTF">2017-09-03T20:51:35Z</dcterms:created>
  <dcterms:modified xsi:type="dcterms:W3CDTF">2018-05-14T21:28:18Z</dcterms:modified>
</cp:coreProperties>
</file>