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7" r:id="rId3"/>
    <p:sldId id="328" r:id="rId4"/>
    <p:sldId id="329" r:id="rId5"/>
    <p:sldId id="336" r:id="rId6"/>
    <p:sldId id="337" r:id="rId7"/>
    <p:sldId id="338" r:id="rId8"/>
    <p:sldId id="339" r:id="rId9"/>
    <p:sldId id="340" r:id="rId10"/>
    <p:sldId id="341" r:id="rId11"/>
    <p:sldId id="330" r:id="rId12"/>
    <p:sldId id="342" r:id="rId13"/>
    <p:sldId id="331" r:id="rId14"/>
    <p:sldId id="332" r:id="rId15"/>
    <p:sldId id="333" r:id="rId16"/>
    <p:sldId id="334" r:id="rId17"/>
    <p:sldId id="326" r:id="rId18"/>
  </p:sldIdLst>
  <p:sldSz cx="9144000" cy="5143500" type="screen16x9"/>
  <p:notesSz cx="6797675" cy="9926638"/>
  <p:embeddedFontLst>
    <p:embeddedFont>
      <p:font typeface="Arial Narrow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Patrick Hand SC" charset="0"/>
      <p:regular r:id="rId29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34343"/>
    <a:srgbClr val="2A95B7"/>
    <a:srgbClr val="815F23"/>
    <a:srgbClr val="CC6600"/>
    <a:srgbClr val="407C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8AC0A6-92E1-4D52-A662-CCEA9BBEC1FF}">
  <a:tblStyle styleId="{F58AC0A6-92E1-4D52-A662-CCEA9BBEC1F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PIRASOA%20SEVILLA%20MAYO%2020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PIRASOA%20SEVILLA%20MAYO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PIRASOA%20SEVILLA%20MAYO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PIRASOA%20SEVILLA%20MAYO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PIRASOA%20SEVILLA%20MAYO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PIRASOA%20SEVILLA%20MAYO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PIRASOA%20SEVILLA%20MAYO%20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gast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PIRASOA%20SEVILLA%20MAYO%20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zquezinmaculada84y\AppData\Local\Temp\PIRASOA%20SEVILLA%20MAYO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DDD TOTALES/1000</a:t>
            </a:r>
          </a:p>
        </c:rich>
      </c:tx>
      <c:layout>
        <c:manualLayout>
          <c:xMode val="edge"/>
          <c:yMode val="edge"/>
          <c:x val="0.29667556230464176"/>
          <c:y val="3.74533205075218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089532910322254"/>
          <c:y val="0.24344658329889174"/>
          <c:w val="0.8133002483868591"/>
          <c:h val="0.48314783454703064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Hoja1!$B$57:$B$72</c:f>
              <c:strCache>
                <c:ptCount val="16"/>
                <c:pt idx="0">
                  <c:v>1T 2104</c:v>
                </c:pt>
                <c:pt idx="1">
                  <c:v>2T 2014</c:v>
                </c:pt>
                <c:pt idx="2">
                  <c:v>3T 2014</c:v>
                </c:pt>
                <c:pt idx="3">
                  <c:v>4T 2014</c:v>
                </c:pt>
                <c:pt idx="4">
                  <c:v>1T 2015</c:v>
                </c:pt>
                <c:pt idx="5">
                  <c:v>2T 2015</c:v>
                </c:pt>
                <c:pt idx="6">
                  <c:v>3T 2015</c:v>
                </c:pt>
                <c:pt idx="7">
                  <c:v>4T 2015</c:v>
                </c:pt>
                <c:pt idx="8">
                  <c:v>1T 2016</c:v>
                </c:pt>
                <c:pt idx="9">
                  <c:v>2T 2016</c:v>
                </c:pt>
                <c:pt idx="10">
                  <c:v>3T 2016</c:v>
                </c:pt>
                <c:pt idx="11">
                  <c:v>4T 2016</c:v>
                </c:pt>
                <c:pt idx="12">
                  <c:v>1T 2017</c:v>
                </c:pt>
                <c:pt idx="13">
                  <c:v>2T 2017</c:v>
                </c:pt>
                <c:pt idx="14">
                  <c:v>3T 2017</c:v>
                </c:pt>
                <c:pt idx="15">
                  <c:v>4T 2017</c:v>
                </c:pt>
              </c:strCache>
            </c:strRef>
          </c:cat>
          <c:val>
            <c:numRef>
              <c:f>Hoja1!$C$57:$C$72</c:f>
              <c:numCache>
                <c:formatCode>0.00</c:formatCode>
                <c:ptCount val="16"/>
                <c:pt idx="0">
                  <c:v>24.51</c:v>
                </c:pt>
                <c:pt idx="1">
                  <c:v>19.75</c:v>
                </c:pt>
                <c:pt idx="2">
                  <c:v>15.97</c:v>
                </c:pt>
                <c:pt idx="3">
                  <c:v>21.38</c:v>
                </c:pt>
                <c:pt idx="4">
                  <c:v>29.57</c:v>
                </c:pt>
                <c:pt idx="5">
                  <c:v>20.82</c:v>
                </c:pt>
                <c:pt idx="6">
                  <c:v>16.84</c:v>
                </c:pt>
                <c:pt idx="7">
                  <c:v>21.130000000000017</c:v>
                </c:pt>
                <c:pt idx="8">
                  <c:v>24.54</c:v>
                </c:pt>
                <c:pt idx="9">
                  <c:v>20.82</c:v>
                </c:pt>
                <c:pt idx="10">
                  <c:v>15.03</c:v>
                </c:pt>
                <c:pt idx="11">
                  <c:v>20.329999999999988</c:v>
                </c:pt>
                <c:pt idx="12">
                  <c:v>23.73</c:v>
                </c:pt>
                <c:pt idx="13">
                  <c:v>18.079999999999988</c:v>
                </c:pt>
                <c:pt idx="14">
                  <c:v>13.96</c:v>
                </c:pt>
                <c:pt idx="15">
                  <c:v>18.829999999999988</c:v>
                </c:pt>
              </c:numCache>
            </c:numRef>
          </c:val>
        </c:ser>
        <c:marker val="1"/>
        <c:axId val="37737984"/>
        <c:axId val="80892288"/>
      </c:lineChart>
      <c:catAx>
        <c:axId val="37737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0892288"/>
        <c:crosses val="autoZero"/>
        <c:auto val="1"/>
        <c:lblAlgn val="ctr"/>
        <c:lblOffset val="100"/>
        <c:tickLblSkip val="2"/>
        <c:tickMarkSkip val="1"/>
      </c:catAx>
      <c:valAx>
        <c:axId val="808922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77379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K. PNEUMONIAE BLEE</a:t>
            </a:r>
          </a:p>
        </c:rich>
      </c:tx>
      <c:layout>
        <c:manualLayout>
          <c:xMode val="edge"/>
          <c:yMode val="edge"/>
          <c:x val="0.26854253484471768"/>
          <c:y val="3.74533205075218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810758934871187"/>
          <c:y val="0.24344658329889174"/>
          <c:w val="0.82608798814136841"/>
          <c:h val="0.48314783454703064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Hoja1!$A$173:$A$188</c:f>
              <c:strCache>
                <c:ptCount val="16"/>
                <c:pt idx="0">
                  <c:v>1T 2014</c:v>
                </c:pt>
                <c:pt idx="1">
                  <c:v>2T 2014</c:v>
                </c:pt>
                <c:pt idx="2">
                  <c:v>3T 2014</c:v>
                </c:pt>
                <c:pt idx="3">
                  <c:v>4T 2014</c:v>
                </c:pt>
                <c:pt idx="4">
                  <c:v>1T 2015</c:v>
                </c:pt>
                <c:pt idx="5">
                  <c:v>2T 2015</c:v>
                </c:pt>
                <c:pt idx="6">
                  <c:v>3T 2015</c:v>
                </c:pt>
                <c:pt idx="7">
                  <c:v>4T 2015</c:v>
                </c:pt>
                <c:pt idx="8">
                  <c:v>1T 2016</c:v>
                </c:pt>
                <c:pt idx="9">
                  <c:v>2T 2016</c:v>
                </c:pt>
                <c:pt idx="10">
                  <c:v>3T 2016</c:v>
                </c:pt>
                <c:pt idx="11">
                  <c:v>4T 2016</c:v>
                </c:pt>
                <c:pt idx="12">
                  <c:v>1T 2017</c:v>
                </c:pt>
                <c:pt idx="13">
                  <c:v>2T 2017</c:v>
                </c:pt>
                <c:pt idx="14">
                  <c:v>3T 2017</c:v>
                </c:pt>
                <c:pt idx="15">
                  <c:v>4T 217</c:v>
                </c:pt>
              </c:strCache>
            </c:strRef>
          </c:cat>
          <c:val>
            <c:numRef>
              <c:f>Hoja1!$B$173:$B$188</c:f>
              <c:numCache>
                <c:formatCode>0.00</c:formatCode>
                <c:ptCount val="16"/>
                <c:pt idx="0">
                  <c:v>0</c:v>
                </c:pt>
                <c:pt idx="1">
                  <c:v>5.6518569175902696E-3</c:v>
                </c:pt>
                <c:pt idx="2">
                  <c:v>1.6955570752770818E-2</c:v>
                </c:pt>
                <c:pt idx="3">
                  <c:v>1.1303713835180501E-2</c:v>
                </c:pt>
                <c:pt idx="4">
                  <c:v>1.1485078012392421E-2</c:v>
                </c:pt>
                <c:pt idx="5">
                  <c:v>1.1485078012392421E-2</c:v>
                </c:pt>
                <c:pt idx="6">
                  <c:v>2.8712695030980971E-2</c:v>
                </c:pt>
                <c:pt idx="7">
                  <c:v>1.1485078012392421E-2</c:v>
                </c:pt>
                <c:pt idx="8">
                  <c:v>4.6842521298708903E-2</c:v>
                </c:pt>
                <c:pt idx="9">
                  <c:v>0</c:v>
                </c:pt>
                <c:pt idx="10">
                  <c:v>1.1710630324677201E-2</c:v>
                </c:pt>
                <c:pt idx="11">
                  <c:v>5.8553151623386103E-3</c:v>
                </c:pt>
                <c:pt idx="12">
                  <c:v>3.4915997928317538E-2</c:v>
                </c:pt>
                <c:pt idx="13">
                  <c:v>4.0735330916370424E-2</c:v>
                </c:pt>
                <c:pt idx="14">
                  <c:v>2.327733195221161E-2</c:v>
                </c:pt>
                <c:pt idx="15">
                  <c:v>4.0735330916370424E-2</c:v>
                </c:pt>
              </c:numCache>
            </c:numRef>
          </c:val>
        </c:ser>
        <c:marker val="1"/>
        <c:axId val="70394240"/>
        <c:axId val="70396160"/>
      </c:lineChart>
      <c:catAx>
        <c:axId val="703942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396160"/>
        <c:crosses val="autoZero"/>
        <c:auto val="1"/>
        <c:lblAlgn val="ctr"/>
        <c:lblOffset val="100"/>
        <c:tickLblSkip val="2"/>
        <c:tickMarkSkip val="1"/>
      </c:catAx>
      <c:valAx>
        <c:axId val="703961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3942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DDD AMOX-CLAV/1000</a:t>
            </a:r>
          </a:p>
        </c:rich>
      </c:tx>
      <c:layout>
        <c:manualLayout>
          <c:xMode val="edge"/>
          <c:yMode val="edge"/>
          <c:x val="0.26615054240992009"/>
          <c:y val="3.74533205075218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245516506976031"/>
          <c:y val="0.24344658329889174"/>
          <c:w val="0.81137155647296022"/>
          <c:h val="0.48314783454703064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Hoja1!$B$37:$B$52</c:f>
              <c:strCache>
                <c:ptCount val="16"/>
                <c:pt idx="0">
                  <c:v>1T 2014</c:v>
                </c:pt>
                <c:pt idx="1">
                  <c:v>2T 2014</c:v>
                </c:pt>
                <c:pt idx="2">
                  <c:v>3T 2014</c:v>
                </c:pt>
                <c:pt idx="3">
                  <c:v>4T 214</c:v>
                </c:pt>
                <c:pt idx="4">
                  <c:v>1T 2015</c:v>
                </c:pt>
                <c:pt idx="5">
                  <c:v>2T 2015</c:v>
                </c:pt>
                <c:pt idx="6">
                  <c:v>3T 215</c:v>
                </c:pt>
                <c:pt idx="7">
                  <c:v>4T 2015</c:v>
                </c:pt>
                <c:pt idx="8">
                  <c:v>1T 2016</c:v>
                </c:pt>
                <c:pt idx="9">
                  <c:v>2T 2016</c:v>
                </c:pt>
                <c:pt idx="10">
                  <c:v>3T 2016</c:v>
                </c:pt>
                <c:pt idx="11">
                  <c:v>4T 2016</c:v>
                </c:pt>
                <c:pt idx="12">
                  <c:v>1T 2017</c:v>
                </c:pt>
                <c:pt idx="13">
                  <c:v>2T 2017</c:v>
                </c:pt>
                <c:pt idx="14">
                  <c:v>3T 2017</c:v>
                </c:pt>
                <c:pt idx="15">
                  <c:v>4T 2017</c:v>
                </c:pt>
              </c:strCache>
            </c:strRef>
          </c:cat>
          <c:val>
            <c:numRef>
              <c:f>Hoja1!$C$37:$C$52</c:f>
              <c:numCache>
                <c:formatCode>0.00</c:formatCode>
                <c:ptCount val="16"/>
                <c:pt idx="0">
                  <c:v>11.189999996521102</c:v>
                </c:pt>
                <c:pt idx="1">
                  <c:v>9.51</c:v>
                </c:pt>
                <c:pt idx="2">
                  <c:v>7.8</c:v>
                </c:pt>
                <c:pt idx="3">
                  <c:v>9.629999999999999</c:v>
                </c:pt>
                <c:pt idx="4">
                  <c:v>12.6</c:v>
                </c:pt>
                <c:pt idx="5">
                  <c:v>8.8000000000000007</c:v>
                </c:pt>
                <c:pt idx="6">
                  <c:v>7.6599999999999975</c:v>
                </c:pt>
                <c:pt idx="7">
                  <c:v>8.52</c:v>
                </c:pt>
                <c:pt idx="8">
                  <c:v>9.3700000000000028</c:v>
                </c:pt>
                <c:pt idx="9">
                  <c:v>7.3599999999999985</c:v>
                </c:pt>
                <c:pt idx="10">
                  <c:v>5.92</c:v>
                </c:pt>
                <c:pt idx="11">
                  <c:v>7.35</c:v>
                </c:pt>
                <c:pt idx="12">
                  <c:v>8.2800000000000011</c:v>
                </c:pt>
                <c:pt idx="13">
                  <c:v>6.23</c:v>
                </c:pt>
                <c:pt idx="14">
                  <c:v>4.9800000000000004</c:v>
                </c:pt>
                <c:pt idx="15">
                  <c:v>6.34</c:v>
                </c:pt>
              </c:numCache>
            </c:numRef>
          </c:val>
        </c:ser>
        <c:marker val="1"/>
        <c:axId val="86767872"/>
        <c:axId val="100869632"/>
      </c:lineChart>
      <c:catAx>
        <c:axId val="867678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0869632"/>
        <c:crosses val="autoZero"/>
        <c:auto val="1"/>
        <c:lblAlgn val="ctr"/>
        <c:lblOffset val="100"/>
        <c:tickLblSkip val="2"/>
        <c:tickMarkSkip val="1"/>
      </c:catAx>
      <c:valAx>
        <c:axId val="1008696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676787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DDD AMOXICILINA/1000</a:t>
            </a:r>
          </a:p>
        </c:rich>
      </c:tx>
      <c:layout>
        <c:manualLayout>
          <c:xMode val="edge"/>
          <c:yMode val="edge"/>
          <c:x val="0.25581459901536063"/>
          <c:y val="3.74533205075218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245516506976031"/>
          <c:y val="0.24344658329889174"/>
          <c:w val="0.81137155647296022"/>
          <c:h val="0.47565717044552625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Hoja1!$B$20:$B$34</c:f>
              <c:strCache>
                <c:ptCount val="15"/>
                <c:pt idx="0">
                  <c:v>2T 2014</c:v>
                </c:pt>
                <c:pt idx="1">
                  <c:v>3T 2014</c:v>
                </c:pt>
                <c:pt idx="2">
                  <c:v>4T 2014</c:v>
                </c:pt>
                <c:pt idx="3">
                  <c:v>1T 2015</c:v>
                </c:pt>
                <c:pt idx="4">
                  <c:v>2T 2015</c:v>
                </c:pt>
                <c:pt idx="5">
                  <c:v>3 T 2015</c:v>
                </c:pt>
                <c:pt idx="6">
                  <c:v>4T 2015</c:v>
                </c:pt>
                <c:pt idx="7">
                  <c:v>1T 2016</c:v>
                </c:pt>
                <c:pt idx="8">
                  <c:v>2T 2016</c:v>
                </c:pt>
                <c:pt idx="9">
                  <c:v>3T 2016</c:v>
                </c:pt>
                <c:pt idx="10">
                  <c:v>4T 2016</c:v>
                </c:pt>
                <c:pt idx="11">
                  <c:v>1 T 2017</c:v>
                </c:pt>
                <c:pt idx="12">
                  <c:v>2T 2017</c:v>
                </c:pt>
                <c:pt idx="13">
                  <c:v>3T 2017</c:v>
                </c:pt>
                <c:pt idx="14">
                  <c:v>4T 2017</c:v>
                </c:pt>
              </c:strCache>
            </c:strRef>
          </c:cat>
          <c:val>
            <c:numRef>
              <c:f>Hoja1!$C$20:$C$34</c:f>
              <c:numCache>
                <c:formatCode>0.00</c:formatCode>
                <c:ptCount val="15"/>
                <c:pt idx="0">
                  <c:v>5.03</c:v>
                </c:pt>
                <c:pt idx="1">
                  <c:v>3.57</c:v>
                </c:pt>
                <c:pt idx="2">
                  <c:v>6.1</c:v>
                </c:pt>
                <c:pt idx="3">
                  <c:v>8.8500000000000068</c:v>
                </c:pt>
                <c:pt idx="4">
                  <c:v>5.87</c:v>
                </c:pt>
                <c:pt idx="5">
                  <c:v>4.2300000000000004</c:v>
                </c:pt>
                <c:pt idx="6">
                  <c:v>6.37</c:v>
                </c:pt>
                <c:pt idx="7">
                  <c:v>7.78</c:v>
                </c:pt>
                <c:pt idx="8">
                  <c:v>7.1</c:v>
                </c:pt>
                <c:pt idx="9">
                  <c:v>4.46</c:v>
                </c:pt>
                <c:pt idx="10">
                  <c:v>6.91</c:v>
                </c:pt>
                <c:pt idx="11">
                  <c:v>8.09</c:v>
                </c:pt>
                <c:pt idx="12">
                  <c:v>6.18</c:v>
                </c:pt>
                <c:pt idx="13">
                  <c:v>4.4400000000000004</c:v>
                </c:pt>
                <c:pt idx="14">
                  <c:v>6.68</c:v>
                </c:pt>
              </c:numCache>
            </c:numRef>
          </c:val>
        </c:ser>
        <c:marker val="1"/>
        <c:axId val="68566400"/>
        <c:axId val="68589056"/>
      </c:lineChart>
      <c:catAx>
        <c:axId val="68566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8589056"/>
        <c:crosses val="autoZero"/>
        <c:auto val="1"/>
        <c:lblAlgn val="ctr"/>
        <c:lblOffset val="100"/>
        <c:tickLblSkip val="2"/>
        <c:tickMarkSkip val="1"/>
      </c:catAx>
      <c:valAx>
        <c:axId val="685890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856640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DDD FOSFOMICINA/1000</a:t>
            </a:r>
          </a:p>
        </c:rich>
      </c:tx>
      <c:layout>
        <c:manualLayout>
          <c:xMode val="edge"/>
          <c:yMode val="edge"/>
          <c:x val="0.25063969918840312"/>
          <c:y val="3.74533205075218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46744668425402"/>
          <c:y val="2.871410736579276E-2"/>
          <c:w val="0.82608798814136841"/>
          <c:h val="0.48314783454703064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Hoja1!$C$78:$C$93</c:f>
              <c:strCache>
                <c:ptCount val="16"/>
                <c:pt idx="0">
                  <c:v>1T 2014 </c:v>
                </c:pt>
                <c:pt idx="1">
                  <c:v>2T 2014</c:v>
                </c:pt>
                <c:pt idx="2">
                  <c:v>3T 2014</c:v>
                </c:pt>
                <c:pt idx="3">
                  <c:v>4T 2014</c:v>
                </c:pt>
                <c:pt idx="4">
                  <c:v>1T 2015</c:v>
                </c:pt>
                <c:pt idx="5">
                  <c:v>2T 2015</c:v>
                </c:pt>
                <c:pt idx="6">
                  <c:v>3T 2015</c:v>
                </c:pt>
                <c:pt idx="7">
                  <c:v>4T 2015</c:v>
                </c:pt>
                <c:pt idx="8">
                  <c:v>1T 2016</c:v>
                </c:pt>
                <c:pt idx="9">
                  <c:v>2T 2016</c:v>
                </c:pt>
                <c:pt idx="10">
                  <c:v>3T 2016</c:v>
                </c:pt>
                <c:pt idx="11">
                  <c:v>4T 2016</c:v>
                </c:pt>
                <c:pt idx="12">
                  <c:v>1T 2017</c:v>
                </c:pt>
                <c:pt idx="13">
                  <c:v>2T 2017</c:v>
                </c:pt>
                <c:pt idx="14">
                  <c:v>3T 2017</c:v>
                </c:pt>
                <c:pt idx="15">
                  <c:v>4T 2017</c:v>
                </c:pt>
              </c:strCache>
            </c:strRef>
          </c:cat>
          <c:val>
            <c:numRef>
              <c:f>Hoja1!$D$78:$D$93</c:f>
              <c:numCache>
                <c:formatCode>0.00</c:formatCode>
                <c:ptCount val="16"/>
                <c:pt idx="0">
                  <c:v>4.0000000000000022E-2</c:v>
                </c:pt>
                <c:pt idx="1">
                  <c:v>3.0000000000000002E-2</c:v>
                </c:pt>
                <c:pt idx="2">
                  <c:v>4.0000000000000022E-2</c:v>
                </c:pt>
                <c:pt idx="3">
                  <c:v>3.0000000000000002E-2</c:v>
                </c:pt>
                <c:pt idx="4">
                  <c:v>0.29000000000000026</c:v>
                </c:pt>
                <c:pt idx="5">
                  <c:v>0.3300000000000004</c:v>
                </c:pt>
                <c:pt idx="6">
                  <c:v>0.30000000000000027</c:v>
                </c:pt>
                <c:pt idx="7">
                  <c:v>0.28000000000000008</c:v>
                </c:pt>
                <c:pt idx="8">
                  <c:v>0.29000000000000026</c:v>
                </c:pt>
                <c:pt idx="9">
                  <c:v>0.29000000000000026</c:v>
                </c:pt>
                <c:pt idx="10">
                  <c:v>0.29000000000000026</c:v>
                </c:pt>
                <c:pt idx="11">
                  <c:v>0.29000000000000026</c:v>
                </c:pt>
                <c:pt idx="12">
                  <c:v>0.31000000000000028</c:v>
                </c:pt>
                <c:pt idx="13">
                  <c:v>0.36000000000000026</c:v>
                </c:pt>
                <c:pt idx="14">
                  <c:v>0.3300000000000004</c:v>
                </c:pt>
                <c:pt idx="15">
                  <c:v>0.34</c:v>
                </c:pt>
              </c:numCache>
            </c:numRef>
          </c:val>
        </c:ser>
        <c:marker val="1"/>
        <c:axId val="68611456"/>
        <c:axId val="68645248"/>
      </c:lineChart>
      <c:catAx>
        <c:axId val="68611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8645248"/>
        <c:crosses val="autoZero"/>
        <c:auto val="1"/>
        <c:lblAlgn val="ctr"/>
        <c:lblOffset val="100"/>
        <c:tickLblSkip val="2"/>
        <c:tickMarkSkip val="1"/>
      </c:catAx>
      <c:valAx>
        <c:axId val="686452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86114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DDD CIPROFLOXACINO/1000</a:t>
            </a:r>
          </a:p>
        </c:rich>
      </c:tx>
      <c:layout>
        <c:manualLayout>
          <c:xMode val="edge"/>
          <c:yMode val="edge"/>
          <c:x val="0.20716138402306791"/>
          <c:y val="3.74533205075218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153741332205611"/>
          <c:y val="0.26841526831617957"/>
          <c:w val="0.82608798814136841"/>
          <c:h val="0.48314783454703064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Hoja1!$B$97:$B$112</c:f>
              <c:strCache>
                <c:ptCount val="16"/>
                <c:pt idx="0">
                  <c:v>1T 2014</c:v>
                </c:pt>
                <c:pt idx="1">
                  <c:v>2T 2014</c:v>
                </c:pt>
                <c:pt idx="2">
                  <c:v>3T 2014</c:v>
                </c:pt>
                <c:pt idx="3">
                  <c:v>4T 2014</c:v>
                </c:pt>
                <c:pt idx="4">
                  <c:v>1T 2015</c:v>
                </c:pt>
                <c:pt idx="5">
                  <c:v>2T 2015</c:v>
                </c:pt>
                <c:pt idx="6">
                  <c:v>3T 2015</c:v>
                </c:pt>
                <c:pt idx="7">
                  <c:v>4T 2015</c:v>
                </c:pt>
                <c:pt idx="8">
                  <c:v>1T 2016</c:v>
                </c:pt>
                <c:pt idx="9">
                  <c:v>2T 2016</c:v>
                </c:pt>
                <c:pt idx="10">
                  <c:v>3T 2016</c:v>
                </c:pt>
                <c:pt idx="11">
                  <c:v>4T 2016</c:v>
                </c:pt>
                <c:pt idx="12">
                  <c:v>1T 2017</c:v>
                </c:pt>
                <c:pt idx="13">
                  <c:v>2T 2017</c:v>
                </c:pt>
                <c:pt idx="14">
                  <c:v>3T 2017</c:v>
                </c:pt>
                <c:pt idx="15">
                  <c:v>4T 2017</c:v>
                </c:pt>
              </c:strCache>
            </c:strRef>
          </c:cat>
          <c:val>
            <c:numRef>
              <c:f>Hoja1!$C$97:$C$112</c:f>
              <c:numCache>
                <c:formatCode>0.00</c:formatCode>
                <c:ptCount val="16"/>
                <c:pt idx="0">
                  <c:v>1.1400000001689901</c:v>
                </c:pt>
                <c:pt idx="1">
                  <c:v>0.96000000000000052</c:v>
                </c:pt>
                <c:pt idx="2">
                  <c:v>1.1599999999999988</c:v>
                </c:pt>
                <c:pt idx="3">
                  <c:v>0.88</c:v>
                </c:pt>
                <c:pt idx="4">
                  <c:v>1.06</c:v>
                </c:pt>
                <c:pt idx="5">
                  <c:v>0.84000000000000052</c:v>
                </c:pt>
                <c:pt idx="6">
                  <c:v>1.2</c:v>
                </c:pt>
                <c:pt idx="7">
                  <c:v>0.84000000000000052</c:v>
                </c:pt>
                <c:pt idx="8">
                  <c:v>0.91</c:v>
                </c:pt>
                <c:pt idx="9">
                  <c:v>0.91</c:v>
                </c:pt>
                <c:pt idx="10">
                  <c:v>1.1200000000000001</c:v>
                </c:pt>
                <c:pt idx="11">
                  <c:v>0.84000000000000052</c:v>
                </c:pt>
                <c:pt idx="12">
                  <c:v>0.6500000000000008</c:v>
                </c:pt>
                <c:pt idx="13">
                  <c:v>0.61000000000000054</c:v>
                </c:pt>
                <c:pt idx="14">
                  <c:v>0.55000000000000004</c:v>
                </c:pt>
                <c:pt idx="15">
                  <c:v>0.56000000000000005</c:v>
                </c:pt>
              </c:numCache>
            </c:numRef>
          </c:val>
        </c:ser>
        <c:marker val="1"/>
        <c:axId val="68660224"/>
        <c:axId val="68674688"/>
      </c:lineChart>
      <c:catAx>
        <c:axId val="68660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8674688"/>
        <c:crosses val="autoZero"/>
        <c:auto val="1"/>
        <c:lblAlgn val="ctr"/>
        <c:lblOffset val="100"/>
        <c:tickLblSkip val="2"/>
        <c:tickMarkSkip val="1"/>
      </c:catAx>
      <c:valAx>
        <c:axId val="686746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866022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COMPARATIVA CIPROFLOXACINO FOSFOMICINA</a:t>
            </a:r>
          </a:p>
        </c:rich>
      </c:tx>
      <c:layout>
        <c:manualLayout>
          <c:xMode val="edge"/>
          <c:yMode val="edge"/>
          <c:x val="0.10728744939271255"/>
          <c:y val="3.74533205075218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4331983805668"/>
          <c:y val="0.22097459099437836"/>
          <c:w val="0.63360323886639791"/>
          <c:h val="0.48689316659778281"/>
        </c:manualLayout>
      </c:layout>
      <c:lineChart>
        <c:grouping val="standard"/>
        <c:ser>
          <c:idx val="0"/>
          <c:order val="0"/>
          <c:tx>
            <c:v>FOSFOMICINA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Hoja1!$A$114:$A$129</c:f>
              <c:strCache>
                <c:ptCount val="16"/>
                <c:pt idx="0">
                  <c:v>1T 2014 </c:v>
                </c:pt>
                <c:pt idx="1">
                  <c:v>2T 2014</c:v>
                </c:pt>
                <c:pt idx="2">
                  <c:v>3T 2014</c:v>
                </c:pt>
                <c:pt idx="3">
                  <c:v>4T 2014</c:v>
                </c:pt>
                <c:pt idx="4">
                  <c:v>1T 2015</c:v>
                </c:pt>
                <c:pt idx="5">
                  <c:v>2T 2015</c:v>
                </c:pt>
                <c:pt idx="6">
                  <c:v>3T 2015</c:v>
                </c:pt>
                <c:pt idx="7">
                  <c:v>4T 2015</c:v>
                </c:pt>
                <c:pt idx="8">
                  <c:v>1T 2016</c:v>
                </c:pt>
                <c:pt idx="9">
                  <c:v>2T 2016</c:v>
                </c:pt>
                <c:pt idx="10">
                  <c:v>3T 2016</c:v>
                </c:pt>
                <c:pt idx="11">
                  <c:v>4T 2016</c:v>
                </c:pt>
                <c:pt idx="12">
                  <c:v>1T 2017</c:v>
                </c:pt>
                <c:pt idx="13">
                  <c:v>2T 2017</c:v>
                </c:pt>
                <c:pt idx="14">
                  <c:v>3T 2017</c:v>
                </c:pt>
                <c:pt idx="15">
                  <c:v>4T 2017</c:v>
                </c:pt>
              </c:strCache>
            </c:strRef>
          </c:cat>
          <c:val>
            <c:numRef>
              <c:f>Hoja1!$B$114:$B$129</c:f>
              <c:numCache>
                <c:formatCode>0.00</c:formatCode>
                <c:ptCount val="16"/>
                <c:pt idx="0">
                  <c:v>4.0000000000000022E-2</c:v>
                </c:pt>
                <c:pt idx="1">
                  <c:v>3.0000000000000002E-2</c:v>
                </c:pt>
                <c:pt idx="2">
                  <c:v>4.0000000000000022E-2</c:v>
                </c:pt>
                <c:pt idx="3">
                  <c:v>3.0000000000000002E-2</c:v>
                </c:pt>
                <c:pt idx="4">
                  <c:v>0.29000000000000026</c:v>
                </c:pt>
                <c:pt idx="5">
                  <c:v>0.3300000000000004</c:v>
                </c:pt>
                <c:pt idx="6">
                  <c:v>0.30000000000000027</c:v>
                </c:pt>
                <c:pt idx="7">
                  <c:v>0.28000000000000008</c:v>
                </c:pt>
                <c:pt idx="8">
                  <c:v>0.29000000000000026</c:v>
                </c:pt>
                <c:pt idx="9">
                  <c:v>0.29000000000000026</c:v>
                </c:pt>
                <c:pt idx="10">
                  <c:v>0.29000000000000026</c:v>
                </c:pt>
                <c:pt idx="11">
                  <c:v>0.29000000000000026</c:v>
                </c:pt>
                <c:pt idx="12">
                  <c:v>0.31000000000000028</c:v>
                </c:pt>
                <c:pt idx="13">
                  <c:v>0.36000000000000026</c:v>
                </c:pt>
                <c:pt idx="14">
                  <c:v>0.3300000000000004</c:v>
                </c:pt>
                <c:pt idx="15">
                  <c:v>0.34</c:v>
                </c:pt>
              </c:numCache>
            </c:numRef>
          </c:val>
        </c:ser>
        <c:ser>
          <c:idx val="1"/>
          <c:order val="1"/>
          <c:tx>
            <c:v>CIPROFLOXACINO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Hoja1!$A$114:$A$129</c:f>
              <c:strCache>
                <c:ptCount val="16"/>
                <c:pt idx="0">
                  <c:v>1T 2014 </c:v>
                </c:pt>
                <c:pt idx="1">
                  <c:v>2T 2014</c:v>
                </c:pt>
                <c:pt idx="2">
                  <c:v>3T 2014</c:v>
                </c:pt>
                <c:pt idx="3">
                  <c:v>4T 2014</c:v>
                </c:pt>
                <c:pt idx="4">
                  <c:v>1T 2015</c:v>
                </c:pt>
                <c:pt idx="5">
                  <c:v>2T 2015</c:v>
                </c:pt>
                <c:pt idx="6">
                  <c:v>3T 2015</c:v>
                </c:pt>
                <c:pt idx="7">
                  <c:v>4T 2015</c:v>
                </c:pt>
                <c:pt idx="8">
                  <c:v>1T 2016</c:v>
                </c:pt>
                <c:pt idx="9">
                  <c:v>2T 2016</c:v>
                </c:pt>
                <c:pt idx="10">
                  <c:v>3T 2016</c:v>
                </c:pt>
                <c:pt idx="11">
                  <c:v>4T 2016</c:v>
                </c:pt>
                <c:pt idx="12">
                  <c:v>1T 2017</c:v>
                </c:pt>
                <c:pt idx="13">
                  <c:v>2T 2017</c:v>
                </c:pt>
                <c:pt idx="14">
                  <c:v>3T 2017</c:v>
                </c:pt>
                <c:pt idx="15">
                  <c:v>4T 2017</c:v>
                </c:pt>
              </c:strCache>
            </c:strRef>
          </c:cat>
          <c:val>
            <c:numRef>
              <c:f>Hoja1!$C$114:$C$129</c:f>
              <c:numCache>
                <c:formatCode>0.00</c:formatCode>
                <c:ptCount val="16"/>
                <c:pt idx="0">
                  <c:v>1.1400000001689901</c:v>
                </c:pt>
                <c:pt idx="1">
                  <c:v>0.96000000000000052</c:v>
                </c:pt>
                <c:pt idx="2">
                  <c:v>1.1599999999999988</c:v>
                </c:pt>
                <c:pt idx="3">
                  <c:v>0.88</c:v>
                </c:pt>
                <c:pt idx="4">
                  <c:v>1.06</c:v>
                </c:pt>
                <c:pt idx="5">
                  <c:v>0.84000000000000052</c:v>
                </c:pt>
                <c:pt idx="6">
                  <c:v>1.2</c:v>
                </c:pt>
                <c:pt idx="7">
                  <c:v>0.84000000000000052</c:v>
                </c:pt>
                <c:pt idx="8">
                  <c:v>0.91</c:v>
                </c:pt>
                <c:pt idx="9">
                  <c:v>0.91</c:v>
                </c:pt>
                <c:pt idx="10">
                  <c:v>1.1200000000000001</c:v>
                </c:pt>
                <c:pt idx="11">
                  <c:v>0.84000000000000052</c:v>
                </c:pt>
                <c:pt idx="12">
                  <c:v>0.6500000000000008</c:v>
                </c:pt>
                <c:pt idx="13">
                  <c:v>0.61000000000000054</c:v>
                </c:pt>
                <c:pt idx="14">
                  <c:v>0.55000000000000004</c:v>
                </c:pt>
                <c:pt idx="15">
                  <c:v>0.56000000000000005</c:v>
                </c:pt>
              </c:numCache>
            </c:numRef>
          </c:val>
        </c:ser>
        <c:marker val="1"/>
        <c:axId val="68702976"/>
        <c:axId val="68704896"/>
      </c:lineChart>
      <c:catAx>
        <c:axId val="68702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8704896"/>
        <c:crosses val="autoZero"/>
        <c:auto val="1"/>
        <c:lblAlgn val="ctr"/>
        <c:lblOffset val="100"/>
        <c:tickLblSkip val="2"/>
        <c:tickMarkSkip val="1"/>
      </c:catAx>
      <c:valAx>
        <c:axId val="687048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870297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73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73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</c:legendEntry>
      <c:layout>
        <c:manualLayout>
          <c:xMode val="edge"/>
          <c:yMode val="edge"/>
          <c:x val="0.75303643724696367"/>
          <c:y val="0.78651973065795588"/>
          <c:w val="0.22064777327935217"/>
          <c:h val="0.1647946102330957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Gasto total en antibióticos y antifúngicos</a:t>
            </a:r>
          </a:p>
        </c:rich>
      </c:tx>
      <c:layout>
        <c:manualLayout>
          <c:xMode val="edge"/>
          <c:yMode val="edge"/>
          <c:x val="0.22506421967938239"/>
          <c:y val="3.73135008189657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9437364426855727"/>
          <c:y val="0.32089610704310567"/>
          <c:w val="0.76982193322152492"/>
          <c:h val="0.51119496121983077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Hoja1!$A$3:$A$6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val>
        </c:ser>
        <c:ser>
          <c:idx val="1"/>
          <c:order val="1"/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Hoja1!$B$3:$B$6</c:f>
              <c:numCache>
                <c:formatCode>General</c:formatCode>
                <c:ptCount val="4"/>
                <c:pt idx="0">
                  <c:v>791081.83000000019</c:v>
                </c:pt>
                <c:pt idx="1">
                  <c:v>779748.66999999981</c:v>
                </c:pt>
                <c:pt idx="2">
                  <c:v>765696.75</c:v>
                </c:pt>
                <c:pt idx="3">
                  <c:v>719315.3</c:v>
                </c:pt>
              </c:numCache>
            </c:numRef>
          </c:val>
        </c:ser>
        <c:marker val="1"/>
        <c:axId val="74318976"/>
        <c:axId val="74320896"/>
      </c:lineChart>
      <c:catAx>
        <c:axId val="74318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4320896"/>
        <c:crosses val="autoZero"/>
        <c:auto val="1"/>
        <c:lblAlgn val="ctr"/>
        <c:lblOffset val="100"/>
        <c:tickLblSkip val="1"/>
        <c:tickMarkSkip val="1"/>
      </c:catAx>
      <c:valAx>
        <c:axId val="743208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431897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E. COLI BLEE</a:t>
            </a:r>
          </a:p>
        </c:rich>
      </c:tx>
      <c:layout>
        <c:manualLayout>
          <c:xMode val="edge"/>
          <c:yMode val="edge"/>
          <c:x val="0.36061426107719285"/>
          <c:y val="3.74533205075218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810758934871187"/>
          <c:y val="0.24344658329889174"/>
          <c:w val="0.82608798814136841"/>
          <c:h val="0.48314783454703064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Hoja1!$A$135:$A$150</c:f>
              <c:strCache>
                <c:ptCount val="16"/>
                <c:pt idx="0">
                  <c:v>1T 2014</c:v>
                </c:pt>
                <c:pt idx="1">
                  <c:v>2T 2014</c:v>
                </c:pt>
                <c:pt idx="2">
                  <c:v>3T 2014</c:v>
                </c:pt>
                <c:pt idx="3">
                  <c:v>4T 2014</c:v>
                </c:pt>
                <c:pt idx="4">
                  <c:v>1T 2015</c:v>
                </c:pt>
                <c:pt idx="5">
                  <c:v>2T 2015</c:v>
                </c:pt>
                <c:pt idx="6">
                  <c:v>3T 2015</c:v>
                </c:pt>
                <c:pt idx="7">
                  <c:v>4T 2015</c:v>
                </c:pt>
                <c:pt idx="8">
                  <c:v>1T 2016</c:v>
                </c:pt>
                <c:pt idx="9">
                  <c:v>2T 2016</c:v>
                </c:pt>
                <c:pt idx="10">
                  <c:v>3T 2016</c:v>
                </c:pt>
                <c:pt idx="11">
                  <c:v>4T 2016</c:v>
                </c:pt>
                <c:pt idx="12">
                  <c:v>1T 2017</c:v>
                </c:pt>
                <c:pt idx="13">
                  <c:v>2T 2017</c:v>
                </c:pt>
                <c:pt idx="14">
                  <c:v>3T 2017</c:v>
                </c:pt>
                <c:pt idx="15">
                  <c:v>4T 2017</c:v>
                </c:pt>
              </c:strCache>
            </c:strRef>
          </c:cat>
          <c:val>
            <c:numRef>
              <c:f>Hoja1!$B$135:$B$150</c:f>
              <c:numCache>
                <c:formatCode>0.00</c:formatCode>
                <c:ptCount val="16"/>
                <c:pt idx="0">
                  <c:v>0.29954841663228426</c:v>
                </c:pt>
                <c:pt idx="1">
                  <c:v>0.17520756444529914</c:v>
                </c:pt>
                <c:pt idx="2">
                  <c:v>0.18085942136288899</c:v>
                </c:pt>
                <c:pt idx="3">
                  <c:v>0.18651127828047914</c:v>
                </c:pt>
                <c:pt idx="4">
                  <c:v>0.12633585813631601</c:v>
                </c:pt>
                <c:pt idx="5">
                  <c:v>0.109108241117728</c:v>
                </c:pt>
                <c:pt idx="6">
                  <c:v>0.13207839714251299</c:v>
                </c:pt>
                <c:pt idx="7">
                  <c:v>0.14356347515490514</c:v>
                </c:pt>
                <c:pt idx="8">
                  <c:v>0.146382879058465</c:v>
                </c:pt>
                <c:pt idx="9">
                  <c:v>0.18737008519483614</c:v>
                </c:pt>
                <c:pt idx="10">
                  <c:v>0.1053956729220951</c:v>
                </c:pt>
                <c:pt idx="11">
                  <c:v>0.12881693357144924</c:v>
                </c:pt>
                <c:pt idx="12">
                  <c:v>0.33752131330706969</c:v>
                </c:pt>
                <c:pt idx="13">
                  <c:v>0.32006331434291041</c:v>
                </c:pt>
                <c:pt idx="14">
                  <c:v>0.11638665976105807</c:v>
                </c:pt>
                <c:pt idx="15">
                  <c:v>0.133844658725217</c:v>
                </c:pt>
              </c:numCache>
            </c:numRef>
          </c:val>
        </c:ser>
        <c:marker val="1"/>
        <c:axId val="68734336"/>
        <c:axId val="70354432"/>
      </c:lineChart>
      <c:catAx>
        <c:axId val="68734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354432"/>
        <c:crosses val="autoZero"/>
        <c:auto val="1"/>
        <c:lblAlgn val="ctr"/>
        <c:lblOffset val="100"/>
        <c:tickLblSkip val="2"/>
        <c:tickMarkSkip val="1"/>
      </c:catAx>
      <c:valAx>
        <c:axId val="703544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87343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E. COLI  RESIT. AMOX/CLAV Y CIPRO</a:t>
            </a:r>
          </a:p>
        </c:rich>
      </c:tx>
      <c:layout>
        <c:manualLayout>
          <c:xMode val="edge"/>
          <c:yMode val="edge"/>
          <c:x val="0.13043494549600598"/>
          <c:y val="3.74533205075218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299249344690819"/>
          <c:y val="0.24344658329889174"/>
          <c:w val="0.83120308404317456"/>
          <c:h val="0.52434648710530452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Hoja1!$A$155:$A$162</c:f>
              <c:strCache>
                <c:ptCount val="8"/>
                <c:pt idx="0">
                  <c:v>1T 2016</c:v>
                </c:pt>
                <c:pt idx="1">
                  <c:v>2T 2016</c:v>
                </c:pt>
                <c:pt idx="2">
                  <c:v>3T 2016</c:v>
                </c:pt>
                <c:pt idx="3">
                  <c:v>4 T 2016</c:v>
                </c:pt>
                <c:pt idx="4">
                  <c:v>1T 217</c:v>
                </c:pt>
                <c:pt idx="5">
                  <c:v>2T 2017</c:v>
                </c:pt>
                <c:pt idx="6">
                  <c:v>3T 2017</c:v>
                </c:pt>
                <c:pt idx="7">
                  <c:v>4T 2017</c:v>
                </c:pt>
              </c:strCache>
            </c:strRef>
          </c:cat>
          <c:val>
            <c:numRef>
              <c:f>Hoja1!$B$155:$B$162</c:f>
              <c:numCache>
                <c:formatCode>0.00</c:formatCode>
                <c:ptCount val="8"/>
                <c:pt idx="0">
                  <c:v>0.45671458266241227</c:v>
                </c:pt>
                <c:pt idx="1">
                  <c:v>0.53283367977281348</c:v>
                </c:pt>
                <c:pt idx="2">
                  <c:v>0.41572737652604208</c:v>
                </c:pt>
                <c:pt idx="3">
                  <c:v>0.42158269168838042</c:v>
                </c:pt>
                <c:pt idx="4">
                  <c:v>0.83798395027961903</c:v>
                </c:pt>
                <c:pt idx="5">
                  <c:v>0.93109327808846554</c:v>
                </c:pt>
                <c:pt idx="6">
                  <c:v>0.30842464836680455</c:v>
                </c:pt>
                <c:pt idx="7">
                  <c:v>0.32588264733096384</c:v>
                </c:pt>
              </c:numCache>
            </c:numRef>
          </c:val>
        </c:ser>
        <c:marker val="1"/>
        <c:axId val="70380160"/>
        <c:axId val="70464256"/>
      </c:lineChart>
      <c:catAx>
        <c:axId val="70380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464256"/>
        <c:crosses val="autoZero"/>
        <c:auto val="1"/>
        <c:lblAlgn val="ctr"/>
        <c:lblOffset val="100"/>
        <c:tickLblSkip val="1"/>
        <c:tickMarkSkip val="1"/>
      </c:catAx>
      <c:valAx>
        <c:axId val="704642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38016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C90D62D1-4430-4393-B2F2-99DADC76C6D5}" type="datetimeFigureOut">
              <a:rPr lang="es-ES" smtClean="0"/>
              <a:pPr/>
              <a:t>30/04/2018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9C7036A0-E2A5-4AA4-9A9E-96A18214E49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0283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lIns="95546" tIns="95546" rIns="95546" bIns="95546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5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8066" name="Shape 5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  <p:sp>
        <p:nvSpPr>
          <p:cNvPr id="8194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1049338" y="796925"/>
            <a:ext cx="70215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1049338" y="1436688"/>
            <a:ext cx="70215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Arial" charset="0"/>
              </a:rPr>
              <a:t>mmm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 Narrow" pitchFamily="34" charset="0"/>
          <a:ea typeface="Arial Narrow" pitchFamily="34" charset="0"/>
          <a:cs typeface="Arial Narrow" pitchFamily="34" charset="0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857256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dirty="0" smtClean="0"/>
              <a:t>ANÁLISIS DE LOS RESULTADOS DEL AGS OSUNA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571504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 descr="C:\Users\vazquezinmaculada84y\Desktop\Image 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71485"/>
            <a:ext cx="6429420" cy="38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642942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 descr="C:\Users\vazquezinmaculada84y\Desktop\Image 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7676" y="642924"/>
            <a:ext cx="638047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"/>
            <a:ext cx="9144000" cy="642942"/>
          </a:xfrm>
          <a:prstGeom prst="rect">
            <a:avLst/>
          </a:prstGeom>
          <a:noFill/>
        </p:spPr>
      </p:pic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6800"/>
                </a:solidFill>
              </a:rPr>
              <a:t>Área de Gestión Sanitaria de Osuna</a:t>
            </a:r>
            <a:r>
              <a:rPr lang="es-ES" dirty="0"/>
              <a:t> 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857224" y="642924"/>
          <a:ext cx="507209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000760" y="1000112"/>
          <a:ext cx="2357454" cy="2000260"/>
        </p:xfrm>
        <a:graphic>
          <a:graphicData uri="http://schemas.openxmlformats.org/drawingml/2006/table">
            <a:tbl>
              <a:tblPr/>
              <a:tblGrid>
                <a:gridCol w="785818"/>
                <a:gridCol w="785818"/>
                <a:gridCol w="785818"/>
              </a:tblGrid>
              <a:tr h="500065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791081,83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smtClean="0">
                          <a:latin typeface="Arial"/>
                        </a:rPr>
                        <a:t>   euros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5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779748,67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smtClean="0">
                          <a:latin typeface="Arial"/>
                        </a:rPr>
                        <a:t>   euros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5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765696,75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smtClean="0">
                          <a:latin typeface="Arial"/>
                        </a:rPr>
                        <a:t>   euros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5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719315,3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smtClean="0">
                          <a:latin typeface="Arial"/>
                        </a:rPr>
                        <a:t>   euros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642942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2" descr="C:\Users\vazquezinmaculada84y\Desktop\Image 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8"/>
            <a:ext cx="6500858" cy="4125557"/>
          </a:xfrm>
          <a:prstGeom prst="rect">
            <a:avLst/>
          </a:prstGeom>
          <a:noFill/>
        </p:spPr>
      </p:pic>
      <p:pic>
        <p:nvPicPr>
          <p:cNvPr id="9" name="Picture 4" descr="C:\Users\vazquezinmaculada84y\Desktop\Image 1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429006"/>
            <a:ext cx="1714512" cy="1123521"/>
          </a:xfrm>
          <a:prstGeom prst="rect">
            <a:avLst/>
          </a:prstGeom>
          <a:noFill/>
        </p:spPr>
      </p:pic>
      <p:pic>
        <p:nvPicPr>
          <p:cNvPr id="10" name="Picture 2" descr="C:\Users\vazquezinmaculada84y\Desktop\Image 2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571750"/>
            <a:ext cx="1785950" cy="856100"/>
          </a:xfrm>
          <a:prstGeom prst="rect">
            <a:avLst/>
          </a:prstGeom>
          <a:noFill/>
        </p:spPr>
      </p:pic>
      <p:sp>
        <p:nvSpPr>
          <p:cNvPr id="11" name="10 Flecha derecha"/>
          <p:cNvSpPr/>
          <p:nvPr/>
        </p:nvSpPr>
        <p:spPr>
          <a:xfrm>
            <a:off x="1485266" y="2357450"/>
            <a:ext cx="295019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1485266" y="1785946"/>
            <a:ext cx="295019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1485260" y="2000260"/>
            <a:ext cx="300658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3643306" y="1857370"/>
            <a:ext cx="300658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3643306" y="2071684"/>
            <a:ext cx="300658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1500166" y="3786196"/>
            <a:ext cx="300658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3571868" y="3786196"/>
            <a:ext cx="300658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3571868" y="4000510"/>
            <a:ext cx="300658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5929322" y="1857370"/>
            <a:ext cx="300658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571504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8" name="Chart 8"/>
          <p:cNvGraphicFramePr>
            <a:graphicFrameLocks/>
          </p:cNvGraphicFramePr>
          <p:nvPr/>
        </p:nvGraphicFramePr>
        <p:xfrm>
          <a:off x="1785918" y="1357304"/>
          <a:ext cx="607223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28662" y="571486"/>
            <a:ext cx="74295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emos pasado de una incidencia de infección/colonización de E.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coli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BLEE  de 0,30 en el 1T del 2014 a 0,13 en el 4T del 2017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642942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8" name="Chart 9"/>
          <p:cNvGraphicFramePr>
            <a:graphicFrameLocks/>
          </p:cNvGraphicFramePr>
          <p:nvPr/>
        </p:nvGraphicFramePr>
        <p:xfrm>
          <a:off x="1571604" y="1285866"/>
          <a:ext cx="6357982" cy="318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00100" y="642924"/>
            <a:ext cx="75724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emos pasado de una incidencia de E.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coli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BLEE  resistente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amoxicilina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clavulánico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ciprofloxacino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de 0,46 en el 1T del 2016 a 0,33 en el 4T del 2017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6800"/>
                </a:solidFill>
              </a:rPr>
              <a:t>Área de Gestión Sanitaria de Osuna</a:t>
            </a:r>
            <a:r>
              <a:rPr lang="es-ES" dirty="0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500066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8" name="Chart 10"/>
          <p:cNvGraphicFramePr>
            <a:graphicFrameLocks/>
          </p:cNvGraphicFramePr>
          <p:nvPr/>
        </p:nvGraphicFramePr>
        <p:xfrm>
          <a:off x="1571604" y="1428742"/>
          <a:ext cx="6357982" cy="297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2976" y="571486"/>
            <a:ext cx="7358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emos pasado de una incidencia de infección/colonización de K.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Pneumoniae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BLEE  de 0,00 en el 1T del 2014 a 0,04 en el 4T del 2017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hape 53"/>
          <p:cNvSpPr txBox="1">
            <a:spLocks/>
          </p:cNvSpPr>
          <p:nvPr/>
        </p:nvSpPr>
        <p:spPr bwMode="auto">
          <a:xfrm>
            <a:off x="2700338" y="1924050"/>
            <a:ext cx="4248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2A95B7"/>
              </a:buClr>
              <a:buSzPct val="100000"/>
              <a:buFont typeface="Patrick Hand SC"/>
              <a:buNone/>
            </a:pPr>
            <a:r>
              <a:rPr lang="es-ES" sz="4000" dirty="0">
                <a:solidFill>
                  <a:srgbClr val="2A95B7"/>
                </a:solidFill>
                <a:latin typeface="Patrick Hand SC"/>
                <a:sym typeface="Patrick Hand SC"/>
              </a:rPr>
              <a:t>Muchas gracias</a:t>
            </a:r>
          </a:p>
        </p:txBody>
      </p:sp>
      <p:sp>
        <p:nvSpPr>
          <p:cNvPr id="87042" name="Shape 65"/>
          <p:cNvSpPr>
            <a:spLocks/>
          </p:cNvSpPr>
          <p:nvPr/>
        </p:nvSpPr>
        <p:spPr bwMode="auto">
          <a:xfrm>
            <a:off x="3995738" y="2716213"/>
            <a:ext cx="2663825" cy="176212"/>
          </a:xfrm>
          <a:custGeom>
            <a:avLst/>
            <a:gdLst>
              <a:gd name="T0" fmla="*/ 2147483647 w 27831"/>
              <a:gd name="T1" fmla="*/ 266713171 h 2831"/>
              <a:gd name="T2" fmla="*/ 2147483647 w 27831"/>
              <a:gd name="T3" fmla="*/ 227644974 h 2831"/>
              <a:gd name="T4" fmla="*/ 2147483647 w 27831"/>
              <a:gd name="T5" fmla="*/ 318799205 h 2831"/>
              <a:gd name="T6" fmla="*/ 2147483647 w 27831"/>
              <a:gd name="T7" fmla="*/ 68485726 h 2831"/>
              <a:gd name="T8" fmla="*/ 2147483647 w 27831"/>
              <a:gd name="T9" fmla="*/ 45817236 h 2831"/>
              <a:gd name="T10" fmla="*/ 2147483647 w 27831"/>
              <a:gd name="T11" fmla="*/ 22908618 h 2831"/>
              <a:gd name="T12" fmla="*/ 2147483647 w 27831"/>
              <a:gd name="T13" fmla="*/ 68485726 h 2831"/>
              <a:gd name="T14" fmla="*/ 2147483647 w 27831"/>
              <a:gd name="T15" fmla="*/ 136731191 h 2831"/>
              <a:gd name="T16" fmla="*/ 2147483647 w 27831"/>
              <a:gd name="T17" fmla="*/ 114062748 h 2831"/>
              <a:gd name="T18" fmla="*/ 2147483647 w 27831"/>
              <a:gd name="T19" fmla="*/ 114062748 h 2831"/>
              <a:gd name="T20" fmla="*/ 2147483647 w 27831"/>
              <a:gd name="T21" fmla="*/ 91154075 h 2831"/>
              <a:gd name="T22" fmla="*/ 2147483647 w 27831"/>
              <a:gd name="T23" fmla="*/ 159399602 h 2831"/>
              <a:gd name="T24" fmla="*/ 2147483647 w 27831"/>
              <a:gd name="T25" fmla="*/ 45817236 h 2831"/>
              <a:gd name="T26" fmla="*/ 2147483647 w 27831"/>
              <a:gd name="T27" fmla="*/ 114062748 h 2831"/>
              <a:gd name="T28" fmla="*/ 2147483647 w 27831"/>
              <a:gd name="T29" fmla="*/ 136731191 h 2831"/>
              <a:gd name="T30" fmla="*/ 2147483647 w 27831"/>
              <a:gd name="T31" fmla="*/ 159399602 h 2831"/>
              <a:gd name="T32" fmla="*/ 2147483647 w 27831"/>
              <a:gd name="T33" fmla="*/ 182308150 h 2831"/>
              <a:gd name="T34" fmla="*/ 2147483647 w 27831"/>
              <a:gd name="T35" fmla="*/ 250553646 h 2831"/>
              <a:gd name="T36" fmla="*/ 2147483647 w 27831"/>
              <a:gd name="T37" fmla="*/ 250553646 h 2831"/>
              <a:gd name="T38" fmla="*/ 2147483647 w 27831"/>
              <a:gd name="T39" fmla="*/ 273222120 h 2831"/>
              <a:gd name="T40" fmla="*/ 2147483647 w 27831"/>
              <a:gd name="T41" fmla="*/ 341467616 h 2831"/>
              <a:gd name="T42" fmla="*/ 1572213175 w 27831"/>
              <a:gd name="T43" fmla="*/ 364136028 h 2831"/>
              <a:gd name="T44" fmla="*/ 331453303 w 27831"/>
              <a:gd name="T45" fmla="*/ 455289948 h 2831"/>
              <a:gd name="T46" fmla="*/ 249029713 w 27831"/>
              <a:gd name="T47" fmla="*/ 660026560 h 2831"/>
              <a:gd name="T48" fmla="*/ 1075903981 w 27831"/>
              <a:gd name="T49" fmla="*/ 614449227 h 2831"/>
              <a:gd name="T50" fmla="*/ 1654637339 w 27831"/>
              <a:gd name="T51" fmla="*/ 660026560 h 2831"/>
              <a:gd name="T52" fmla="*/ 2068513563 w 27831"/>
              <a:gd name="T53" fmla="*/ 591781064 h 2831"/>
              <a:gd name="T54" fmla="*/ 2147483647 w 27831"/>
              <a:gd name="T55" fmla="*/ 591781064 h 2831"/>
              <a:gd name="T56" fmla="*/ 2147483647 w 27831"/>
              <a:gd name="T57" fmla="*/ 500626771 h 2831"/>
              <a:gd name="T58" fmla="*/ 2147483647 w 27831"/>
              <a:gd name="T59" fmla="*/ 591781064 h 2831"/>
              <a:gd name="T60" fmla="*/ 2147483647 w 27831"/>
              <a:gd name="T61" fmla="*/ 546203731 h 2831"/>
              <a:gd name="T62" fmla="*/ 2147483647 w 27831"/>
              <a:gd name="T63" fmla="*/ 477958359 h 2831"/>
              <a:gd name="T64" fmla="*/ 2147483647 w 27831"/>
              <a:gd name="T65" fmla="*/ 477958359 h 2831"/>
              <a:gd name="T66" fmla="*/ 2147483647 w 27831"/>
              <a:gd name="T67" fmla="*/ 432381275 h 2831"/>
              <a:gd name="T68" fmla="*/ 2147483647 w 27831"/>
              <a:gd name="T69" fmla="*/ 432381275 h 2831"/>
              <a:gd name="T70" fmla="*/ 2147483647 w 27831"/>
              <a:gd name="T71" fmla="*/ 387044452 h 2831"/>
              <a:gd name="T72" fmla="*/ 2147483647 w 27831"/>
              <a:gd name="T73" fmla="*/ 364136028 h 2831"/>
              <a:gd name="T74" fmla="*/ 2147483647 w 27831"/>
              <a:gd name="T75" fmla="*/ 364136028 h 2831"/>
              <a:gd name="T76" fmla="*/ 2147483647 w 27831"/>
              <a:gd name="T77" fmla="*/ 387044452 h 2831"/>
              <a:gd name="T78" fmla="*/ 2147483647 w 27831"/>
              <a:gd name="T79" fmla="*/ 364136028 h 2831"/>
              <a:gd name="T80" fmla="*/ 2147483647 w 27831"/>
              <a:gd name="T81" fmla="*/ 341467616 h 2831"/>
              <a:gd name="T82" fmla="*/ 2147483647 w 27831"/>
              <a:gd name="T83" fmla="*/ 341467616 h 2831"/>
              <a:gd name="T84" fmla="*/ 2147483647 w 27831"/>
              <a:gd name="T85" fmla="*/ 295890532 h 2831"/>
              <a:gd name="T86" fmla="*/ 2147483647 w 27831"/>
              <a:gd name="T87" fmla="*/ 318799205 h 2831"/>
              <a:gd name="T88" fmla="*/ 2147483647 w 27831"/>
              <a:gd name="T89" fmla="*/ 273222120 h 2831"/>
              <a:gd name="T90" fmla="*/ 2147483647 w 27831"/>
              <a:gd name="T91" fmla="*/ 273222120 h 2831"/>
              <a:gd name="T92" fmla="*/ 2147483647 w 27831"/>
              <a:gd name="T93" fmla="*/ 250553646 h 2831"/>
              <a:gd name="T94" fmla="*/ 2147483647 w 27831"/>
              <a:gd name="T95" fmla="*/ 250553646 h 2831"/>
              <a:gd name="T96" fmla="*/ 2147483647 w 27831"/>
              <a:gd name="T97" fmla="*/ 227644974 h 2831"/>
              <a:gd name="T98" fmla="*/ 2147483647 w 27831"/>
              <a:gd name="T99" fmla="*/ 204976562 h 2831"/>
              <a:gd name="T100" fmla="*/ 2147483647 w 27831"/>
              <a:gd name="T101" fmla="*/ 159399602 h 2831"/>
              <a:gd name="T102" fmla="*/ 2147483647 w 27831"/>
              <a:gd name="T103" fmla="*/ 136731191 h 2831"/>
              <a:gd name="T104" fmla="*/ 2147483647 w 27831"/>
              <a:gd name="T105" fmla="*/ 114062748 h 2831"/>
              <a:gd name="T106" fmla="*/ 2147483647 w 27831"/>
              <a:gd name="T107" fmla="*/ 159399602 h 2831"/>
              <a:gd name="T108" fmla="*/ 2147483647 w 27831"/>
              <a:gd name="T109" fmla="*/ 68485726 h 2831"/>
              <a:gd name="T110" fmla="*/ 2147483647 w 27831"/>
              <a:gd name="T111" fmla="*/ 45817236 h 2831"/>
              <a:gd name="T112" fmla="*/ 2147483647 w 27831"/>
              <a:gd name="T113" fmla="*/ 68485726 h 2831"/>
              <a:gd name="T114" fmla="*/ 2147483647 w 27831"/>
              <a:gd name="T115" fmla="*/ 91154075 h 28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831"/>
              <a:gd name="T175" fmla="*/ 0 h 2831"/>
              <a:gd name="T176" fmla="*/ 27831 w 27831"/>
              <a:gd name="T177" fmla="*/ 2831 h 28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lnTo>
                  <a:pt x="27264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lnTo>
                  <a:pt x="20189" y="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6800"/>
                </a:solidFill>
              </a:rPr>
              <a:t>Área de Gestión Sanitaria de Osuna</a:t>
            </a:r>
            <a:r>
              <a:rPr lang="es-E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7752" y="4000510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6800"/>
                </a:solidFill>
              </a:rPr>
              <a:t>Área de Gestión Sanitaria de Osuna</a:t>
            </a:r>
            <a:r>
              <a:rPr lang="es-ES" dirty="0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785836"/>
          </a:xfrm>
          <a:prstGeom prst="rect">
            <a:avLst/>
          </a:prstGeom>
          <a:noFill/>
        </p:spPr>
      </p:pic>
      <p:graphicFrame>
        <p:nvGraphicFramePr>
          <p:cNvPr id="8" name="Chart 4"/>
          <p:cNvGraphicFramePr>
            <a:graphicFrameLocks/>
          </p:cNvGraphicFramePr>
          <p:nvPr/>
        </p:nvGraphicFramePr>
        <p:xfrm>
          <a:off x="1071538" y="857238"/>
          <a:ext cx="428628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5572132" y="1142990"/>
            <a:ext cx="2714644" cy="1731304"/>
          </a:xfrm>
        </p:spPr>
        <p:txBody>
          <a:bodyPr>
            <a:normAutofit fontScale="90000"/>
          </a:bodyPr>
          <a:lstStyle/>
          <a:p>
            <a:r>
              <a:rPr lang="es-ES" sz="1800" dirty="0" smtClean="0"/>
              <a:t>DDD TOTALES/1000 TARJETAS</a:t>
            </a:r>
            <a:br>
              <a:rPr lang="es-ES" sz="1800" dirty="0" smtClean="0"/>
            </a:br>
            <a:r>
              <a:rPr lang="es-ES" sz="1800" dirty="0" smtClean="0"/>
              <a:t>2014: 20,40</a:t>
            </a:r>
            <a:br>
              <a:rPr lang="es-ES" sz="1800" dirty="0" smtClean="0"/>
            </a:br>
            <a:r>
              <a:rPr lang="es-ES" sz="1800" dirty="0" smtClean="0"/>
              <a:t>2015 22,04</a:t>
            </a:r>
            <a:br>
              <a:rPr lang="es-ES" sz="1800" dirty="0" smtClean="0"/>
            </a:br>
            <a:r>
              <a:rPr lang="es-ES" sz="1800" dirty="0" smtClean="0"/>
              <a:t>2016: 20,18</a:t>
            </a:r>
            <a:br>
              <a:rPr lang="es-ES" sz="1800" dirty="0" smtClean="0"/>
            </a:br>
            <a:r>
              <a:rPr lang="es-ES" sz="1800" dirty="0" smtClean="0"/>
              <a:t>2017: 18,65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6800"/>
                </a:solidFill>
              </a:rPr>
              <a:t>Área de Gestión Sanitaria de Osuna</a:t>
            </a:r>
            <a:r>
              <a:rPr lang="es-ES" dirty="0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785836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2" descr="C:\Users\vazquezinmaculada84y\Desktop\Image 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857238"/>
            <a:ext cx="642942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4121163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6800"/>
                </a:solidFill>
              </a:rPr>
              <a:t>Área de Gestión Sanitaria de Osuna</a:t>
            </a:r>
            <a:r>
              <a:rPr lang="es-ES" dirty="0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642942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785786" y="785800"/>
          <a:ext cx="521497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 bwMode="auto">
          <a:xfrm>
            <a:off x="6072198" y="928676"/>
            <a:ext cx="2643206" cy="22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DDDs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 AMOXICILINA-CLAVULANICO/1000 TARJETAS</a:t>
            </a:r>
            <a:b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</a:b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2014: 9,53</a:t>
            </a:r>
            <a:b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</a:b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2015: 9,39</a:t>
            </a:r>
            <a:b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</a:b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2016: 7,50</a:t>
            </a:r>
            <a:b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</a:b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2017: 6,45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785836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2" descr="C:\Users\vazquezinmaculada84y\Desktop\Image 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85800"/>
            <a:ext cx="6357982" cy="364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7752" y="4071948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6800"/>
                </a:solidFill>
              </a:rPr>
              <a:t>Área de Gestión Sanitaria de Osuna</a:t>
            </a:r>
            <a:r>
              <a:rPr lang="es-ES" dirty="0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785836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785786" y="785800"/>
          <a:ext cx="5329249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 bwMode="auto">
          <a:xfrm>
            <a:off x="6143636" y="785800"/>
            <a:ext cx="25718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DDDs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 AMOXICILINA/1000 TARJETAS</a:t>
            </a:r>
            <a:b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</a:b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2014: 5,28</a:t>
            </a:r>
            <a:b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</a:b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2015: 6,33</a:t>
            </a:r>
            <a:b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</a:b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2016: 6,56</a:t>
            </a:r>
            <a:b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</a:b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 charset="0"/>
              </a:rPr>
              <a:t>2017: 6,34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642942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2" descr="C:\Users\vazquezinmaculada84y\Desktop\Image 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14362"/>
            <a:ext cx="642942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571504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8" name="Chart 5"/>
          <p:cNvGraphicFramePr>
            <a:graphicFrameLocks/>
          </p:cNvGraphicFramePr>
          <p:nvPr/>
        </p:nvGraphicFramePr>
        <p:xfrm>
          <a:off x="714348" y="714362"/>
          <a:ext cx="3571900" cy="178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6"/>
          <p:cNvGraphicFramePr>
            <a:graphicFrameLocks/>
          </p:cNvGraphicFramePr>
          <p:nvPr/>
        </p:nvGraphicFramePr>
        <p:xfrm>
          <a:off x="4429124" y="714362"/>
          <a:ext cx="3929090" cy="178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7"/>
          <p:cNvGraphicFramePr>
            <a:graphicFrameLocks/>
          </p:cNvGraphicFramePr>
          <p:nvPr/>
        </p:nvGraphicFramePr>
        <p:xfrm>
          <a:off x="1643042" y="2757483"/>
          <a:ext cx="6215106" cy="178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4859338" y="3902075"/>
            <a:ext cx="311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rgbClr val="006800"/>
                </a:solidFill>
              </a:rPr>
              <a:t>Área de Gestión Sanitaria de Osuna</a:t>
            </a:r>
            <a:r>
              <a:rPr lang="es-ES"/>
              <a:t> </a:t>
            </a:r>
          </a:p>
        </p:txBody>
      </p:sp>
      <p:sp>
        <p:nvSpPr>
          <p:cNvPr id="7171" name="Shape 89"/>
          <p:cNvSpPr txBox="1">
            <a:spLocks/>
          </p:cNvSpPr>
          <p:nvPr/>
        </p:nvSpPr>
        <p:spPr bwMode="auto">
          <a:xfrm>
            <a:off x="1049338" y="1458913"/>
            <a:ext cx="3417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s-ES"/>
          </a:p>
        </p:txBody>
      </p:sp>
      <p:pic>
        <p:nvPicPr>
          <p:cNvPr id="6" name="Picture 2" descr="C:\Users\VAZQUE~1\AppData\Local\Temp\Cabecera AGSO 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"/>
            <a:ext cx="9144000" cy="500066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 descr="C:\Users\vazquezinmaculada84y\Desktop\Image 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00048"/>
            <a:ext cx="6500858" cy="396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205</Words>
  <Application>Microsoft Office PowerPoint</Application>
  <PresentationFormat>Presentación en pantalla (16:9)</PresentationFormat>
  <Paragraphs>47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Times New Roman</vt:lpstr>
      <vt:lpstr>Calibri</vt:lpstr>
      <vt:lpstr>Patrick Hand SC</vt:lpstr>
      <vt:lpstr>Seyton template</vt:lpstr>
      <vt:lpstr>ANÁLISIS DE LOS RESULTADOS DEL AGS OSUNA </vt:lpstr>
      <vt:lpstr>DDD TOTALES/1000 TARJETAS 2014: 20,40 2015 22,04 2016: 20,18 2017: 18,65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EQUIPO</dc:creator>
  <cp:lastModifiedBy>vazquezinmaculada84y</cp:lastModifiedBy>
  <cp:revision>198</cp:revision>
  <cp:lastPrinted>2018-03-20T13:18:43Z</cp:lastPrinted>
  <dcterms:modified xsi:type="dcterms:W3CDTF">2018-04-30T14:42:24Z</dcterms:modified>
</cp:coreProperties>
</file>