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80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2" r:id="rId20"/>
    <p:sldId id="276" r:id="rId21"/>
    <p:sldId id="281" r:id="rId22"/>
    <p:sldId id="277" r:id="rId23"/>
    <p:sldId id="278" r:id="rId24"/>
    <p:sldId id="279" r:id="rId25"/>
    <p:sldId id="284" r:id="rId26"/>
    <p:sldId id="257" r:id="rId27"/>
    <p:sldId id="283" r:id="rId2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99FF99"/>
    <a:srgbClr val="6699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51BC03-5648-4394-A128-EB8ECF4EE1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75967-6BF4-4BA4-810B-1602AA9303CE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7F8A8-5624-4AF4-AC56-485160A96384}" type="slidenum">
              <a:rPr lang="es-ES" smtClean="0"/>
              <a:pPr/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3060B-88D2-4DEA-8476-48B66D2DF6CF}" type="slidenum">
              <a:rPr lang="es-ES" smtClean="0"/>
              <a:pPr/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3A7CB6-831A-450C-8330-30CBBC9776E9}" type="slidenum">
              <a:rPr lang="es-ES" smtClean="0"/>
              <a:pPr/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989CE-E6C6-4342-8402-C5A94D887B46}" type="slidenum">
              <a:rPr lang="es-ES" smtClean="0"/>
              <a:pPr/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27840-B6F2-40AF-A0D1-C6923ED2B523}" type="slidenum">
              <a:rPr lang="es-ES" smtClean="0"/>
              <a:pPr/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82DA8-2FAC-4D38-82F8-50163EF671BD}" type="slidenum">
              <a:rPr lang="es-ES" smtClean="0"/>
              <a:pPr/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10CA37-ABB3-43DB-A22C-BC723E843484}" type="slidenum">
              <a:rPr lang="es-ES" smtClean="0"/>
              <a:pPr/>
              <a:t>16</a:t>
            </a:fld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501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A21461-A7A1-4F46-9BA2-9C7B3A2909E2}" type="slidenum">
              <a:rPr lang="es-ES" smtClean="0"/>
              <a:pPr/>
              <a:t>17</a:t>
            </a:fld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92F7C-FD72-4DD1-9202-FBFEDA3037C7}" type="slidenum">
              <a:rPr lang="es-ES" smtClean="0"/>
              <a:pPr/>
              <a:t>18</a:t>
            </a:fld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B75F0-BF1D-4742-89F4-2075227DF74B}" type="slidenum">
              <a:rPr lang="es-ES" smtClean="0"/>
              <a:pPr/>
              <a:t>19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20D9E-E9CA-41D4-AF81-D1F6F1E2DB77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A3B72-28FF-4502-B815-9F3A4E3D38FF}" type="slidenum">
              <a:rPr lang="es-ES" smtClean="0"/>
              <a:pPr/>
              <a:t>20</a:t>
            </a:fld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77337-DE20-4E2B-B9EA-56F519A017B4}" type="slidenum">
              <a:rPr lang="es-ES" smtClean="0"/>
              <a:pPr/>
              <a:t>21</a:t>
            </a:fld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3E0DE-00C7-4085-9D23-6809C9ED2180}" type="slidenum">
              <a:rPr lang="es-ES" smtClean="0"/>
              <a:pPr/>
              <a:t>22</a:t>
            </a:fld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27B87-54D6-4988-B386-4E45ABB6BC23}" type="slidenum">
              <a:rPr lang="es-ES" smtClean="0"/>
              <a:pPr/>
              <a:t>23</a:t>
            </a:fld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A93EE-FCA6-4A20-A35E-D9E2B8881BDD}" type="slidenum">
              <a:rPr lang="es-ES" smtClean="0"/>
              <a:pPr/>
              <a:t>24</a:t>
            </a:fld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A93EE-FCA6-4A20-A35E-D9E2B8881BDD}" type="slidenum">
              <a:rPr lang="es-ES" smtClean="0"/>
              <a:pPr/>
              <a:t>25</a:t>
            </a:fld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9C888-5CE4-4C41-8FF6-C30BA2B7CF35}" type="slidenum">
              <a:rPr lang="es-ES" smtClean="0"/>
              <a:pPr/>
              <a:t>26</a:t>
            </a:fld>
            <a:endParaRPr lang="es-E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C82122-995B-4937-B2D0-5466B982E613}" type="slidenum">
              <a:rPr lang="es-ES" smtClean="0"/>
              <a:pPr/>
              <a:t>27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58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63B1F-26B8-4DA3-B2D1-85E535AE3E40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EFDA8-335A-470A-BEA3-0A17FAC4154B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78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BA366-EBD0-4027-8454-F38B2A059014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8CC02-27E3-4B96-8265-5FC884CB2D74}" type="slidenum">
              <a:rPr lang="es-ES" smtClean="0"/>
              <a:pPr/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3BF52D-6416-4980-A2AC-BB9F697C5798}" type="slidenum">
              <a:rPr lang="es-ES" smtClean="0"/>
              <a:pPr/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57EE17-B248-4547-949A-130B487CDCBD}" type="slidenum">
              <a:rPr lang="es-ES" smtClean="0"/>
              <a:pPr/>
              <a:t>8</a:t>
            </a:fld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088AD7-FBFC-4CD9-B36A-8E3AA6AF34AB}" type="slidenum">
              <a:rPr lang="es-ES" smtClean="0"/>
              <a:pPr/>
              <a:t>9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4 Rectángulo redondeado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D6D126-A7E3-483A-B264-EE9378420B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520C-A531-4C20-81D8-38853A4C9A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8CBDC-EC4B-48A4-9487-DE0B293009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BEE20-36AF-4505-B551-BCE98480D5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4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5EE46-0316-4258-8F0B-A8E3F8645E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4CB6-53DB-4052-8F82-99B1768D54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AB65-7400-4F65-AD5B-BEED489197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E7D1D-5F90-4F8A-9EC0-8B7C4FA476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5DCC2-D41C-4241-A2A1-0D6A66BE4D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5 Rectángulo redondeado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C8908-02F0-4800-A087-A7C59B9BBD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51275-38D3-495D-B07B-B4D1CD674A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21 Marcador de título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59D4FB5-31A4-4651-8755-6ADE7DCDA5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14313" y="5000625"/>
            <a:ext cx="8713787" cy="13954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sz="3600" b="1" smtClean="0">
                <a:solidFill>
                  <a:srgbClr val="002060"/>
                </a:solidFill>
              </a:rPr>
              <a:t/>
            </a:r>
            <a:br>
              <a:rPr lang="es-ES" sz="3600" b="1" smtClean="0">
                <a:solidFill>
                  <a:srgbClr val="002060"/>
                </a:solidFill>
              </a:rPr>
            </a:br>
            <a:r>
              <a:rPr lang="es-ES" sz="3600" b="1" smtClean="0">
                <a:solidFill>
                  <a:srgbClr val="002060"/>
                </a:solidFill>
              </a:rPr>
              <a:t>Distritos Sanitarios</a:t>
            </a:r>
            <a:br>
              <a:rPr lang="es-ES" sz="3600" b="1" smtClean="0">
                <a:solidFill>
                  <a:srgbClr val="002060"/>
                </a:solidFill>
              </a:rPr>
            </a:br>
            <a:r>
              <a:rPr lang="es-ES" sz="3600" b="1" smtClean="0">
                <a:solidFill>
                  <a:srgbClr val="002060"/>
                </a:solidFill>
              </a:rPr>
              <a:t>  Jaén Norte y Jaén Nordeste </a:t>
            </a:r>
            <a:r>
              <a:rPr lang="es-ES" smtClean="0">
                <a:solidFill>
                  <a:srgbClr val="002060"/>
                </a:solidFill>
              </a:rPr>
              <a:t/>
            </a:r>
            <a:br>
              <a:rPr lang="es-ES" smtClean="0">
                <a:solidFill>
                  <a:srgbClr val="002060"/>
                </a:solidFill>
              </a:rPr>
            </a:br>
            <a:endParaRPr lang="es-ES" b="1" i="1" u="sng">
              <a:solidFill>
                <a:srgbClr val="002060"/>
              </a:solidFill>
            </a:endParaRPr>
          </a:p>
        </p:txBody>
      </p:sp>
      <p:sp>
        <p:nvSpPr>
          <p:cNvPr id="6147" name="9 CuadroTexto"/>
          <p:cNvSpPr txBox="1">
            <a:spLocks noChangeArrowheads="1"/>
          </p:cNvSpPr>
          <p:nvPr/>
        </p:nvSpPr>
        <p:spPr bwMode="auto">
          <a:xfrm>
            <a:off x="214313" y="476250"/>
            <a:ext cx="8786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solidFill>
                  <a:srgbClr val="002060"/>
                </a:solidFill>
                <a:latin typeface="Calibri" pitchFamily="34" charset="0"/>
              </a:rPr>
              <a:t>JORNADAS PROVINCIALES PIRASOA  DE ATENCIÓN PRIMARIA 2018</a:t>
            </a:r>
          </a:p>
        </p:txBody>
      </p:sp>
      <p:pic>
        <p:nvPicPr>
          <p:cNvPr id="6148" name="Picture 6" descr="im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785938"/>
            <a:ext cx="6858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50" y="1214438"/>
          <a:ext cx="8572560" cy="5482635"/>
        </p:xfrm>
        <a:graphic>
          <a:graphicData uri="http://schemas.openxmlformats.org/drawingml/2006/table">
            <a:tbl>
              <a:tblPr/>
              <a:tblGrid>
                <a:gridCol w="2741598"/>
                <a:gridCol w="962260"/>
                <a:gridCol w="1002776"/>
                <a:gridCol w="810326"/>
                <a:gridCol w="810326"/>
                <a:gridCol w="962260"/>
                <a:gridCol w="1283014"/>
              </a:tblGrid>
              <a:tr h="1310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AMOXICILINA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AND / UGC 2017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5,19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NORDESTE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4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6,88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BAEZA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9,90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11,85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11,38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6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3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BEAS DE SEGURA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37F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CAZORLA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7,22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1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JÓDAR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9,09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PEAL DE BECERRO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POZO ALCÓN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9,94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12,10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12,80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SANTIAGO-PONTONES-ORCERA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-27%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TORREPEROGIL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8,50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39,3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3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ÚBEDA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7,27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8,34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VILLACARRILLO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7,16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D81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VILLANUEVA DEL ARZOBISPO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12,41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12,42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56E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NORTE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6,68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ANDÚJAR A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8,16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12,45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46D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ANDÚJAR B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6,21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5,75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ARJONA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6,51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-19,9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BAILÉN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8,99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 CAROLINA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8,01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983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A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10,53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4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B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6,39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6,63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780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C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5,17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-14%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D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8,92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</a:tr>
              <a:tr h="1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SANTISTEBAN DEL PUERTO - UGC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10,29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10,12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</a:tr>
            </a:tbl>
          </a:graphicData>
        </a:graphic>
      </p:graphicFrame>
      <p:sp>
        <p:nvSpPr>
          <p:cNvPr id="15571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25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AMOXICILINA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643688" y="2071688"/>
            <a:ext cx="2214562" cy="21431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643688" y="4929188"/>
            <a:ext cx="2214562" cy="21431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CIPROFLOXACINO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00063" y="1071563"/>
          <a:ext cx="8310576" cy="757796"/>
        </p:xfrm>
        <a:graphic>
          <a:graphicData uri="http://schemas.openxmlformats.org/drawingml/2006/table">
            <a:tbl>
              <a:tblPr/>
              <a:tblGrid>
                <a:gridCol w="2240787"/>
                <a:gridCol w="1063777"/>
                <a:gridCol w="1063777"/>
                <a:gridCol w="1063777"/>
                <a:gridCol w="1063777"/>
                <a:gridCol w="1814681"/>
              </a:tblGrid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CIPROFLOXACINO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REDUCCIÓN 14 A 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-7,9%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B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1,10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0,79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-28,3%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071688" y="2071688"/>
          <a:ext cx="4714908" cy="4622803"/>
        </p:xfrm>
        <a:graphic>
          <a:graphicData uri="http://schemas.openxmlformats.org/drawingml/2006/table">
            <a:tbl>
              <a:tblPr/>
              <a:tblGrid>
                <a:gridCol w="3015703"/>
                <a:gridCol w="1699205"/>
              </a:tblGrid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CIPROFLOXACINO 2017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DDD / 1000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PROAD_D-COSTA DEL SOL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PROAD_D-GRANADA y METROPOLITANO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PROAD_AGS-OSUNA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PROAD_D-MALAGA GUADALHORCE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PROAD_AGS-SERRANIA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PROAD_D-NORDESTE DE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PROAD_D-ALJARAFE y SEVILLA N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PROAD_AGS-ESTE MALAGA AXARQUIA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PROAD_D-HUELVA COSTA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PROAD_D-CONDADO CAMPIÑA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PROAD_D-JAEN-JAEN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PROAD_D-CAMPO DE GIBRALTAR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PROMEDIO ANDALUCIA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Y GUADALQUIVIR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PROAD_D-JEREZCOSTA NE, SIERRA CADIZ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PROAD_AGS-SUR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PROAD_D-BAHIA CADIZ LA JANDA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HUELVA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CORDOBA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 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PROAD_D-PONIENTE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NORDESTE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CIPROFLOXACINO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00063" y="1143000"/>
          <a:ext cx="8215369" cy="5579733"/>
        </p:xfrm>
        <a:graphic>
          <a:graphicData uri="http://schemas.openxmlformats.org/drawingml/2006/table">
            <a:tbl>
              <a:tblPr/>
              <a:tblGrid>
                <a:gridCol w="2627365"/>
                <a:gridCol w="922166"/>
                <a:gridCol w="960995"/>
                <a:gridCol w="776561"/>
                <a:gridCol w="776561"/>
                <a:gridCol w="922166"/>
                <a:gridCol w="1229555"/>
              </a:tblGrid>
              <a:tr h="19458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CIPROFLOXACINO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AND / UGC 2017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ANDALUCIA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-28,2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NORDESTE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-29,1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BAEZA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-14,9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BEAS DE SEGURA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-33,0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87D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CAZORLA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-40,2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JÓDAR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-47,4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57C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PEAL DE BECERRO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B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-41,1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POZO ALCÓN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SANTIAGO-PONTONES-ORCERA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F70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TORREPEROGIL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-34,7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82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ÚBEDA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A80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VILLACARRILLO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-44,0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VILLANUEVA DEL ARZOBISPO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2432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NORTE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ANDÚJAR 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-4,9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ANDÚJAR B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-36,6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87D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ARJONA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-18,9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BAILÉN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CAROLINA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871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B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0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C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-46,2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D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</a:tr>
              <a:tr h="2043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SANTISTEBAN DEL PUERTO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3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572250" y="3643313"/>
            <a:ext cx="928688" cy="642937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LEVOFLOXACINO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57188" y="857250"/>
          <a:ext cx="8167703" cy="757796"/>
        </p:xfrm>
        <a:graphic>
          <a:graphicData uri="http://schemas.openxmlformats.org/drawingml/2006/table">
            <a:tbl>
              <a:tblPr/>
              <a:tblGrid>
                <a:gridCol w="2202264"/>
                <a:gridCol w="1045489"/>
                <a:gridCol w="1045489"/>
                <a:gridCol w="1045489"/>
                <a:gridCol w="1045489"/>
                <a:gridCol w="1783483"/>
              </a:tblGrid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LEVOFLOXACINO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REDUCCIÓN 14 A 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1,30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30,3%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A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17,5%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0,60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0,73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21,1%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7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14500" y="1785938"/>
          <a:ext cx="5214974" cy="4929217"/>
        </p:xfrm>
        <a:graphic>
          <a:graphicData uri="http://schemas.openxmlformats.org/drawingml/2006/table">
            <a:tbl>
              <a:tblPr/>
              <a:tblGrid>
                <a:gridCol w="3335551"/>
                <a:gridCol w="1879423"/>
              </a:tblGrid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LEVOFLOXACINO 2017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DDD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PROAD_D-COSTA DEL SOL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PROAD_D-BAHIA CADIZ LA JANDA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PROAD_D-GRANADA y METROPOLITANO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PROAD_D-JEREZCOSTA NE, SIERRA CADIZ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PROAD_D-PONIENTE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PROAD_AGS-SERRANIA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PROAD_D-CAMPO DE GIBRALTAR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PROAD_D-ALJARAFE y SEVILLA N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PROAD_AGS-ESTE MALAGA AXARQUIA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PROAD_D-MALAGA GUADALHORCE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PROAD_D-HUELVA COSTA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PROMEDIO ANDALUCIA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PROAD_D-CONDADO CAMPIÑA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PROAD_AGS-SUR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 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PROAD_AGS-OSUNA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Y GUADALQUIVIR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PROAD_D-JAEN-JAEN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PROAD_D-NORDESTE DE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HUELVA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NORDESTE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7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CORDOBA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2875" y="1274763"/>
          <a:ext cx="8858279" cy="5582681"/>
        </p:xfrm>
        <a:graphic>
          <a:graphicData uri="http://schemas.openxmlformats.org/drawingml/2006/table">
            <a:tbl>
              <a:tblPr/>
              <a:tblGrid>
                <a:gridCol w="2832974"/>
                <a:gridCol w="994332"/>
                <a:gridCol w="1036199"/>
                <a:gridCol w="837333"/>
                <a:gridCol w="837333"/>
                <a:gridCol w="994332"/>
                <a:gridCol w="1325776"/>
              </a:tblGrid>
              <a:tr h="19753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LEVOFLOXACINO 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AND / UGC 2017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22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B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NORDESTE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BAEZA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3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BEAS DE SEGURA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CAZORLA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3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JÓDAR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37F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PEAL DE BECERRO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07C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POZO ALCÓN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SANTIAGO-PONTONES-ORCERA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TORREPEROGIL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-9,0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783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ÚBEDA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7E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VILLACARRILLO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96F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VILLANUEVA DEL ARZOBISPO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6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070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NORTE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182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ANDÚJAR 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-17,8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E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ANDÚJAR B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87D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ARJONA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-4,9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BAILÉN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-53,3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7F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CAROLINA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774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B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07F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C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D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119,5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SANTISTEBAN DEL PUERTO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</a:tr>
            </a:tbl>
          </a:graphicData>
        </a:graphic>
      </p:graphicFrame>
      <p:sp>
        <p:nvSpPr>
          <p:cNvPr id="1966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LEVOFLOXACINO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AZITROMICINA 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500" y="1071563"/>
          <a:ext cx="7929616" cy="757796"/>
        </p:xfrm>
        <a:graphic>
          <a:graphicData uri="http://schemas.openxmlformats.org/drawingml/2006/table">
            <a:tbl>
              <a:tblPr/>
              <a:tblGrid>
                <a:gridCol w="2138069"/>
                <a:gridCol w="1015013"/>
                <a:gridCol w="1015013"/>
                <a:gridCol w="1015013"/>
                <a:gridCol w="1015013"/>
                <a:gridCol w="1731495"/>
              </a:tblGrid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AZITROMICINA 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REDUCCIÓN 14 A 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2,08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88,9%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67,5%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1,02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14,8%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000250" y="2014538"/>
          <a:ext cx="5500726" cy="4843783"/>
        </p:xfrm>
        <a:graphic>
          <a:graphicData uri="http://schemas.openxmlformats.org/drawingml/2006/table">
            <a:tbl>
              <a:tblPr/>
              <a:tblGrid>
                <a:gridCol w="3518321"/>
                <a:gridCol w="1982405"/>
              </a:tblGrid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AZITROMICINA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DDD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PROAD_AGS-SERRANIA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PROAD_D-COSTA DEL SOL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PROAD_D-ALJARAFE y SEVILLA N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PROAD_D-PONIENTE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PROAD_D-BAHIA CADIZ LA JANDA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 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PROAD_D-CONDADO CAMPIÑA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PROAD_AGS-OSUNA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PROAD_D-JAEN-JAEN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PROAD_D-MALAGA GUADALHORCE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PROAD_D-HUELVA COSTA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PROAD_AGS-ESTE MALAGA AXARQUIA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PROAD_D-JEREZCOSTA NE, SIERRA CADIZ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PROMEDIO ANDALUCIA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PROAD_D-GRANADA y METROPOLITANO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Y GUADALQUIVIR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PROAD_AGS-SUR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PROAD_D-CAMPO DE GIBRALTAR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CORDOBA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HUELVA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PROAD_D-NORDESTE DE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NORDESTE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AZITROMICINA 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75" y="928688"/>
          <a:ext cx="7786741" cy="5753986"/>
        </p:xfrm>
        <a:graphic>
          <a:graphicData uri="http://schemas.openxmlformats.org/drawingml/2006/table">
            <a:tbl>
              <a:tblPr/>
              <a:tblGrid>
                <a:gridCol w="2490285"/>
                <a:gridCol w="874053"/>
                <a:gridCol w="910856"/>
                <a:gridCol w="736045"/>
                <a:gridCol w="736045"/>
                <a:gridCol w="874053"/>
                <a:gridCol w="1165404"/>
              </a:tblGrid>
              <a:tr h="19753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AZITRIMICINA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AND / UGC 2017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2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ANDALUCIA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1,02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1,18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NORDESTE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1,40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1,25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2,05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7D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BAEZA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0,96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0,87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2,58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8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2,43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1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154,5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B78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BEAS DE SEGURA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0,55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0,80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0,62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-47%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17B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CAZORLA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1,24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1,62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1,18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-4,7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80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JÓDAR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1,28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1,03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1,37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1,18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B80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PEAL DE BECERRO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0,85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0,91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POZO ALCÓN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1,85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1,41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2,04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2,19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C7B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SANTIAGO-PONTONES-ORCERA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1,99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1,85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3,10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9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3,36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TORREPEROGIL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1,24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1,96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2,09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ÚBEDA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1,25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1,89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1,77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VILLACARRILLO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2,56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2,53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3,19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3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3,13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VILLANUEVA DEL ARZOBISPO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1,90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1,37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2,23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2,92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871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es-ES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ORTE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1,13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0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ANDÚJAR 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1,14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1,02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47F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ANDÚJAR B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0,51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0,54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-54%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ARJONA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1,61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1,64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107,5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BAILÉN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0,78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1,09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780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 CAROLINA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1,01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7F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1,71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1,76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B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1,28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1,28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81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C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0,98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-36%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77C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D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1,08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1,39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217,9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582"/>
                    </a:solidFill>
                  </a:tcPr>
                </a:tc>
              </a:tr>
              <a:tr h="207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SANTISTEBAN DEL PUERTO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1,53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1,66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113,5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FOSFOMICINA TROMETAMOL 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71563" y="1928813"/>
          <a:ext cx="6072230" cy="4889503"/>
        </p:xfrm>
        <a:graphic>
          <a:graphicData uri="http://schemas.openxmlformats.org/drawingml/2006/table">
            <a:tbl>
              <a:tblPr/>
              <a:tblGrid>
                <a:gridCol w="3883861"/>
                <a:gridCol w="2188369"/>
              </a:tblGrid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FOSFOMICINA TROMETAMOL 2017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DDD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PROAD_D-JEREZCOSTA NE, SIERRA CADIZ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PROAD_D-CAMPO DE GIBRALTAR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NORDESTE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CORDOBA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HUELVA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Y GUADALQUIVIR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PROAD_D-BAHIA CADIZ LA JANDA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PROAD_D-ALJARAFE y SEVILLA N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PROAD_D-GRANADA y METROPOLITANO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PROAD_AGS-OSUNA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PROAD_D-CONDADO CAMPIÑA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PROAD_AGS-ESTE MALAGA AXARQUIA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PROAD_D-JAEN-JAEN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PROAD_AGS-SUR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PROAD_AGS-SERRANIA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PROAD_D-NORDESTE DE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PROMEDIO ANDALUCIA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PROAD_D-MALAGA GUADALHORCE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PROAD_D-COSTA DEL SOL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PROAD_D-PONIENTE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PROAD_D-HUELVA COSTA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 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5750" y="928688"/>
          <a:ext cx="8643997" cy="785820"/>
        </p:xfrm>
        <a:graphic>
          <a:graphicData uri="http://schemas.openxmlformats.org/drawingml/2006/table">
            <a:tbl>
              <a:tblPr/>
              <a:tblGrid>
                <a:gridCol w="2330688"/>
                <a:gridCol w="1106456"/>
                <a:gridCol w="1106456"/>
                <a:gridCol w="1106456"/>
                <a:gridCol w="1106456"/>
                <a:gridCol w="1887485"/>
              </a:tblGrid>
              <a:tr h="1964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FOSFOMICINA TROMETAMOL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AUMENTO 14 A 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0,32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0,39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21,9%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25,9%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645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0,15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4313" y="1000125"/>
          <a:ext cx="8643997" cy="5599808"/>
        </p:xfrm>
        <a:graphic>
          <a:graphicData uri="http://schemas.openxmlformats.org/drawingml/2006/table">
            <a:tbl>
              <a:tblPr/>
              <a:tblGrid>
                <a:gridCol w="2764446"/>
                <a:gridCol w="970279"/>
                <a:gridCol w="1011133"/>
                <a:gridCol w="817077"/>
                <a:gridCol w="817077"/>
                <a:gridCol w="970279"/>
                <a:gridCol w="1293706"/>
              </a:tblGrid>
              <a:tr h="2017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FOSFOM TROMETAMOL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AND / UGC 2017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93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NORDESTE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84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BAEZA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383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BEAS DE SEGURA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C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CAZORLA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1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1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80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JÓDAR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PEAL DE BECERRO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84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POZO ALCÓN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-9,5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17B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SANTIAGO-PONTONES-ORCERA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F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TORREPEROGIL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82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ÚBEDA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C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C78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VILLACARRILLO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80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VILLANUEVA DEL ARZOBISPO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F7F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NORTE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C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7D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ANDÚJAR 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E7B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ANDÚJAR B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ARJONA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27C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BAILÉN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1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CAROLINA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780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B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874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C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B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3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D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9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871"/>
                    </a:solidFill>
                  </a:tcPr>
                </a:tc>
              </a:tr>
              <a:tr h="2193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SANTISTEBAN DEL PUERTO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2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</a:tr>
            </a:tbl>
          </a:graphicData>
        </a:graphic>
      </p:graphicFrame>
      <p:sp>
        <p:nvSpPr>
          <p:cNvPr id="2376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FOSFOMICINA TROMETAMOL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>
          <a:xfrm>
            <a:off x="142875" y="142875"/>
            <a:ext cx="8558213" cy="785813"/>
          </a:xfrm>
        </p:spPr>
        <p:txBody>
          <a:bodyPr/>
          <a:lstStyle/>
          <a:p>
            <a:pPr algn="ctr" eaLnBrk="1" hangingPunct="1"/>
            <a:r>
              <a:rPr lang="es-ES" sz="3600" b="1" smtClean="0">
                <a:solidFill>
                  <a:srgbClr val="002060"/>
                </a:solidFill>
              </a:rPr>
              <a:t>DISTRITOS / ANDALUCIA 2014 -2017 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85750" y="1000125"/>
          <a:ext cx="8501121" cy="5597376"/>
        </p:xfrm>
        <a:graphic>
          <a:graphicData uri="http://schemas.openxmlformats.org/drawingml/2006/table">
            <a:tbl>
              <a:tblPr/>
              <a:tblGrid>
                <a:gridCol w="1749465"/>
                <a:gridCol w="1520644"/>
                <a:gridCol w="903696"/>
                <a:gridCol w="895006"/>
                <a:gridCol w="929764"/>
                <a:gridCol w="1274445"/>
                <a:gridCol w="1228101"/>
              </a:tblGrid>
              <a:tr h="238644"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REDUCCIÓN 14 A 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5057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ANTIBIÓTICOS TOTALES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1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4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7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AMOXICILINA CLAVULÁNICO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C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7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AMOXICILINA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7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CIPROFLOXACINO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2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7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LEVOFLOXACINO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A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D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7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AZITROMICINA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64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7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FOSFOMICINA TROMETAM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64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C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0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>
                <a:solidFill>
                  <a:srgbClr val="002060"/>
                </a:solidFill>
              </a:rPr>
              <a:t>CONTENIDO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CONSUMO DE ANTIBIOTICOS</a:t>
            </a:r>
          </a:p>
          <a:p>
            <a:pPr lvl="1" eaLnBrk="1" hangingPunct="1"/>
            <a:r>
              <a:rPr lang="es-ES" smtClean="0"/>
              <a:t>2017</a:t>
            </a:r>
          </a:p>
          <a:p>
            <a:pPr lvl="1" eaLnBrk="1" hangingPunct="1"/>
            <a:r>
              <a:rPr lang="es-ES" smtClean="0"/>
              <a:t>EVOLUCION 2014-2017</a:t>
            </a:r>
          </a:p>
          <a:p>
            <a:pPr lvl="1" eaLnBrk="1" hangingPunct="1"/>
            <a:r>
              <a:rPr lang="es-ES" smtClean="0"/>
              <a:t>POR UGCS </a:t>
            </a:r>
          </a:p>
          <a:p>
            <a:pPr eaLnBrk="1" hangingPunct="1"/>
            <a:r>
              <a:rPr lang="es-ES" smtClean="0"/>
              <a:t>RESISTENCIAS</a:t>
            </a:r>
          </a:p>
          <a:p>
            <a:pPr eaLnBrk="1" hangingPunct="1"/>
            <a:r>
              <a:rPr lang="es-ES" smtClean="0"/>
              <a:t>ASESORIAS</a:t>
            </a:r>
          </a:p>
          <a:p>
            <a:pPr eaLnBrk="1" hangingPunct="1"/>
            <a:r>
              <a:rPr lang="es-ES" smtClean="0"/>
              <a:t>PROPUESTAS DE MEJORA</a:t>
            </a:r>
          </a:p>
        </p:txBody>
      </p:sp>
      <p:pic>
        <p:nvPicPr>
          <p:cNvPr id="7172" name="6 Marcador de contenido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5929313"/>
            <a:ext cx="40322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UGCS / ANDALUCIA 2017 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500" y="1143000"/>
          <a:ext cx="7929620" cy="5566152"/>
        </p:xfrm>
        <a:graphic>
          <a:graphicData uri="http://schemas.openxmlformats.org/drawingml/2006/table">
            <a:tbl>
              <a:tblPr/>
              <a:tblGrid>
                <a:gridCol w="2586551"/>
                <a:gridCol w="741664"/>
                <a:gridCol w="843642"/>
                <a:gridCol w="741664"/>
                <a:gridCol w="741664"/>
                <a:gridCol w="741664"/>
                <a:gridCol w="741664"/>
                <a:gridCol w="791107"/>
              </a:tblGrid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DE DIFERENCIA EN 2017 CON ANDALUCÍA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 TOTALES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AMOXI-CLAV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CIPRO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LEVO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AZITROM 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FOSF- TROM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NORDESTE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4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84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BAEZA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D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383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BEAS DE SEGURA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CAZORLA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1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80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JÓDAR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PEAL DE BECERRO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84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POZO ALCÓN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17B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SANTIAGO-PONTONES-ORCERA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F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TORREPEROGIL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82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ÚBEDA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C78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VILLACARRILLO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9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80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VILLANUEVA DEL ARZOBISPO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5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F7F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NORTE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7D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ANDÚJAR 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4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E7B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ANDÚJAR B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ARJONA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27C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BAILÉN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CAROLINA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6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780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B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874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C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-36%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D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871"/>
                    </a:solidFill>
                  </a:tcPr>
                </a:tc>
              </a:tr>
              <a:tr h="20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SANTISTEBAN DEL PUERTO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UGCS / ANDALUCIA 2017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5750" y="857250"/>
          <a:ext cx="8358246" cy="5994605"/>
        </p:xfrm>
        <a:graphic>
          <a:graphicData uri="http://schemas.openxmlformats.org/drawingml/2006/table">
            <a:tbl>
              <a:tblPr/>
              <a:tblGrid>
                <a:gridCol w="2568124"/>
                <a:gridCol w="821294"/>
                <a:gridCol w="821294"/>
                <a:gridCol w="821294"/>
                <a:gridCol w="821294"/>
                <a:gridCol w="821294"/>
                <a:gridCol w="821294"/>
                <a:gridCol w="862358"/>
              </a:tblGrid>
              <a:tr h="27035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COLORES 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 5 %</a:t>
                      </a:r>
                    </a:p>
                  </a:txBody>
                  <a:tcPr marL="6917" marR="6917" marT="6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17" marR="6917" marT="69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 -20%</a:t>
                      </a:r>
                    </a:p>
                  </a:txBody>
                  <a:tcPr marL="6917" marR="6917" marT="69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17" marR="6917" marT="69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 - 50 % </a:t>
                      </a:r>
                    </a:p>
                  </a:txBody>
                  <a:tcPr marL="6917" marR="6917" marT="69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17" marR="6917" marT="69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&gt; 50% </a:t>
                      </a:r>
                    </a:p>
                  </a:txBody>
                  <a:tcPr marL="6917" marR="6917" marT="6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796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DE DIFERENCIA EN 2017 CON ANDALUCÍA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 TOTALES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AMOXI-CLAV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CIPRO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LEVO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AZITROM 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FOSF- TROM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NORDESTE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4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BAEZA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BEAS DE SEGURA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CAZORLA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JÓDAR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PEAL DE BECERRO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POZO ALCÓN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SANTIAGO-PONTONES-ORCERA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TORREPEROGIL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ÚBEDA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VILLACARRILLO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VILLANUEVA DEL ARZOBISPO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156%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NORTE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ANDÚJAR A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ANDÚJAR B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ARJONA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92%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BAILÉN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CAROLINA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A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136%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B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C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-36%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D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</a:tr>
              <a:tr h="21836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SANTISTEBAN DEL PUERTO - UGC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algn="ctr" eaLnBrk="1" hangingPunct="1"/>
            <a:r>
              <a:rPr lang="es-ES" sz="3200" b="1" smtClean="0">
                <a:solidFill>
                  <a:srgbClr val="002060"/>
                </a:solidFill>
              </a:rPr>
              <a:t>UGCS / ANDALUCIA - EVOLUCIÓN 13-14 A 17 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4313" y="1000125"/>
          <a:ext cx="8715435" cy="5715045"/>
        </p:xfrm>
        <a:graphic>
          <a:graphicData uri="http://schemas.openxmlformats.org/drawingml/2006/table">
            <a:tbl>
              <a:tblPr/>
              <a:tblGrid>
                <a:gridCol w="2842875"/>
                <a:gridCol w="815162"/>
                <a:gridCol w="927245"/>
                <a:gridCol w="815162"/>
                <a:gridCol w="815162"/>
                <a:gridCol w="815162"/>
                <a:gridCol w="815162"/>
                <a:gridCol w="869505"/>
              </a:tblGrid>
              <a:tr h="21125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EVOLUCIÓN EN % 13-14 A 17 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 TOTALES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AMOXI-CLAV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CIPRO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LEVO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AZITROM 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FOSF- TROM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7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7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4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15,8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-11,8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39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NORDESTE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4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7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4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BAEZA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-26,8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7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BEAS DE SEGURA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-15,2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F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-36,6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E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-33,0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97E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CAZORLA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A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-40,2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C7E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JÓDAR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-47,4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-7,8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31,2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PEAL DE BECERRO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-24,9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9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-41,1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POZO ALCÓN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3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-53,7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35,2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SANTIAGO-PONTONES-ORCERA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TORREPEROGIL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39,8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ÚBEDA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3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-38,4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CC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35,2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VILLACARRILLO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8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D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-44,0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-3,8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E7E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VILLANUEVA DEL ARZOBISPO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9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3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18,2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7F"/>
                    </a:solidFill>
                  </a:tcPr>
                </a:tc>
              </a:tr>
              <a:tr h="295759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NORTE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-24,7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9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70,2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30,2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ANDÚJAR 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-36,5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E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-17,8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ANDÚJAR B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D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-37,6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-36,6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476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ARJONA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4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-26,5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BAILÉN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E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8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-53,3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40,8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CAROLINA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A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26,2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579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A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B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F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-37,9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C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-35,8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-46,2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37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D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B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30,3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217,9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SANTISTEBAN DEL PUERTO - UGC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11,4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-19,1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49,0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100,2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113,5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60,6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071813" y="3571875"/>
            <a:ext cx="4214812" cy="642938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3071813" y="4929188"/>
            <a:ext cx="4214812" cy="50006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RESISTENCIAS EN AP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2875" y="1714500"/>
          <a:ext cx="8858300" cy="4033125"/>
        </p:xfrm>
        <a:graphic>
          <a:graphicData uri="http://schemas.openxmlformats.org/drawingml/2006/table">
            <a:tbl>
              <a:tblPr/>
              <a:tblGrid>
                <a:gridCol w="3394316"/>
                <a:gridCol w="341499"/>
                <a:gridCol w="341499"/>
                <a:gridCol w="341499"/>
                <a:gridCol w="341499"/>
                <a:gridCol w="341499"/>
                <a:gridCol w="341499"/>
                <a:gridCol w="341499"/>
                <a:gridCol w="341499"/>
                <a:gridCol w="341499"/>
                <a:gridCol w="341499"/>
                <a:gridCol w="341499"/>
                <a:gridCol w="341499"/>
                <a:gridCol w="341499"/>
                <a:gridCol w="341499"/>
                <a:gridCol w="341499"/>
                <a:gridCol w="341499"/>
              </a:tblGrid>
              <a:tr h="299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HOSP. SAN AGUSTIN DE LINARES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9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AISLAMIENTOS 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4T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5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S. AUREUS RESITENTE A METICILINA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9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E. COLI RESISTENTE A CIPROFLOXACINO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29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E. COLI RESISTENTE A CLAVULÁNICO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</a:tr>
              <a:tr h="29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 COLI RESISTENTE A CIPRO / CLAV 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1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1"/>
                    </a:solidFill>
                  </a:tcPr>
                </a:tc>
              </a:tr>
              <a:tr h="299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E. COLI BLEE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</a:tr>
              <a:tr h="31485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KLEBSIELLA </a:t>
                      </a:r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PN. </a:t>
                      </a:r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BLEE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</a:tr>
              <a:tr h="299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NEUMOCOCO RESISTENTE A PENICILINA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STREPTOCOCO P. RESISTENTE A ERITROMICINA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HAEMOPHILUS REISTENTE A AMOXI-CLAV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SALMONELLA RESISTENTE A CIPRO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77" marR="7077" marT="7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8899" name="6 Marcador de contenido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5929313"/>
            <a:ext cx="40322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ASESORIAS</a:t>
            </a:r>
            <a:r>
              <a:rPr lang="es-ES" smtClean="0"/>
              <a:t>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14313" y="928688"/>
          <a:ext cx="3929089" cy="5929326"/>
        </p:xfrm>
        <a:graphic>
          <a:graphicData uri="http://schemas.openxmlformats.org/drawingml/2006/table">
            <a:tbl>
              <a:tblPr/>
              <a:tblGrid>
                <a:gridCol w="2035067"/>
                <a:gridCol w="1047757"/>
                <a:gridCol w="846265"/>
              </a:tblGrid>
              <a:tr h="56102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DISTRITOS ASESORIAS 2017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ASESORIAS TOTALES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INCORRECTAS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SEVILLA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A7A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BAHIA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CADIZ LA JANDA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74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GRANADA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 METROPOLITANO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7A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ALJARAFE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 SEVILLA N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4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JEREZ COSTA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NE, SIERRA CADIZ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HUELVA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B71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ALMERIA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1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ONIENTE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480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CAMPO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GIBRALTAR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ESTE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MALAGA AXARQUIA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C81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CONDADO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CAMPIÑA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AEN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NORDESTE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A7D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MALAGA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GUADALHORCE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279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GS-OSUNA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CORDOBA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6F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-JAEN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CORDOBA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 GUADALQUIVIR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46D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JAEN-JAEN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NORDESTE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SERRANIA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SEVILLA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579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SUR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780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COSTA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SOL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780"/>
                    </a:solidFill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CORDOBA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HUELVA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286250" y="928688"/>
          <a:ext cx="4227423" cy="3143271"/>
        </p:xfrm>
        <a:graphic>
          <a:graphicData uri="http://schemas.openxmlformats.org/drawingml/2006/table">
            <a:tbl>
              <a:tblPr/>
              <a:tblGrid>
                <a:gridCol w="1978666"/>
                <a:gridCol w="405156"/>
                <a:gridCol w="477979"/>
                <a:gridCol w="1365622"/>
              </a:tblGrid>
              <a:tr h="17394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latin typeface="Arial"/>
                        </a:rPr>
                        <a:t>ASESORIAS SOBRE </a:t>
                      </a:r>
                      <a:r>
                        <a:rPr lang="es-ES" sz="1000" b="1" i="0" u="none" strike="noStrike" dirty="0" smtClean="0">
                          <a:latin typeface="Arial"/>
                        </a:rPr>
                        <a:t>TRAT.</a:t>
                      </a:r>
                      <a:r>
                        <a:rPr lang="es-ES" sz="1000" b="1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es-ES" sz="1000" b="1" i="0" u="none" strike="noStrike" dirty="0" smtClean="0">
                          <a:latin typeface="Arial"/>
                        </a:rPr>
                        <a:t> </a:t>
                      </a:r>
                      <a:r>
                        <a:rPr lang="es-ES" sz="1000" b="1" i="0" u="none" strike="noStrike" dirty="0">
                          <a:latin typeface="Arial"/>
                        </a:rPr>
                        <a:t>EMPIRICO BOTON ROJO </a:t>
                      </a:r>
                      <a:r>
                        <a:rPr lang="es-ES" sz="1000" b="1" i="0" u="none" strike="noStrike" dirty="0" smtClean="0">
                          <a:latin typeface="Arial"/>
                        </a:rPr>
                        <a:t>2017-18</a:t>
                      </a:r>
                      <a:endParaRPr lang="es-E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9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latin typeface="Arial"/>
                        </a:rPr>
                        <a:t>Está indicado el </a:t>
                      </a:r>
                      <a:r>
                        <a:rPr lang="es-ES" sz="1200" b="1" i="0" u="none" strike="noStrike" dirty="0" err="1">
                          <a:latin typeface="Arial"/>
                        </a:rPr>
                        <a:t>Tto</a:t>
                      </a:r>
                      <a:r>
                        <a:rPr lang="es-ES" sz="1200" b="1" i="0" u="none" strike="noStrike" dirty="0">
                          <a:latin typeface="Arial"/>
                        </a:rPr>
                        <a:t>. antimicrobiano empírico ?</a:t>
                      </a:r>
                    </a:p>
                    <a:p>
                      <a:pPr algn="l" fontAlgn="b"/>
                      <a:r>
                        <a:rPr lang="es-ES" sz="10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U.G.C.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smtClean="0">
                          <a:latin typeface="Arial"/>
                        </a:rPr>
                        <a:t>%</a:t>
                      </a:r>
                      <a:r>
                        <a:rPr lang="es-ES" sz="1000" b="1" i="0" u="none" strike="noStrike" baseline="0" dirty="0" smtClean="0">
                          <a:latin typeface="Arial"/>
                        </a:rPr>
                        <a:t> NO INDIC TRAT AB </a:t>
                      </a:r>
                      <a:endParaRPr lang="es-ES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ANDÚJAR 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73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ARJONA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73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BAILÉN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</a:tr>
              <a:tr h="173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CAZORLA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</a:tr>
              <a:tr h="173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JÓDAR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73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LINARES 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latin typeface="Arial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LINARES 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</a:tr>
              <a:tr h="173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PEAL DE BECERRO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17C"/>
                    </a:solidFill>
                  </a:tcPr>
                </a:tc>
              </a:tr>
              <a:tr h="33765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SANTIAGO-PONTONES-ORCERA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</a:tr>
              <a:tr h="173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ÚBEDA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</a:tr>
              <a:tr h="173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VILLACARRILLO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</a:tr>
              <a:tr h="173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VILLANUEVA DEL ARZOBISPO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86E"/>
                    </a:solidFill>
                  </a:tcPr>
                </a:tc>
              </a:tr>
              <a:tr h="173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latin typeface="Arial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Arial"/>
                        </a:rPr>
                        <a:t>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78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286250" y="4357688"/>
          <a:ext cx="4429155" cy="1390652"/>
        </p:xfrm>
        <a:graphic>
          <a:graphicData uri="http://schemas.openxmlformats.org/drawingml/2006/table">
            <a:tbl>
              <a:tblPr/>
              <a:tblGrid>
                <a:gridCol w="3266104"/>
                <a:gridCol w="589491"/>
                <a:gridCol w="573560"/>
              </a:tblGrid>
              <a:tr h="2340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latin typeface="Arial"/>
                        </a:rPr>
                        <a:t>ASESORIAS BOTON ROJO </a:t>
                      </a:r>
                      <a:r>
                        <a:rPr lang="es-ES" sz="1200" b="1" i="0" u="none" strike="noStrike" dirty="0" err="1" smtClean="0">
                          <a:latin typeface="Arial"/>
                        </a:rPr>
                        <a:t>ags</a:t>
                      </a:r>
                      <a:r>
                        <a:rPr lang="es-ES" sz="1200" b="1" i="0" u="none" strike="noStrike" dirty="0" smtClean="0">
                          <a:latin typeface="Arial"/>
                        </a:rPr>
                        <a:t> </a:t>
                      </a:r>
                      <a:endParaRPr lang="es-ES" sz="12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latin typeface="Arial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latin typeface="Arial"/>
                        </a:rPr>
                        <a:t>ESTA INDICADO TRAT AB 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latin typeface="Arial"/>
                        </a:rPr>
                        <a:t>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latin typeface="Arial"/>
                        </a:rPr>
                        <a:t>EL AB ELEGIDO ES APROPIADO 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latin typeface="Arial"/>
                        </a:rPr>
                        <a:t>218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latin typeface="Arial"/>
                        </a:rPr>
                        <a:t>LA DOSIS ES APROPIADA 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latin typeface="Arial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latin typeface="Arial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37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latin typeface="Arial"/>
                        </a:rPr>
                        <a:t>LA DURACION DEL </a:t>
                      </a:r>
                      <a:r>
                        <a:rPr lang="es-ES" sz="1200" b="1" i="0" u="none" strike="noStrike" dirty="0" smtClean="0">
                          <a:latin typeface="Arial"/>
                        </a:rPr>
                        <a:t>TRAT  </a:t>
                      </a:r>
                      <a:r>
                        <a:rPr lang="es-ES" sz="1200" b="1" i="0" u="none" strike="noStrike" dirty="0">
                          <a:latin typeface="Arial"/>
                        </a:rPr>
                        <a:t>ES APROPIADA ?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latin typeface="Arial"/>
                        </a:rPr>
                        <a:t>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latin typeface="Arial"/>
                        </a:rPr>
                        <a:t>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928" name="6 Marcador de contenido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5929313"/>
            <a:ext cx="40322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/>
          <a:lstStyle/>
          <a:p>
            <a:pPr algn="ctr" eaLnBrk="1" hangingPunct="1"/>
            <a:r>
              <a:rPr lang="es-ES" b="1" dirty="0" smtClean="0">
                <a:solidFill>
                  <a:srgbClr val="002060"/>
                </a:solidFill>
              </a:rPr>
              <a:t>ASESORIAS 2017-18 BOTÓN ROJO</a:t>
            </a:r>
            <a:r>
              <a:rPr lang="es-ES" dirty="0" smtClean="0"/>
              <a:t> </a:t>
            </a:r>
            <a:endParaRPr lang="es-ES" dirty="0" smtClean="0"/>
          </a:p>
        </p:txBody>
      </p:sp>
      <p:pic>
        <p:nvPicPr>
          <p:cNvPr id="29928" name="6 Marcador de contenido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6072206"/>
            <a:ext cx="40322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00034" y="1000111"/>
          <a:ext cx="8072494" cy="5377791"/>
        </p:xfrm>
        <a:graphic>
          <a:graphicData uri="http://schemas.openxmlformats.org/drawingml/2006/table">
            <a:tbl>
              <a:tblPr/>
              <a:tblGrid>
                <a:gridCol w="4383201"/>
                <a:gridCol w="971475"/>
                <a:gridCol w="647651"/>
                <a:gridCol w="1098692"/>
                <a:gridCol w="971475"/>
              </a:tblGrid>
              <a:tr h="1593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Diagnóstico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sindrómico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la infección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ASESORIAS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  NO APROP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NO APROP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AMIGD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FARING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RESFR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CATARR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INFEC VIAS RESP ALTAS  ( AMIGD + FARING + RESFR + CATAR )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ITU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CIST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BACT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URIN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INFECCION  URINARIA O BACTERIRURIA ASINTOMATICA 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EPOC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BRONQ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NEUMO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PATOLOGIA INFECC VIAS RESPIRAT INFERIORES 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ABCESO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OTITIS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CELULITIS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CONJUNTIVITIS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OTRAS 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5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888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PROPUESTAS DE MEJORA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071563"/>
            <a:ext cx="9144000" cy="5516562"/>
          </a:xfrm>
        </p:spPr>
        <p:txBody>
          <a:bodyPr/>
          <a:lstStyle/>
          <a:p>
            <a:pPr eaLnBrk="1" hangingPunct="1"/>
            <a:r>
              <a:rPr lang="es-ES" sz="1800" smtClean="0"/>
              <a:t>APOYO A LOS RESPONSABLES DE LAS UGCS CON TIEMPO , RECONOCIMIENTO , INFORMACIÓN, FORMACIÓN ……( PIDE POR ESA BOCA…)</a:t>
            </a:r>
          </a:p>
          <a:p>
            <a:pPr eaLnBrk="1" hangingPunct="1"/>
            <a:r>
              <a:rPr lang="es-ES" sz="1800" smtClean="0"/>
              <a:t>POTENCIAR EL PROGRAMA EN DISTRITOS CON TIEMPO RESERVADO, FORMACIÓN, AUTOMATIZACION DE TAREAS , INFORMACION PROCESADA …</a:t>
            </a:r>
          </a:p>
          <a:p>
            <a:pPr eaLnBrk="1" hangingPunct="1"/>
            <a:r>
              <a:rPr lang="es-ES" sz="1800" smtClean="0"/>
              <a:t>POTENCIAR Y FACILITAR FORMACIÓN CONTINUADA  A PROFESIONALES ; ONLINE Y  ESCALONADA EN AP DE ABORDAJE DE INFECCIONES MAS FRECUENTES EN AP Y DE MMR </a:t>
            </a:r>
          </a:p>
          <a:p>
            <a:pPr eaLnBrk="1" hangingPunct="1"/>
            <a:r>
              <a:rPr lang="es-ES" sz="1800" smtClean="0"/>
              <a:t>REALIZAR CAMPAÑAS INSTITUCIONALES DE SENSIBILIZACIÓN EN MEDIOS DE COMUNICACIÓN DESTINADAS A POBLACION GENERAL </a:t>
            </a:r>
          </a:p>
          <a:p>
            <a:pPr eaLnBrk="1" hangingPunct="1"/>
            <a:r>
              <a:rPr lang="es-ES" sz="1800" smtClean="0"/>
              <a:t> FLEXIBILIDAD  SOBRE DISTINTOS  TIPOS DE ASESORIAS ( SESIONES CLINICAS, ASESORIAS NO PRESENCIALES….( AMPLIAR BOTÓN ROJO)  </a:t>
            </a:r>
          </a:p>
          <a:p>
            <a:pPr eaLnBrk="1" hangingPunct="1"/>
            <a:r>
              <a:rPr lang="es-ES" sz="1800" smtClean="0"/>
              <a:t>CONCENTRACIÓN DE LAS ASESORIAS EN PATOLOGIAS MAS PREVALENTES</a:t>
            </a:r>
          </a:p>
          <a:p>
            <a:pPr eaLnBrk="1" hangingPunct="1"/>
            <a:r>
              <a:rPr lang="es-ES" sz="1800" smtClean="0"/>
              <a:t>MAPA DE RESITENCIAS E INCIDENCIAS LOCALES / POR UGCS</a:t>
            </a:r>
          </a:p>
          <a:p>
            <a:pPr eaLnBrk="1" hangingPunct="1"/>
            <a:r>
              <a:rPr lang="es-ES" sz="1800" smtClean="0"/>
              <a:t>AUMENTAR IMPLANTACION DE ASESORIAS EN HOSPITALES</a:t>
            </a:r>
          </a:p>
          <a:p>
            <a:pPr eaLnBrk="1" hangingPunct="1"/>
            <a:r>
              <a:rPr lang="es-ES" sz="1800" smtClean="0"/>
              <a:t>PROTOCOLO DE ABORDAJE DE PACIENTES MMR EN AP</a:t>
            </a:r>
          </a:p>
          <a:p>
            <a:pPr eaLnBrk="1" hangingPunct="1"/>
            <a:endParaRPr lang="es-ES" sz="1800" smtClean="0"/>
          </a:p>
        </p:txBody>
      </p:sp>
      <p:pic>
        <p:nvPicPr>
          <p:cNvPr id="30724" name="6 Marcador de contenido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1750" y="6261100"/>
            <a:ext cx="40322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/>
          <p:cNvSpPr>
            <a:spLocks noGrp="1"/>
          </p:cNvSpPr>
          <p:nvPr>
            <p:ph type="title"/>
          </p:nvPr>
        </p:nvSpPr>
        <p:spPr>
          <a:xfrm>
            <a:off x="500063" y="642938"/>
            <a:ext cx="4343400" cy="1143000"/>
          </a:xfrm>
        </p:spPr>
        <p:txBody>
          <a:bodyPr/>
          <a:lstStyle/>
          <a:p>
            <a:pPr eaLnBrk="1" hangingPunct="1"/>
            <a:r>
              <a:rPr lang="es-ES" sz="6600" b="1" smtClean="0">
                <a:solidFill>
                  <a:srgbClr val="002060"/>
                </a:solidFill>
              </a:rPr>
              <a:t>GRACIAS</a:t>
            </a:r>
          </a:p>
        </p:txBody>
      </p:sp>
      <p:sp>
        <p:nvSpPr>
          <p:cNvPr id="31747" name="AutoShape 2" descr="Resultado de imaxes para BACTERIAS LUC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748" name="AutoShape 4" descr="Resultado de imaxes para BACTERIAS LUC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749" name="AutoShape 6" descr="https://thumbs.dreamstime.com/z/muchacha-que-lucha-con-las-bacterias-605716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31750" name="6 Marcador de contenido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000750"/>
            <a:ext cx="40322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10" descr="https://cnho.files.wordpress.com/2014/07/germen-resistente-bacteria-antibiotic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75" y="1571625"/>
            <a:ext cx="4643438" cy="426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25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rgbClr val="002060"/>
                </a:solidFill>
              </a:rPr>
              <a:t>CONSUMO DE ANTIBIÓTICOS 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43063"/>
            <a:ext cx="8229600" cy="4483100"/>
          </a:xfrm>
        </p:spPr>
        <p:txBody>
          <a:bodyPr/>
          <a:lstStyle/>
          <a:p>
            <a:pPr eaLnBrk="1" hangingPunct="1"/>
            <a:r>
              <a:rPr lang="es-ES" sz="3200" smtClean="0"/>
              <a:t>AMOXICILINA –AC CLAVULÁNICO</a:t>
            </a:r>
          </a:p>
          <a:p>
            <a:pPr eaLnBrk="1" hangingPunct="1"/>
            <a:r>
              <a:rPr lang="es-ES" sz="3200" smtClean="0"/>
              <a:t>ANTIBIÓTICOS TOTALES</a:t>
            </a:r>
          </a:p>
          <a:p>
            <a:pPr eaLnBrk="1" hangingPunct="1"/>
            <a:r>
              <a:rPr lang="es-ES" sz="3200" smtClean="0"/>
              <a:t>AMOXICILINA</a:t>
            </a:r>
          </a:p>
          <a:p>
            <a:pPr eaLnBrk="1" hangingPunct="1"/>
            <a:r>
              <a:rPr lang="es-ES" sz="3200" smtClean="0"/>
              <a:t>QUINOLONAS</a:t>
            </a:r>
          </a:p>
          <a:p>
            <a:pPr eaLnBrk="1" hangingPunct="1"/>
            <a:r>
              <a:rPr lang="es-ES" sz="3200" smtClean="0"/>
              <a:t>AZITROMICINA</a:t>
            </a:r>
          </a:p>
          <a:p>
            <a:pPr eaLnBrk="1" hangingPunct="1"/>
            <a:r>
              <a:rPr lang="es-ES" sz="3200" smtClean="0"/>
              <a:t>FOSFOMICINA TROMETAMOL</a:t>
            </a:r>
          </a:p>
        </p:txBody>
      </p:sp>
      <p:pic>
        <p:nvPicPr>
          <p:cNvPr id="8196" name="6 Marcador de contenido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5929313"/>
            <a:ext cx="40322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25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rgbClr val="002060"/>
                </a:solidFill>
              </a:rPr>
              <a:t>CONSUMO DE ANTIBIÓTICOS 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610100" y="1000125"/>
          <a:ext cx="4533900" cy="5857900"/>
        </p:xfrm>
        <a:graphic>
          <a:graphicData uri="http://schemas.openxmlformats.org/drawingml/2006/table">
            <a:tbl>
              <a:tblPr/>
              <a:tblGrid>
                <a:gridCol w="1852902"/>
                <a:gridCol w="418807"/>
                <a:gridCol w="1818002"/>
                <a:gridCol w="444189"/>
              </a:tblGrid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  2017  J NORDESTE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DDD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 2017  J NORTE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DDD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 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 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AMOXICILINA/CLAVULANICO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AMOXICILINA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AMOXICILINA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AMOXICILINA/CLAVULANICO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AZITROMICINA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CIPROFLOXACINO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LEVOFLOXACINO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AZITROMICINA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CIPROFLOXACINO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LEVOFLOXACINO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CEFUROXIMA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CEFUROXIMA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ERITROMICINA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ERITROMICINA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CLARITROMICINA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MOXIFLOXACINO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FOSFOMICINA-TROMETAMOL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FOSFOMICINA-TROMETAMOL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MOXIFLOXACINO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CLARITROMICINA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CLINDAMICINA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SULFAMETOXAZOL / TRIM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SULFAMETOXAZOL / TRIM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CEFIXIMA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FOSFOMICINA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FOSFOMICINA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CEFIXIMA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CLINDAMICINA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FLUCONAZOL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ITRACONAZOL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METRONIDAZOL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FLUCONAZOL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ITRACONAZOL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METRONIDAZOL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CEFADROXILO MONOHID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CEFADROXILO MONOHID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42875" y="1000125"/>
          <a:ext cx="4406900" cy="5857900"/>
        </p:xfrm>
        <a:graphic>
          <a:graphicData uri="http://schemas.openxmlformats.org/drawingml/2006/table">
            <a:tbl>
              <a:tblPr/>
              <a:tblGrid>
                <a:gridCol w="1752600"/>
                <a:gridCol w="419100"/>
                <a:gridCol w="1790700"/>
                <a:gridCol w="444500"/>
              </a:tblGrid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  2013  J NORDESTE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DDD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 2013  J NORTE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DDD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 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 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AMOXICILINA / CLAVULANICO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AMOXICILINA / CLAVULANICO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9,29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AMOXICILINA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AMOXICILINA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CIPROFLOXACINO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CIPROFLOXACINO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CEFUROXIMA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CEFUROXIMA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AZITROMICINA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LEVOFLOXACINO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C"/>
                    </a:solidFill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LEVOFLOXACINO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AZITROMICINA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MOXIFLOXACINO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ERITROMICINA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ERITROMICINA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MOXIFLOXACINO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CLARITROMICINA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CLARITROMICINA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FOSFOMICINA-TROMETAMOL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FOSFOMICINA-TROMETAMOL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CLINDAMICINA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CEFIXIMA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SULFAMETOXAZOL / TRIM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SULFAMETOXAZOL / TRIM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CEFIXIMA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ITRACONAZOL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FOSFOMICINA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FOSFOMICINA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ITRACONAZOL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CLINDAMICINA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FLUCONAZOL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METRONIDAZOL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METRONIDAZOL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FLUCONAZOL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CEFADROXILO MONOHID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CEFADROXILO MONOHID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rgbClr val="002060"/>
                </a:solidFill>
              </a:rPr>
              <a:t>AMOXICILINA –AC. CLAVULÁNICO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643438" y="2071688"/>
          <a:ext cx="3857652" cy="4622803"/>
        </p:xfrm>
        <a:graphic>
          <a:graphicData uri="http://schemas.openxmlformats.org/drawingml/2006/table">
            <a:tbl>
              <a:tblPr/>
              <a:tblGrid>
                <a:gridCol w="2889572"/>
                <a:gridCol w="968080"/>
              </a:tblGrid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DISTRITOS 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–AGS 2017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DDD /1000/A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PROAD_D-COSTA DEL SOL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PROAD_D-GRANADA y METROPOLITANO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PROAD_D-PONIENTE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PROAD_D-JAEN-JAEN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PROAD_D-ALJARAFE y SEVILLA N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PROAD_D-BAHIA CADIZ LA JANDA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PROAD_D-MALAGA GUADALHORCE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Y GUADALQUIVIR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PROAD_D-JEREZCOSTA NE, SIERRA CADIZ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PROAD_AGS-OSUNA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PROMEDIO ANDALUCIA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PROAD_D-HUELVA COSTA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PROAD_AGS-ESTE MALAGA AXARQUIA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6,67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PROAD_D-CONDADO CAMPIÑA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6,68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PROAD_AGS-SERRANIA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 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7,20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PROAD_D-CAMPO DE GIBRALTAR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PROAD_AGS-SUR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CORDOBA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PROAD_D-NORDESTE DE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NORDESTE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HUELVA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9,44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85750" y="1214438"/>
          <a:ext cx="8358246" cy="696356"/>
        </p:xfrm>
        <a:graphic>
          <a:graphicData uri="http://schemas.openxmlformats.org/drawingml/2006/table">
            <a:tbl>
              <a:tblPr/>
              <a:tblGrid>
                <a:gridCol w="2789023"/>
                <a:gridCol w="1050297"/>
                <a:gridCol w="1050297"/>
                <a:gridCol w="1050297"/>
                <a:gridCol w="1050297"/>
                <a:gridCol w="1368035"/>
              </a:tblGrid>
              <a:tr h="12897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AMOXICILINA CLAVULÁNICO 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REDUCCIÓN 14 A 17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7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11,47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-14,3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98"/>
                    </a:solidFill>
                  </a:tcPr>
                </a:tc>
              </a:tr>
              <a:tr h="12897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-12,7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</a:tr>
              <a:tr h="12897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9,13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6,46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-29,2</a:t>
                      </a:r>
                    </a:p>
                  </a:txBody>
                  <a:tcPr marL="6449" marR="6449" marT="6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500063" y="2071688"/>
          <a:ext cx="3786214" cy="4643422"/>
        </p:xfrm>
        <a:graphic>
          <a:graphicData uri="http://schemas.openxmlformats.org/drawingml/2006/table">
            <a:tbl>
              <a:tblPr/>
              <a:tblGrid>
                <a:gridCol w="2750446"/>
                <a:gridCol w="1035768"/>
              </a:tblGrid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DISTRITOS AGS 2014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AÑO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PROAD_D-COSTA DEL SOL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PROAD_D-GRANADA y METROPOLITANO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PROAD_AGS-SERRANIA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PROAD_D-MALAGA GUADALHORCE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PROAD_D-ALJARAFE y SEVILLA N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PROAD_D-PONIENTE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8,68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PROAD_AGS-ESTE MALAGA AXARQUIA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PROAD_D-HUELVA COSTA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PROAD_D-JAEN-JAEN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PROMEDIO ANDALUCIA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PROAD_D-BAHIA CADIZ LA JANDA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PROAD_D-NORDESTE DE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 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PROAD_AGS-OSUNA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PROAD_D-CAMPO DE GIBRALTAR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PROAD_AGS-SUR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Y GUADALQUIVIR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9,72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PROAD_D-CONDADO CAMPIÑA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10,37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PROAD_D-JEREZCOSTA NE, SIERRA CADIZ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10,63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CORDOBA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10,71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HUELVA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NORDESTE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11,47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>
          <a:xfrm>
            <a:off x="285750" y="0"/>
            <a:ext cx="8858250" cy="1000125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rgbClr val="002060"/>
                </a:solidFill>
              </a:rPr>
              <a:t>AMOXICILINA –AC. CLAVULÁNICO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42938" y="982663"/>
          <a:ext cx="8072494" cy="5875494"/>
        </p:xfrm>
        <a:graphic>
          <a:graphicData uri="http://schemas.openxmlformats.org/drawingml/2006/table">
            <a:tbl>
              <a:tblPr/>
              <a:tblGrid>
                <a:gridCol w="2581672"/>
                <a:gridCol w="906128"/>
                <a:gridCol w="944282"/>
                <a:gridCol w="763056"/>
                <a:gridCol w="763056"/>
                <a:gridCol w="906128"/>
                <a:gridCol w="1208172"/>
              </a:tblGrid>
              <a:tr h="208819"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DDD/1000 TIS /DÍA</a:t>
                      </a:r>
                    </a:p>
                  </a:txBody>
                  <a:tcPr marL="7211" marR="7211" marT="72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AND / UGC 2017</a:t>
                      </a:r>
                    </a:p>
                  </a:txBody>
                  <a:tcPr marL="7211" marR="7211" marT="72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 / CLAV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ANDALUCÍA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NORDESTE</a:t>
                      </a:r>
                    </a:p>
                  </a:txBody>
                  <a:tcPr marL="7211" marR="7211" marT="7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4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12,31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11,50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10,30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8,69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-24,5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C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BAEZA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13,62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12,42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9,97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-20,8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D75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BEAS DE SEGURA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-23,9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D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8C47C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CAZORLA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12,89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3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15,60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11,99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10,79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-30,8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4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170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JÓDAR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-39,1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0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PEAL DE BECERRO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13,95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12,94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-27,7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8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POZO ALCÓN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-48,8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57F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SANTIAGO-PONTONES-ORCERA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12,72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11,83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11,46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-9,9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TORREPEROGIL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10,21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8,62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E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ÚBEDA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11,65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-41,0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382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VILLACARRILLO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11,06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VILLANUEVA DEL ARZOBISPO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13,81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13,72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-30,6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4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NORTE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9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ANDÚJAR 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10,18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11,21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-42,3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ANDÚJAR B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5,10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-34,1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0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77C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ARJONA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-14,5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BAILÉN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-23,7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D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CAROLINA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11,42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10,71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9,90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-13,3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A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LINARES A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10,49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11,97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E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B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8,38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5,21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-37,4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CC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C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5,65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-36,4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D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D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9,56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7,43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3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3"/>
                    </a:solidFill>
                  </a:tcPr>
                </a:tc>
              </a:tr>
              <a:tr h="208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SANTISTEBAN DEL PUERTO - UGC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12,17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11,22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8,47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-30,4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5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6572250" y="2214563"/>
            <a:ext cx="2143125" cy="1357312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642938" y="0"/>
            <a:ext cx="8501062" cy="1000125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rgbClr val="002060"/>
                </a:solidFill>
              </a:rPr>
              <a:t>ANTIBIÓTICOS TOTALES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14500" y="2143125"/>
          <a:ext cx="5643602" cy="4622803"/>
        </p:xfrm>
        <a:graphic>
          <a:graphicData uri="http://schemas.openxmlformats.org/drawingml/2006/table">
            <a:tbl>
              <a:tblPr/>
              <a:tblGrid>
                <a:gridCol w="3609706"/>
                <a:gridCol w="2033896"/>
              </a:tblGrid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 TOTALES 2017 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AÑO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PROAD_D-COSTA DEL SOL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11,85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PROAD_D-MALAGA GUADALHORCE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16,09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PROAD_D-PONIENTE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16,23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PROAD_AGS-SERRANIA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16,57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PROAD_D-GRANADA y METROPOLITANO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16,87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PROAD_D-HUELVA COSTA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17,24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PROAD_AGS-ESTE MALAGA AXARQUIA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17,48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17,74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17,89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PROAD_D-BAHIA CADIZ LA JANDA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18,13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PROAD_D-CONDADO CAMPIÑA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18,32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PROAD_D-ALJARAFE y SEVILLA N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18,60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PROAD_AGS-OSUNA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18,65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PROAD_D-CAMPO DE GIBRALTAR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18,70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PROMEDIO ANDALUCIA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18,95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PROAD_D-JAEN-JAEN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19,20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PROAD_D-JEREZCOSTA NE, SIERRA CADIZ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19,59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PROAD_AGS-SUR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19,89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Y GUADALQUIVIR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19,98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 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21,16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PROAD_D-NORDESTE DE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22,56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22,63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23,17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CORDOBA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23,20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HUELVA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25,23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PROAD_D-JAEN NORDESTE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25,28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42875" y="1143000"/>
          <a:ext cx="8715434" cy="757796"/>
        </p:xfrm>
        <a:graphic>
          <a:graphicData uri="http://schemas.openxmlformats.org/drawingml/2006/table">
            <a:tbl>
              <a:tblPr/>
              <a:tblGrid>
                <a:gridCol w="2349950"/>
                <a:gridCol w="1115600"/>
                <a:gridCol w="1115600"/>
                <a:gridCol w="1115600"/>
                <a:gridCol w="1115600"/>
                <a:gridCol w="1903084"/>
              </a:tblGrid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ANTIBIÓTICOS TOTALES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REDUCCIÓN 14 A 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25,3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-3,3%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98D"/>
                    </a:solidFill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22,4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22,6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20,73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18,95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-8,6%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ANTIBIÓTICOS TOTALES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14313" y="1000125"/>
          <a:ext cx="8786874" cy="5715045"/>
        </p:xfrm>
        <a:graphic>
          <a:graphicData uri="http://schemas.openxmlformats.org/drawingml/2006/table">
            <a:tbl>
              <a:tblPr/>
              <a:tblGrid>
                <a:gridCol w="2917100"/>
                <a:gridCol w="1099250"/>
                <a:gridCol w="853785"/>
                <a:gridCol w="853785"/>
                <a:gridCol w="853785"/>
                <a:gridCol w="853785"/>
                <a:gridCol w="1355384"/>
              </a:tblGrid>
              <a:tr h="173971">
                <a:tc>
                  <a:txBody>
                    <a:bodyPr/>
                    <a:lstStyle/>
                    <a:p>
                      <a:pPr algn="l" fontAlgn="b"/>
                      <a:endParaRPr lang="es-E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91" marR="6291" marT="62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DDD/1000 TIS /DÍA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5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7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 TOTALES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UGC / AND2017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03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20,73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19,55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18,95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5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NORDESTE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4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27,44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26,18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27,11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25,24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-8,0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BAEZA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31,33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29,53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33,92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F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30,87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-1,5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D6F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BEAS DE SEGURA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18,81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14,62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17,10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15,95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-15,2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CAZORLA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27,46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30,16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27,93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25,94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JÓDAR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30,99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27,50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26,40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21,78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-29,7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C81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PEAL DE BECERRO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26,03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26,46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28,61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26,57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POZO ALCÓN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30,66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30,23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3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32,31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27,17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57D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SANTIAGO-PONTONES-ORCERA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27,42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25,36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27,00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-1,5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TORREPEROGIL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25,06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23,46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26,64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25,30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ÚBEDA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24,54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23,99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23,31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21,69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VILLACARRILLO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27,59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25,99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26,21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25,53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-7,5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VILLANUEVA DEL ARZOBISPO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34,28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31,29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32,72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31,90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-6,9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8067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NORTE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22,84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22,39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23,14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22,60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-1,1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ANDÚJAR A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24,73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25,59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24,51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24,89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ANDÚJAR B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19,51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18,10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16,63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16,31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-16,4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57C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ARJONA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22,46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21,18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20,08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57F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BAILÉN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22,75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21,74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21,92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81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 CAROLINA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23,40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24,12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26,24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25,18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A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28,10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26,42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31,41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28,75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677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B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21,78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19,99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20,14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18,60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-14,6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E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C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18,54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17,89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16,57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14,54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-21,6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LINARES D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23,54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22,57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26,41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24,54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</a:tr>
              <a:tr h="219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SANTISTEBAN DEL PUERTO - UGC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23,63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25,63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29,13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26,32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11,4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6291" marR="6291" marT="62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786563" y="2071688"/>
            <a:ext cx="857250" cy="21431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6786563" y="3571875"/>
            <a:ext cx="857250" cy="214313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6786563" y="4714875"/>
            <a:ext cx="857250" cy="214313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6786563" y="4000500"/>
            <a:ext cx="857250" cy="214313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25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2060"/>
                </a:solidFill>
              </a:rPr>
              <a:t>AMOXICILINA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28625" y="1143000"/>
          <a:ext cx="8143935" cy="849236"/>
        </p:xfrm>
        <a:graphic>
          <a:graphicData uri="http://schemas.openxmlformats.org/drawingml/2006/table">
            <a:tbl>
              <a:tblPr/>
              <a:tblGrid>
                <a:gridCol w="2195855"/>
                <a:gridCol w="1042447"/>
                <a:gridCol w="1042447"/>
                <a:gridCol w="1042447"/>
                <a:gridCol w="1042447"/>
                <a:gridCol w="1778292"/>
              </a:tblGrid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AMOXICILINA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 ANDALUCIA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AUMENTO</a:t>
                      </a:r>
                      <a:r>
                        <a:rPr lang="es-ES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 A 17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NORDESTE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8,49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26,7%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 JAEN NORTE 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6,7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8,59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28,2%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79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ANDALUCIA 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5,20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6,01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15,5%</a:t>
                      </a:r>
                    </a:p>
                  </a:txBody>
                  <a:tcPr marL="6569" marR="6569" marT="6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286000" y="2143125"/>
          <a:ext cx="4714908" cy="4622803"/>
        </p:xfrm>
        <a:graphic>
          <a:graphicData uri="http://schemas.openxmlformats.org/drawingml/2006/table">
            <a:tbl>
              <a:tblPr/>
              <a:tblGrid>
                <a:gridCol w="3015703"/>
                <a:gridCol w="1699205"/>
              </a:tblGrid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AMOXICILINA 2017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DDD /1000 /DIA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PROAD_D-COSTA DEL SOL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PROAD_D-MALAGA GUADALHORCE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PROAD_D-CAMPO DE GIBRALTAR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4,50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PROAD_AGS-ESTE MALAGA AXARQUIA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PROAD_D-HUELVA COSTA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PROAD_AGS-SERRANIA MALAGA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PROAD_D-CONDADO CAMPIÑA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PROAD_D-PONIENTE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PROAD_D-NORDESTE DE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PROMEDIO ANDALUCIA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PROAD_AGS-SUR GRANADA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CORDOBA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6,18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PROAD_AGS-OSUNA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PROAD_D-BAHIA CADIZ LA JANDA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6,67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PROAD_D-SEVILLA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6,69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PROAD_AGS-N HUELVA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6,72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PROAD_D-CORDOBA Y GUADALQUIVIR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6,76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PROAD_D-GRANADA y METROPOLITANO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6,83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6,85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PROAD_D-JEREZCOSTA NE, SIERRA CADIZ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7,07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PROAD_D-N ALMERIA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7,31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PROAD_D-JAEN-JAEN SUR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7,74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PROAD_D-ALJARAFE y SEVILLA N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NORDESTE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PROAD_D-JAEN NORTE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8,59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2504</TotalTime>
  <Words>5555</Words>
  <Application>Microsoft Office PowerPoint</Application>
  <PresentationFormat>Presentación en pantalla (4:3)</PresentationFormat>
  <Paragraphs>3280</Paragraphs>
  <Slides>27</Slides>
  <Notes>27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Arial</vt:lpstr>
      <vt:lpstr>Wingdings 2</vt:lpstr>
      <vt:lpstr>Calibri</vt:lpstr>
      <vt:lpstr>Equidad</vt:lpstr>
      <vt:lpstr>  Distritos Sanitarios   Jaén Norte y Jaén Nordeste  </vt:lpstr>
      <vt:lpstr>CONTENIDO</vt:lpstr>
      <vt:lpstr>CONSUMO DE ANTIBIÓTICOS </vt:lpstr>
      <vt:lpstr>CONSUMO DE ANTIBIÓTICOS </vt:lpstr>
      <vt:lpstr>AMOXICILINA –AC. CLAVULÁNICO</vt:lpstr>
      <vt:lpstr>AMOXICILINA –AC. CLAVULÁNICO</vt:lpstr>
      <vt:lpstr>ANTIBIÓTICOS TOTALES</vt:lpstr>
      <vt:lpstr>ANTIBIÓTICOS TOTALES</vt:lpstr>
      <vt:lpstr>AMOXICILINA</vt:lpstr>
      <vt:lpstr>AMOXICILINA</vt:lpstr>
      <vt:lpstr>CIPROFLOXACINO</vt:lpstr>
      <vt:lpstr>CIPROFLOXACINO</vt:lpstr>
      <vt:lpstr>LEVOFLOXACINO</vt:lpstr>
      <vt:lpstr>LEVOFLOXACINO</vt:lpstr>
      <vt:lpstr>AZITROMICINA </vt:lpstr>
      <vt:lpstr>AZITROMICINA </vt:lpstr>
      <vt:lpstr>FOSFOMICINA TROMETAMOL </vt:lpstr>
      <vt:lpstr>FOSFOMICINA TROMETAMOL </vt:lpstr>
      <vt:lpstr>DISTRITOS / ANDALUCIA 2014 -2017 </vt:lpstr>
      <vt:lpstr>UGCS / ANDALUCIA 2017 </vt:lpstr>
      <vt:lpstr>UGCS / ANDALUCIA 2017 </vt:lpstr>
      <vt:lpstr>UGCS / ANDALUCIA - EVOLUCIÓN 13-14 A 17 </vt:lpstr>
      <vt:lpstr>RESISTENCIAS EN AP </vt:lpstr>
      <vt:lpstr>ASESORIAS </vt:lpstr>
      <vt:lpstr>ASESORIAS 2017-18 BOTÓN ROJO </vt:lpstr>
      <vt:lpstr>PROPUESTAS DE MEJORA </vt:lpstr>
      <vt:lpstr>GRACIAS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PIRASOA 2018 </dc:title>
  <dc:creator>jpquesada</dc:creator>
  <cp:lastModifiedBy>usuario</cp:lastModifiedBy>
  <cp:revision>144</cp:revision>
  <dcterms:created xsi:type="dcterms:W3CDTF">2018-04-30T06:35:21Z</dcterms:created>
  <dcterms:modified xsi:type="dcterms:W3CDTF">2018-05-15T07:59:44Z</dcterms:modified>
</cp:coreProperties>
</file>