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urmo\Desktop\PIRASOA\PIRASOA%20REUNION%2030%20MAYO%202018\REUNION%20PIRASOA%20HUELVA%20MAYO%202018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mo\Desktop\PIRASOA\PIRASOA%20REUNION%2030%20MAYO%202018\RESISTENCIAS%20DOS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turmo\Desktop\PIRASOA\PIRASOA%20REUNION%2030%20MAYO%202018\RESISTENCIAS%20DO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turmo\Desktop\PIRASOA\PIRASOA%20REUNION%2030%20MAYO%202018\REUNION%20PIRASOA%20HUELVA%20MAYO%202018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mo\Desktop\PIRASOA\PIRASOA%20REUNION%2030%20MAYO%202018\REUNION%20PIRASOA%20HUELVA%20MAYO%202018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turmo\Desktop\PIRASOA\PIRASOA%20REUNION%2030%20MAYO%202018\REUNION%20PIRASOA%20HUELVA%20MAYO%202018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turmo\Desktop\PIRASOA\PIRASOA%20REUNION%2030%20MAYO%202018\REUNION%20PIRASOA%20HUELVA%20MAYO%202018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mo\Desktop\PIRASOA\PIRASOA%20REUNION%2030%20MAYO%202018\REUNION%20PIRASOA%20HUELVA%20MAYO%202018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turmo\Desktop\PIRASOA\PIRASOA%20REUNION%2030%20MAYO%202018\REUNION%20PIRASOA%20HUELVA%20MAYO%202018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turmo\Desktop\PIRASOA\PIRASOA%20REUNION%2030%20MAYO%202018\REUNION%20PIRASOA%20HUELVA%20MAYO%202018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turmo\Desktop\PIRASOA\PIRASOA%20REUNION%2030%20MAYO%202018\REUNION%20PIRASOA%20HUELVA%20MAYO%20201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EVOLUCION TRIMESTRAL DE ASESORIAS PROA-D.</a:t>
            </a:r>
          </a:p>
          <a:p>
            <a:pPr>
              <a:defRPr sz="2400"/>
            </a:pPr>
            <a:r>
              <a:rPr lang="en-US" sz="2400"/>
              <a:t>DS.HUELVA COSTA. 2014-2017.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5.167289841358623E-2"/>
          <c:y val="0.15871646791588123"/>
          <c:w val="0.93616370211738931"/>
          <c:h val="0.77955076611300222"/>
        </c:manualLayout>
      </c:layout>
      <c:lineChart>
        <c:grouping val="standard"/>
        <c:ser>
          <c:idx val="0"/>
          <c:order val="0"/>
          <c:tx>
            <c:strRef>
              <c:f>ASESORIAS!$B$3</c:f>
              <c:strCache>
                <c:ptCount val="1"/>
                <c:pt idx="0">
                  <c:v>Nº ASESORIAS</c:v>
                </c:pt>
              </c:strCache>
            </c:strRef>
          </c:tx>
          <c:marker>
            <c:symbol val="none"/>
          </c:marker>
          <c:trendline>
            <c:spPr>
              <a:ln w="38100">
                <a:solidFill>
                  <a:srgbClr val="FF0000"/>
                </a:solidFill>
              </a:ln>
            </c:spPr>
            <c:trendlineType val="linear"/>
          </c:trendline>
          <c:cat>
            <c:strRef>
              <c:f>ASESORIAS!$C$2:$R$2</c:f>
              <c:strCache>
                <c:ptCount val="16"/>
                <c:pt idx="0">
                  <c:v>1T 2014</c:v>
                </c:pt>
                <c:pt idx="1">
                  <c:v>2T 2014</c:v>
                </c:pt>
                <c:pt idx="2">
                  <c:v>3T 2014</c:v>
                </c:pt>
                <c:pt idx="3">
                  <c:v>4T 2014</c:v>
                </c:pt>
                <c:pt idx="4">
                  <c:v>1T 2015</c:v>
                </c:pt>
                <c:pt idx="5">
                  <c:v>2T 2015</c:v>
                </c:pt>
                <c:pt idx="6">
                  <c:v>3T 2015</c:v>
                </c:pt>
                <c:pt idx="7">
                  <c:v>4T 2015</c:v>
                </c:pt>
                <c:pt idx="8">
                  <c:v>1T 2016</c:v>
                </c:pt>
                <c:pt idx="9">
                  <c:v>2T 2016</c:v>
                </c:pt>
                <c:pt idx="10">
                  <c:v>3T 2016</c:v>
                </c:pt>
                <c:pt idx="11">
                  <c:v>4T 2016</c:v>
                </c:pt>
                <c:pt idx="12">
                  <c:v>1T 2017</c:v>
                </c:pt>
                <c:pt idx="13">
                  <c:v>2T 2017</c:v>
                </c:pt>
                <c:pt idx="14">
                  <c:v>3T 2017</c:v>
                </c:pt>
                <c:pt idx="15">
                  <c:v>4T 2017</c:v>
                </c:pt>
              </c:strCache>
            </c:strRef>
          </c:cat>
          <c:val>
            <c:numRef>
              <c:f>ASESORIAS!$C$3:$R$3</c:f>
              <c:numCache>
                <c:formatCode>General</c:formatCode>
                <c:ptCount val="16"/>
                <c:pt idx="0">
                  <c:v>86</c:v>
                </c:pt>
                <c:pt idx="1">
                  <c:v>162</c:v>
                </c:pt>
                <c:pt idx="2">
                  <c:v>369</c:v>
                </c:pt>
                <c:pt idx="3">
                  <c:v>337</c:v>
                </c:pt>
                <c:pt idx="4">
                  <c:v>84</c:v>
                </c:pt>
                <c:pt idx="5">
                  <c:v>398</c:v>
                </c:pt>
                <c:pt idx="6">
                  <c:v>363</c:v>
                </c:pt>
                <c:pt idx="7">
                  <c:v>540</c:v>
                </c:pt>
                <c:pt idx="8">
                  <c:v>161</c:v>
                </c:pt>
                <c:pt idx="9">
                  <c:v>310</c:v>
                </c:pt>
                <c:pt idx="10">
                  <c:v>147</c:v>
                </c:pt>
                <c:pt idx="11">
                  <c:v>773</c:v>
                </c:pt>
                <c:pt idx="12">
                  <c:v>272</c:v>
                </c:pt>
                <c:pt idx="13">
                  <c:v>422</c:v>
                </c:pt>
                <c:pt idx="14">
                  <c:v>135</c:v>
                </c:pt>
                <c:pt idx="15">
                  <c:v>655</c:v>
                </c:pt>
              </c:numCache>
            </c:numRef>
          </c:val>
        </c:ser>
        <c:marker val="1"/>
        <c:axId val="113193344"/>
        <c:axId val="113194880"/>
      </c:lineChart>
      <c:catAx>
        <c:axId val="113193344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13194880"/>
        <c:crosses val="autoZero"/>
        <c:auto val="1"/>
        <c:lblAlgn val="ctr"/>
        <c:lblOffset val="100"/>
      </c:catAx>
      <c:valAx>
        <c:axId val="1131948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13193344"/>
        <c:crosses val="autoZero"/>
        <c:crossBetween val="between"/>
      </c:valAx>
    </c:plotArea>
    <c:plotVisOnly val="1"/>
  </c:chart>
  <c:spPr>
    <a:solidFill>
      <a:schemeClr val="accent3">
        <a:lumMod val="40000"/>
        <a:lumOff val="60000"/>
      </a:schemeClr>
    </a:solidFill>
  </c:sp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n-US" sz="1400" b="1" i="0" baseline="0"/>
              <a:t>EVOLUCION TRIMESTRAL DE DENSIDAD DE INCIDENCIA DE PACIENTES AMBULATORIOS CON INFECCION </a:t>
            </a:r>
            <a:r>
              <a:rPr lang="en-US" sz="1400" b="1" i="1" baseline="0"/>
              <a:t>DE Escherichia coli </a:t>
            </a:r>
            <a:r>
              <a:rPr lang="en-US" sz="1400" b="1" i="0" baseline="0"/>
              <a:t>RESISTENTE A AMOXICILINA/CLAVULANICO. </a:t>
            </a:r>
            <a:endParaRPr lang="es-ES" sz="1400"/>
          </a:p>
          <a:p>
            <a:pPr>
              <a:defRPr/>
            </a:pPr>
            <a:r>
              <a:rPr lang="en-US" sz="1400" b="1" i="0" baseline="0"/>
              <a:t>DS.HUELVA COSTA. 2015 - 2017.</a:t>
            </a:r>
          </a:p>
        </c:rich>
      </c:tx>
      <c:layout>
        <c:manualLayout>
          <c:xMode val="edge"/>
          <c:yMode val="edge"/>
          <c:x val="0.1728430797050112"/>
          <c:y val="3.4085210825157024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'RESISTENCIAS DOS'!$A$43</c:f>
              <c:strCache>
                <c:ptCount val="1"/>
                <c:pt idx="0">
                  <c:v>amox-clavul</c:v>
                </c:pt>
              </c:strCache>
            </c:strRef>
          </c:tx>
          <c:marker>
            <c:symbol val="none"/>
          </c:marker>
          <c:dLbls>
            <c:dLbl>
              <c:idx val="3"/>
              <c:layout>
                <c:manualLayout>
                  <c:x val="-1.2163399469024515E-2"/>
                  <c:y val="1.6797075457224329E-2"/>
                </c:manualLayout>
              </c:layout>
              <c:showVal val="1"/>
            </c:dLbl>
            <c:dLbl>
              <c:idx val="6"/>
              <c:layout>
                <c:manualLayout>
                  <c:x val="-2.8888073738933227E-2"/>
                  <c:y val="-1.6797075457224329E-2"/>
                </c:manualLayout>
              </c:layout>
              <c:showVal val="1"/>
            </c:dLbl>
            <c:dLbl>
              <c:idx val="10"/>
              <c:layout>
                <c:manualLayout>
                  <c:x val="-2.8888073738933227E-2"/>
                  <c:y val="-1.8896709889377378E-2"/>
                </c:manualLayout>
              </c:layout>
              <c:showVal val="1"/>
            </c:dLbl>
            <c:dLbl>
              <c:idx val="11"/>
              <c:layout>
                <c:manualLayout>
                  <c:x val="-2.1285949070793026E-2"/>
                  <c:y val="-1.8896709889377378E-2"/>
                </c:manualLayout>
              </c:layout>
              <c:showVal val="1"/>
            </c:dLbl>
            <c:showVal val="1"/>
          </c:dLbls>
          <c:trendline>
            <c:spPr>
              <a:ln w="25400">
                <a:solidFill>
                  <a:srgbClr val="FF0000"/>
                </a:solidFill>
              </a:ln>
            </c:spPr>
            <c:trendlineType val="linear"/>
          </c:trendline>
          <c:cat>
            <c:strRef>
              <c:f>'RESISTENCIAS DOS'!$B$42:$M$42</c:f>
              <c:strCache>
                <c:ptCount val="12"/>
                <c:pt idx="0">
                  <c:v>1T </c:v>
                </c:pt>
                <c:pt idx="1">
                  <c:v>2T </c:v>
                </c:pt>
                <c:pt idx="2">
                  <c:v>3T </c:v>
                </c:pt>
                <c:pt idx="3">
                  <c:v>4T 2015</c:v>
                </c:pt>
                <c:pt idx="4">
                  <c:v>1T </c:v>
                </c:pt>
                <c:pt idx="5">
                  <c:v>2T </c:v>
                </c:pt>
                <c:pt idx="6">
                  <c:v>3T </c:v>
                </c:pt>
                <c:pt idx="7">
                  <c:v>4T 2016</c:v>
                </c:pt>
                <c:pt idx="8">
                  <c:v>1T </c:v>
                </c:pt>
                <c:pt idx="9">
                  <c:v>2T </c:v>
                </c:pt>
                <c:pt idx="10">
                  <c:v>3T </c:v>
                </c:pt>
                <c:pt idx="11">
                  <c:v>4T 2017</c:v>
                </c:pt>
              </c:strCache>
            </c:strRef>
          </c:cat>
          <c:val>
            <c:numRef>
              <c:f>'RESISTENCIAS DOS'!$B$43:$M$43</c:f>
              <c:numCache>
                <c:formatCode>General</c:formatCode>
                <c:ptCount val="12"/>
                <c:pt idx="0">
                  <c:v>1.0000000000000005E-2</c:v>
                </c:pt>
                <c:pt idx="1">
                  <c:v>0.05</c:v>
                </c:pt>
                <c:pt idx="2">
                  <c:v>8.0000000000000043E-2</c:v>
                </c:pt>
                <c:pt idx="3">
                  <c:v>6.0000000000000032E-2</c:v>
                </c:pt>
                <c:pt idx="4">
                  <c:v>6.0000000000000032E-2</c:v>
                </c:pt>
                <c:pt idx="5">
                  <c:v>3.0000000000000002E-2</c:v>
                </c:pt>
                <c:pt idx="6">
                  <c:v>6.0000000000000032E-2</c:v>
                </c:pt>
                <c:pt idx="7">
                  <c:v>6.0000000000000032E-2</c:v>
                </c:pt>
                <c:pt idx="8">
                  <c:v>4.0000000000000022E-2</c:v>
                </c:pt>
                <c:pt idx="9">
                  <c:v>6.0000000000000032E-2</c:v>
                </c:pt>
                <c:pt idx="10">
                  <c:v>8.0000000000000043E-2</c:v>
                </c:pt>
                <c:pt idx="11">
                  <c:v>8.0000000000000043E-2</c:v>
                </c:pt>
              </c:numCache>
            </c:numRef>
          </c:val>
        </c:ser>
        <c:marker val="1"/>
        <c:axId val="126363904"/>
        <c:axId val="126369792"/>
      </c:lineChart>
      <c:catAx>
        <c:axId val="126363904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26369792"/>
        <c:crosses val="autoZero"/>
        <c:auto val="1"/>
        <c:lblAlgn val="ctr"/>
        <c:lblOffset val="100"/>
      </c:catAx>
      <c:valAx>
        <c:axId val="1263697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26363904"/>
        <c:crosses val="autoZero"/>
        <c:crossBetween val="between"/>
      </c:valAx>
    </c:plotArea>
    <c:plotVisOnly val="1"/>
  </c:chart>
  <c:spPr>
    <a:solidFill>
      <a:schemeClr val="accent3">
        <a:lumMod val="40000"/>
        <a:lumOff val="60000"/>
      </a:schemeClr>
    </a:solidFill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n-US" sz="1200" b="1" i="0" baseline="0"/>
              <a:t>EVOLUCION TRIMESTRAL DE DENSIDAD DE INCIDENCIA DE PACIENTES AMBULATORIOS CON INFECCION DE Eschericia coli RESISTENTE A CIPROFLOXACINO.</a:t>
            </a:r>
            <a:endParaRPr lang="es-ES" sz="1200"/>
          </a:p>
          <a:p>
            <a:pPr>
              <a:defRPr/>
            </a:pPr>
            <a:r>
              <a:rPr lang="en-US" sz="1200" b="1" i="0" baseline="0"/>
              <a:t> DS.HUELVA COSTA. 2015 - 2017.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'RESISTENCIAS DOS'!$A$70</c:f>
              <c:strCache>
                <c:ptCount val="1"/>
                <c:pt idx="0">
                  <c:v>CIPRO</c:v>
                </c:pt>
              </c:strCache>
            </c:strRef>
          </c:tx>
          <c:marker>
            <c:symbol val="none"/>
          </c:marker>
          <c:dLbls>
            <c:showVal val="1"/>
          </c:dLbls>
          <c:trendline>
            <c:spPr>
              <a:ln w="25400">
                <a:solidFill>
                  <a:srgbClr val="FF0000"/>
                </a:solidFill>
              </a:ln>
            </c:spPr>
            <c:trendlineType val="linear"/>
          </c:trendline>
          <c:cat>
            <c:strRef>
              <c:f>'RESISTENCIAS DOS'!$B$69:$M$69</c:f>
              <c:strCache>
                <c:ptCount val="12"/>
                <c:pt idx="0">
                  <c:v>1T </c:v>
                </c:pt>
                <c:pt idx="1">
                  <c:v>2T </c:v>
                </c:pt>
                <c:pt idx="2">
                  <c:v>3T </c:v>
                </c:pt>
                <c:pt idx="3">
                  <c:v>4T 2015</c:v>
                </c:pt>
                <c:pt idx="4">
                  <c:v>1T </c:v>
                </c:pt>
                <c:pt idx="5">
                  <c:v>2T </c:v>
                </c:pt>
                <c:pt idx="6">
                  <c:v>3T </c:v>
                </c:pt>
                <c:pt idx="7">
                  <c:v>4T 2016</c:v>
                </c:pt>
                <c:pt idx="8">
                  <c:v>1T </c:v>
                </c:pt>
                <c:pt idx="9">
                  <c:v>2T </c:v>
                </c:pt>
                <c:pt idx="10">
                  <c:v>3T </c:v>
                </c:pt>
                <c:pt idx="11">
                  <c:v>4T 2017</c:v>
                </c:pt>
              </c:strCache>
            </c:strRef>
          </c:cat>
          <c:val>
            <c:numRef>
              <c:f>'RESISTENCIAS DOS'!$B$70:$M$70</c:f>
              <c:numCache>
                <c:formatCode>General</c:formatCode>
                <c:ptCount val="12"/>
                <c:pt idx="0">
                  <c:v>0.32000000000000051</c:v>
                </c:pt>
                <c:pt idx="1">
                  <c:v>0.3800000000000005</c:v>
                </c:pt>
                <c:pt idx="2">
                  <c:v>0.34</c:v>
                </c:pt>
                <c:pt idx="3">
                  <c:v>0.37000000000000038</c:v>
                </c:pt>
                <c:pt idx="4">
                  <c:v>0.34</c:v>
                </c:pt>
                <c:pt idx="5">
                  <c:v>0.39000000000000051</c:v>
                </c:pt>
                <c:pt idx="6">
                  <c:v>0.34</c:v>
                </c:pt>
                <c:pt idx="7">
                  <c:v>0.35000000000000031</c:v>
                </c:pt>
                <c:pt idx="8">
                  <c:v>0.34</c:v>
                </c:pt>
                <c:pt idx="9">
                  <c:v>0.34</c:v>
                </c:pt>
                <c:pt idx="10">
                  <c:v>0.36000000000000032</c:v>
                </c:pt>
                <c:pt idx="11">
                  <c:v>0.34</c:v>
                </c:pt>
              </c:numCache>
            </c:numRef>
          </c:val>
        </c:ser>
        <c:marker val="1"/>
        <c:axId val="126412288"/>
        <c:axId val="126413824"/>
      </c:lineChart>
      <c:catAx>
        <c:axId val="12641228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26413824"/>
        <c:crosses val="autoZero"/>
        <c:auto val="1"/>
        <c:lblAlgn val="ctr"/>
        <c:lblOffset val="100"/>
      </c:catAx>
      <c:valAx>
        <c:axId val="1264138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26412288"/>
        <c:crosses val="autoZero"/>
        <c:crossBetween val="between"/>
      </c:valAx>
    </c:plotArea>
    <c:plotVisOnly val="1"/>
  </c:chart>
  <c:spPr>
    <a:solidFill>
      <a:srgbClr val="9BBB59">
        <a:lumMod val="40000"/>
        <a:lumOff val="60000"/>
      </a:srgbClr>
    </a:solidFill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 sz="2000"/>
            </a:pPr>
            <a:r>
              <a:rPr lang="en-US" sz="2000" b="1" i="0" baseline="0"/>
              <a:t>EVOLUCION ANUAL DE ASESORIAS PROA-D.</a:t>
            </a:r>
            <a:endParaRPr lang="es-ES" sz="2000"/>
          </a:p>
          <a:p>
            <a:pPr>
              <a:defRPr sz="2000"/>
            </a:pPr>
            <a:r>
              <a:rPr lang="en-US" sz="2000" b="1" i="0" baseline="0"/>
              <a:t>DS.HUELVA COSTA. 2014-2017. </a:t>
            </a:r>
            <a:endParaRPr lang="es-ES" sz="200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ASESORIAS!$B$5</c:f>
              <c:strCache>
                <c:ptCount val="1"/>
                <c:pt idx="0">
                  <c:v>AÑOS</c:v>
                </c:pt>
              </c:strCache>
            </c:strRef>
          </c:tx>
          <c:marker>
            <c:symbol val="none"/>
          </c:marker>
          <c:dLbls>
            <c:dLbl>
              <c:idx val="1"/>
              <c:layout>
                <c:manualLayout>
                  <c:x val="-1.9937398260096703E-2"/>
                  <c:y val="-3.6123830953187261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4.249862465080860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es-ES"/>
              </a:p>
            </c:txPr>
            <c:showVal val="1"/>
          </c:dLbls>
          <c:trendline>
            <c:spPr>
              <a:ln w="38100">
                <a:solidFill>
                  <a:srgbClr val="FF0000"/>
                </a:solidFill>
              </a:ln>
            </c:spPr>
            <c:trendlineType val="linear"/>
          </c:trendline>
          <c:cat>
            <c:numRef>
              <c:f>ASESORIAS!$C$4:$F$4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ASESORIAS!$C$5:$F$5</c:f>
              <c:numCache>
                <c:formatCode>General</c:formatCode>
                <c:ptCount val="4"/>
                <c:pt idx="0">
                  <c:v>954</c:v>
                </c:pt>
                <c:pt idx="1">
                  <c:v>1385</c:v>
                </c:pt>
                <c:pt idx="2">
                  <c:v>1391</c:v>
                </c:pt>
                <c:pt idx="3">
                  <c:v>1484</c:v>
                </c:pt>
              </c:numCache>
            </c:numRef>
          </c:val>
        </c:ser>
        <c:marker val="1"/>
        <c:axId val="113241472"/>
        <c:axId val="113575040"/>
      </c:lineChart>
      <c:catAx>
        <c:axId val="1132414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13575040"/>
        <c:crosses val="autoZero"/>
        <c:auto val="1"/>
        <c:lblAlgn val="ctr"/>
        <c:lblOffset val="100"/>
      </c:catAx>
      <c:valAx>
        <c:axId val="1135750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13241472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plotVisOnly val="1"/>
  </c:chart>
  <c:spPr>
    <a:solidFill>
      <a:schemeClr val="accent3">
        <a:lumMod val="40000"/>
        <a:lumOff val="60000"/>
      </a:schemeClr>
    </a:solidFill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 sz="1600"/>
            </a:pPr>
            <a:r>
              <a:rPr lang="en-US" sz="2000" b="1" i="0" baseline="0"/>
              <a:t>EVOLUCION TRIMESTRAL % DE ASESORIAS INADECUADAS.</a:t>
            </a:r>
            <a:endParaRPr lang="es-ES" sz="1600"/>
          </a:p>
          <a:p>
            <a:pPr>
              <a:defRPr sz="1600"/>
            </a:pPr>
            <a:r>
              <a:rPr lang="en-US" sz="2000" b="1" i="0" baseline="0"/>
              <a:t> DS.HUELVA COSTA. 2014-2017.</a:t>
            </a:r>
            <a:endParaRPr lang="es-ES" sz="1600"/>
          </a:p>
        </c:rich>
      </c:tx>
      <c:layout>
        <c:manualLayout>
          <c:xMode val="edge"/>
          <c:yMode val="edge"/>
          <c:x val="0.17506158573181771"/>
          <c:y val="2.0242914979757092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'TTO INADECUADOS'!$B$2</c:f>
              <c:strCache>
                <c:ptCount val="1"/>
                <c:pt idx="0">
                  <c:v>DS.HUELVA COSTA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100" b="1"/>
                </a:pPr>
                <a:endParaRPr lang="es-ES"/>
              </a:p>
            </c:txPr>
            <c:showVal val="1"/>
          </c:dLbls>
          <c:trendline>
            <c:spPr>
              <a:ln w="38100">
                <a:solidFill>
                  <a:srgbClr val="FF0000"/>
                </a:solidFill>
              </a:ln>
            </c:spPr>
            <c:trendlineType val="linear"/>
          </c:trendline>
          <c:cat>
            <c:strRef>
              <c:f>'TTO INADECUADOS'!$C$1:$R$1</c:f>
              <c:strCache>
                <c:ptCount val="16"/>
                <c:pt idx="0">
                  <c:v>1T 2014</c:v>
                </c:pt>
                <c:pt idx="1">
                  <c:v>2T 2014</c:v>
                </c:pt>
                <c:pt idx="2">
                  <c:v>3T 2014</c:v>
                </c:pt>
                <c:pt idx="3">
                  <c:v>4T 2014</c:v>
                </c:pt>
                <c:pt idx="4">
                  <c:v>1T 2015</c:v>
                </c:pt>
                <c:pt idx="5">
                  <c:v>2T 2015</c:v>
                </c:pt>
                <c:pt idx="6">
                  <c:v>3T 2015</c:v>
                </c:pt>
                <c:pt idx="7">
                  <c:v>4T 2015</c:v>
                </c:pt>
                <c:pt idx="8">
                  <c:v>1T 2016</c:v>
                </c:pt>
                <c:pt idx="9">
                  <c:v>2T 2016</c:v>
                </c:pt>
                <c:pt idx="10">
                  <c:v>3T 2016</c:v>
                </c:pt>
                <c:pt idx="11">
                  <c:v>4T 2016</c:v>
                </c:pt>
                <c:pt idx="12">
                  <c:v>1T 2017</c:v>
                </c:pt>
                <c:pt idx="13">
                  <c:v>2T 2017</c:v>
                </c:pt>
                <c:pt idx="14">
                  <c:v>3T 2017</c:v>
                </c:pt>
                <c:pt idx="15">
                  <c:v>4T 2017</c:v>
                </c:pt>
              </c:strCache>
            </c:strRef>
          </c:cat>
          <c:val>
            <c:numRef>
              <c:f>'TTO INADECUADOS'!$C$2:$R$2</c:f>
              <c:numCache>
                <c:formatCode>General</c:formatCode>
                <c:ptCount val="16"/>
                <c:pt idx="0">
                  <c:v>53.5</c:v>
                </c:pt>
                <c:pt idx="1">
                  <c:v>38</c:v>
                </c:pt>
                <c:pt idx="2">
                  <c:v>35.200000000000003</c:v>
                </c:pt>
                <c:pt idx="3">
                  <c:v>46.6</c:v>
                </c:pt>
                <c:pt idx="4">
                  <c:v>52.4</c:v>
                </c:pt>
                <c:pt idx="5">
                  <c:v>41.5</c:v>
                </c:pt>
                <c:pt idx="6">
                  <c:v>23.7</c:v>
                </c:pt>
                <c:pt idx="7">
                  <c:v>25</c:v>
                </c:pt>
                <c:pt idx="8">
                  <c:v>15.5</c:v>
                </c:pt>
                <c:pt idx="9">
                  <c:v>14.2</c:v>
                </c:pt>
                <c:pt idx="10">
                  <c:v>15.65</c:v>
                </c:pt>
                <c:pt idx="11">
                  <c:v>23.93</c:v>
                </c:pt>
                <c:pt idx="12">
                  <c:v>15.81</c:v>
                </c:pt>
                <c:pt idx="13">
                  <c:v>18.100000000000001</c:v>
                </c:pt>
                <c:pt idx="14">
                  <c:v>8.89</c:v>
                </c:pt>
                <c:pt idx="15">
                  <c:v>23.21</c:v>
                </c:pt>
              </c:numCache>
            </c:numRef>
          </c:val>
        </c:ser>
        <c:marker val="1"/>
        <c:axId val="125971840"/>
        <c:axId val="125981824"/>
      </c:lineChart>
      <c:catAx>
        <c:axId val="12597184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25981824"/>
        <c:crosses val="autoZero"/>
        <c:auto val="1"/>
        <c:lblAlgn val="ctr"/>
        <c:lblOffset val="100"/>
      </c:catAx>
      <c:valAx>
        <c:axId val="1259818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1"/>
            </a:pPr>
            <a:endParaRPr lang="es-ES"/>
          </a:p>
        </c:txPr>
        <c:crossAx val="125971840"/>
        <c:crosses val="autoZero"/>
        <c:crossBetween val="between"/>
      </c:valAx>
    </c:plotArea>
    <c:plotVisOnly val="1"/>
  </c:chart>
  <c:spPr>
    <a:solidFill>
      <a:schemeClr val="accent3">
        <a:lumMod val="40000"/>
        <a:lumOff val="60000"/>
      </a:schemeClr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sz="2000"/>
            </a:pPr>
            <a:r>
              <a:rPr lang="en-US" sz="2000" b="1" i="0" baseline="0"/>
              <a:t>EVOLUCION ANUAL % DE ASESORIAS INADECUADAS.</a:t>
            </a:r>
            <a:endParaRPr lang="es-ES" sz="2000" b="1" i="0" baseline="0"/>
          </a:p>
          <a:p>
            <a:pPr>
              <a:defRPr sz="2000"/>
            </a:pPr>
            <a:r>
              <a:rPr lang="en-US" sz="2000" b="1" i="0" baseline="0"/>
              <a:t> DS.HUELVA COSTA. 2014-2017.</a:t>
            </a:r>
            <a:endParaRPr lang="es-ES" sz="2000" b="1" i="0" baseline="0"/>
          </a:p>
          <a:p>
            <a:pPr>
              <a:defRPr sz="2000"/>
            </a:pPr>
            <a:endParaRPr lang="en-US" sz="200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'TTO INADECUADOS'!$B$4</c:f>
              <c:strCache>
                <c:ptCount val="1"/>
                <c:pt idx="0">
                  <c:v>AÑOS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200" b="1"/>
                </a:pPr>
                <a:endParaRPr lang="es-ES"/>
              </a:p>
            </c:txPr>
            <c:showVal val="1"/>
          </c:dLbls>
          <c:trendline>
            <c:spPr>
              <a:ln w="38100">
                <a:solidFill>
                  <a:srgbClr val="FF0000"/>
                </a:solidFill>
              </a:ln>
            </c:spPr>
            <c:trendlineType val="linear"/>
          </c:trendline>
          <c:cat>
            <c:numRef>
              <c:f>'TTO INADECUADOS'!$C$3:$F$3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'TTO INADECUADOS'!$C$4:$F$4</c:f>
              <c:numCache>
                <c:formatCode>General</c:formatCode>
                <c:ptCount val="4"/>
                <c:pt idx="0">
                  <c:v>41.4</c:v>
                </c:pt>
                <c:pt idx="1">
                  <c:v>27.2</c:v>
                </c:pt>
                <c:pt idx="2">
                  <c:v>19.899999999999999</c:v>
                </c:pt>
                <c:pt idx="3">
                  <c:v>19.2</c:v>
                </c:pt>
              </c:numCache>
            </c:numRef>
          </c:val>
        </c:ser>
        <c:marker val="1"/>
        <c:axId val="125569280"/>
        <c:axId val="125575168"/>
      </c:lineChart>
      <c:catAx>
        <c:axId val="1255692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es-ES"/>
          </a:p>
        </c:txPr>
        <c:crossAx val="125575168"/>
        <c:crosses val="autoZero"/>
        <c:auto val="1"/>
        <c:lblAlgn val="ctr"/>
        <c:lblOffset val="100"/>
      </c:catAx>
      <c:valAx>
        <c:axId val="1255751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25569280"/>
        <c:crosses val="autoZero"/>
        <c:crossBetween val="between"/>
      </c:valAx>
    </c:plotArea>
    <c:plotVisOnly val="1"/>
  </c:chart>
  <c:spPr>
    <a:solidFill>
      <a:schemeClr val="accent3">
        <a:lumMod val="40000"/>
        <a:lumOff val="60000"/>
      </a:schemeClr>
    </a:solidFill>
  </c:sp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 sz="1800"/>
            </a:pPr>
            <a:r>
              <a:rPr lang="en-US" sz="1800" b="1" i="0" baseline="0"/>
              <a:t>EVOLUCION DEL COSTE DIRECTO(€) EN ANTIMICROBIANOS.</a:t>
            </a:r>
            <a:endParaRPr lang="es-ES" sz="1800"/>
          </a:p>
          <a:p>
            <a:pPr>
              <a:defRPr sz="1800"/>
            </a:pPr>
            <a:r>
              <a:rPr lang="en-US" sz="1800" b="1" i="0" baseline="0"/>
              <a:t>DS.HUELVA COSTA. 2014 - 2017.</a:t>
            </a:r>
            <a:endParaRPr lang="es-ES" sz="180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FARMACIA!$B$5</c:f>
              <c:strCache>
                <c:ptCount val="1"/>
                <c:pt idx="0">
                  <c:v>AÑOS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6.4722676073708336E-3"/>
                  <c:y val="-2.8219086768136874E-2"/>
                </c:manualLayout>
              </c:layout>
              <c:showVal val="1"/>
            </c:dLbl>
            <c:dLbl>
              <c:idx val="2"/>
              <c:layout>
                <c:manualLayout>
                  <c:x val="-1.6180669018427158E-3"/>
                  <c:y val="-4.703181128022813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Val val="1"/>
          </c:dLbls>
          <c:trendline>
            <c:spPr>
              <a:ln w="38100">
                <a:solidFill>
                  <a:srgbClr val="FF0000"/>
                </a:solidFill>
              </a:ln>
            </c:spPr>
            <c:trendlineType val="linear"/>
          </c:trendline>
          <c:cat>
            <c:numRef>
              <c:f>FARMACIA!$C$4:$F$4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FARMACIA!$C$5:$F$5</c:f>
              <c:numCache>
                <c:formatCode>#,##0</c:formatCode>
                <c:ptCount val="4"/>
                <c:pt idx="0">
                  <c:v>1225737</c:v>
                </c:pt>
                <c:pt idx="1">
                  <c:v>1206966</c:v>
                </c:pt>
                <c:pt idx="2">
                  <c:v>1159285</c:v>
                </c:pt>
                <c:pt idx="3">
                  <c:v>1134624</c:v>
                </c:pt>
              </c:numCache>
            </c:numRef>
          </c:val>
        </c:ser>
        <c:marker val="1"/>
        <c:axId val="125622144"/>
        <c:axId val="125623680"/>
      </c:lineChart>
      <c:catAx>
        <c:axId val="1256221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es-ES"/>
          </a:p>
        </c:txPr>
        <c:crossAx val="125623680"/>
        <c:crosses val="autoZero"/>
        <c:auto val="1"/>
        <c:lblAlgn val="ctr"/>
        <c:lblOffset val="100"/>
      </c:catAx>
      <c:valAx>
        <c:axId val="125623680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25622144"/>
        <c:crosses val="autoZero"/>
        <c:crossBetween val="between"/>
      </c:valAx>
    </c:plotArea>
    <c:plotVisOnly val="1"/>
  </c:chart>
  <c:spPr>
    <a:solidFill>
      <a:schemeClr val="accent3">
        <a:lumMod val="40000"/>
        <a:lumOff val="60000"/>
      </a:schemeClr>
    </a:solidFill>
  </c:sp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CONSUMO </a:t>
            </a:r>
            <a:r>
              <a:rPr lang="en-US" sz="2000" dirty="0" smtClean="0"/>
              <a:t>ANTIMICROBIANOS (</a:t>
            </a:r>
            <a:r>
              <a:rPr lang="en-US" sz="2000" dirty="0"/>
              <a:t>DDDs 1.000 </a:t>
            </a:r>
            <a:r>
              <a:rPr lang="en-US" sz="2000" dirty="0" smtClean="0"/>
              <a:t>HAB/DÍA)</a:t>
            </a:r>
            <a:endParaRPr lang="en-US" sz="2000" dirty="0"/>
          </a:p>
          <a:p>
            <a:pPr>
              <a:defRPr sz="2000"/>
            </a:pPr>
            <a:r>
              <a:rPr lang="en-US" sz="2000" dirty="0"/>
              <a:t>DS. HUELVA COSTA. 2014 - 2017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FARMACIA!$B$61</c:f>
              <c:strCache>
                <c:ptCount val="1"/>
                <c:pt idx="0">
                  <c:v>DS. HUELVA COSTA</c:v>
                </c:pt>
              </c:strCache>
            </c:strRef>
          </c:tx>
          <c:marker>
            <c:symbol val="none"/>
          </c:marker>
          <c:dLbls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mtClean="0"/>
                      <a:t>15,79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es-ES"/>
              </a:p>
            </c:txPr>
            <c:showVal val="1"/>
          </c:dLbls>
          <c:trendline>
            <c:spPr>
              <a:ln w="31750">
                <a:solidFill>
                  <a:srgbClr val="FF0000"/>
                </a:solidFill>
              </a:ln>
            </c:spPr>
            <c:trendlineType val="linear"/>
          </c:trendline>
          <c:cat>
            <c:strRef>
              <c:f>FARMACIA!$C$60:$R$60</c:f>
              <c:strCache>
                <c:ptCount val="16"/>
                <c:pt idx="0">
                  <c:v>1T 2014</c:v>
                </c:pt>
                <c:pt idx="1">
                  <c:v>2T </c:v>
                </c:pt>
                <c:pt idx="2">
                  <c:v>3T </c:v>
                </c:pt>
                <c:pt idx="3">
                  <c:v>4T </c:v>
                </c:pt>
                <c:pt idx="4">
                  <c:v>1T 2015</c:v>
                </c:pt>
                <c:pt idx="5">
                  <c:v>2T </c:v>
                </c:pt>
                <c:pt idx="6">
                  <c:v>3T </c:v>
                </c:pt>
                <c:pt idx="7">
                  <c:v>4T </c:v>
                </c:pt>
                <c:pt idx="8">
                  <c:v>1T 2016</c:v>
                </c:pt>
                <c:pt idx="9">
                  <c:v>2T </c:v>
                </c:pt>
                <c:pt idx="10">
                  <c:v>3T </c:v>
                </c:pt>
                <c:pt idx="11">
                  <c:v>4T </c:v>
                </c:pt>
                <c:pt idx="12">
                  <c:v>1T 2017</c:v>
                </c:pt>
                <c:pt idx="13">
                  <c:v>2T </c:v>
                </c:pt>
                <c:pt idx="14">
                  <c:v>3T</c:v>
                </c:pt>
                <c:pt idx="15">
                  <c:v>4T </c:v>
                </c:pt>
              </c:strCache>
            </c:strRef>
          </c:cat>
          <c:val>
            <c:numRef>
              <c:f>FARMACIA!$C$61:$R$61</c:f>
              <c:numCache>
                <c:formatCode>General</c:formatCode>
                <c:ptCount val="16"/>
                <c:pt idx="0">
                  <c:v>22.5</c:v>
                </c:pt>
                <c:pt idx="1">
                  <c:v>18.3</c:v>
                </c:pt>
                <c:pt idx="2">
                  <c:v>15.9</c:v>
                </c:pt>
                <c:pt idx="3">
                  <c:v>18.5</c:v>
                </c:pt>
                <c:pt idx="4">
                  <c:v>25.1</c:v>
                </c:pt>
                <c:pt idx="5">
                  <c:v>18.5</c:v>
                </c:pt>
                <c:pt idx="6">
                  <c:v>16.100000000000001</c:v>
                </c:pt>
                <c:pt idx="7">
                  <c:v>17.3</c:v>
                </c:pt>
                <c:pt idx="8">
                  <c:v>21.8</c:v>
                </c:pt>
                <c:pt idx="9">
                  <c:v>17.7</c:v>
                </c:pt>
                <c:pt idx="10">
                  <c:v>15.787000000000001</c:v>
                </c:pt>
                <c:pt idx="11">
                  <c:v>17.22</c:v>
                </c:pt>
                <c:pt idx="12">
                  <c:v>20.72</c:v>
                </c:pt>
                <c:pt idx="13">
                  <c:v>16.5</c:v>
                </c:pt>
                <c:pt idx="14">
                  <c:v>14.53</c:v>
                </c:pt>
                <c:pt idx="15">
                  <c:v>17.21</c:v>
                </c:pt>
              </c:numCache>
            </c:numRef>
          </c:val>
        </c:ser>
        <c:marker val="1"/>
        <c:axId val="113357568"/>
        <c:axId val="113359104"/>
      </c:lineChart>
      <c:catAx>
        <c:axId val="11335756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13359104"/>
        <c:crosses val="autoZero"/>
        <c:auto val="1"/>
        <c:lblAlgn val="ctr"/>
        <c:lblOffset val="100"/>
      </c:catAx>
      <c:valAx>
        <c:axId val="1133591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13357568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solidFill>
      <a:schemeClr val="accent3">
        <a:lumMod val="40000"/>
        <a:lumOff val="60000"/>
      </a:schemeClr>
    </a:solidFill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sz="2000"/>
            </a:pPr>
            <a:r>
              <a:rPr lang="es-ES" sz="2000" dirty="0"/>
              <a:t>EVOLUCION</a:t>
            </a:r>
            <a:r>
              <a:rPr lang="es-ES" sz="2000" baseline="0" dirty="0"/>
              <a:t> TRIMESTRAL </a:t>
            </a:r>
            <a:r>
              <a:rPr lang="es-ES" sz="2000" dirty="0" err="1"/>
              <a:t>DDDs</a:t>
            </a:r>
            <a:r>
              <a:rPr lang="es-ES" sz="2000" dirty="0"/>
              <a:t> </a:t>
            </a:r>
            <a:r>
              <a:rPr lang="es-ES" sz="2000" dirty="0" smtClean="0"/>
              <a:t>AMOXICILINA </a:t>
            </a:r>
            <a:r>
              <a:rPr lang="es-ES" sz="2000" dirty="0"/>
              <a:t>Y </a:t>
            </a:r>
            <a:r>
              <a:rPr lang="es-ES" sz="2000" dirty="0" smtClean="0"/>
              <a:t>AMOXICILINA/CLAVULANICO </a:t>
            </a:r>
            <a:r>
              <a:rPr lang="es-ES" sz="2000" dirty="0"/>
              <a:t>POR 1.000 </a:t>
            </a:r>
            <a:r>
              <a:rPr lang="es-ES" sz="2000" dirty="0" err="1"/>
              <a:t>Hab.</a:t>
            </a:r>
            <a:r>
              <a:rPr lang="es-ES" sz="2000" dirty="0"/>
              <a:t>/DIA.</a:t>
            </a:r>
          </a:p>
          <a:p>
            <a:pPr>
              <a:defRPr sz="2000"/>
            </a:pPr>
            <a:r>
              <a:rPr lang="es-ES" sz="2000" dirty="0"/>
              <a:t>DS.HUELVA COSTA. 2014- 2017.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FARMACIA!$B$92</c:f>
              <c:strCache>
                <c:ptCount val="1"/>
                <c:pt idx="0">
                  <c:v>amox/clavulanico</c:v>
                </c:pt>
              </c:strCache>
            </c:strRef>
          </c:tx>
          <c:marker>
            <c:symbol val="none"/>
          </c:marker>
          <c:dLbls>
            <c:showVal val="1"/>
          </c:dLbls>
          <c:trendline>
            <c:spPr>
              <a:ln w="38100">
                <a:solidFill>
                  <a:srgbClr val="C00000"/>
                </a:solidFill>
              </a:ln>
            </c:spPr>
            <c:trendlineType val="linear"/>
          </c:trendline>
          <c:cat>
            <c:strRef>
              <c:f>FARMACIA!$C$91:$R$91</c:f>
              <c:strCache>
                <c:ptCount val="16"/>
                <c:pt idx="0">
                  <c:v>1T </c:v>
                </c:pt>
                <c:pt idx="1">
                  <c:v>2T </c:v>
                </c:pt>
                <c:pt idx="2">
                  <c:v>3T </c:v>
                </c:pt>
                <c:pt idx="3">
                  <c:v>4T 2014</c:v>
                </c:pt>
                <c:pt idx="4">
                  <c:v>1T </c:v>
                </c:pt>
                <c:pt idx="5">
                  <c:v>2T </c:v>
                </c:pt>
                <c:pt idx="6">
                  <c:v>3T </c:v>
                </c:pt>
                <c:pt idx="7">
                  <c:v>4T 2015</c:v>
                </c:pt>
                <c:pt idx="8">
                  <c:v>1T </c:v>
                </c:pt>
                <c:pt idx="9">
                  <c:v>2T </c:v>
                </c:pt>
                <c:pt idx="10">
                  <c:v>3T </c:v>
                </c:pt>
                <c:pt idx="11">
                  <c:v>4T 2016</c:v>
                </c:pt>
                <c:pt idx="12">
                  <c:v>1T </c:v>
                </c:pt>
                <c:pt idx="13">
                  <c:v>2T </c:v>
                </c:pt>
                <c:pt idx="14">
                  <c:v>3T </c:v>
                </c:pt>
                <c:pt idx="15">
                  <c:v>4T 2017</c:v>
                </c:pt>
              </c:strCache>
            </c:strRef>
          </c:cat>
          <c:val>
            <c:numRef>
              <c:f>FARMACIA!$C$92:$R$92</c:f>
              <c:numCache>
                <c:formatCode>General</c:formatCode>
                <c:ptCount val="16"/>
                <c:pt idx="0">
                  <c:v>11</c:v>
                </c:pt>
                <c:pt idx="1">
                  <c:v>8.6300000000000008</c:v>
                </c:pt>
                <c:pt idx="2">
                  <c:v>8.25</c:v>
                </c:pt>
                <c:pt idx="3">
                  <c:v>8.7000000000000011</c:v>
                </c:pt>
                <c:pt idx="4">
                  <c:v>10.58</c:v>
                </c:pt>
                <c:pt idx="5">
                  <c:v>7.75</c:v>
                </c:pt>
                <c:pt idx="6">
                  <c:v>7.33</c:v>
                </c:pt>
                <c:pt idx="7">
                  <c:v>7.1599999999999975</c:v>
                </c:pt>
                <c:pt idx="8">
                  <c:v>8.5</c:v>
                </c:pt>
                <c:pt idx="9">
                  <c:v>6.98</c:v>
                </c:pt>
                <c:pt idx="10">
                  <c:v>6.87</c:v>
                </c:pt>
                <c:pt idx="11">
                  <c:v>6.72</c:v>
                </c:pt>
                <c:pt idx="12">
                  <c:v>7.67</c:v>
                </c:pt>
                <c:pt idx="13">
                  <c:v>6.1599999999999975</c:v>
                </c:pt>
                <c:pt idx="14">
                  <c:v>5.98</c:v>
                </c:pt>
                <c:pt idx="15">
                  <c:v>6.1099999999999985</c:v>
                </c:pt>
              </c:numCache>
            </c:numRef>
          </c:val>
        </c:ser>
        <c:ser>
          <c:idx val="1"/>
          <c:order val="1"/>
          <c:tx>
            <c:strRef>
              <c:f>FARMACIA!$B$93</c:f>
              <c:strCache>
                <c:ptCount val="1"/>
                <c:pt idx="0">
                  <c:v>amoxiclina</c:v>
                </c:pt>
              </c:strCache>
            </c:strRef>
          </c:tx>
          <c:marker>
            <c:symbol val="none"/>
          </c:marker>
          <c:dLbls>
            <c:showVal val="1"/>
          </c:dLbls>
          <c:trendline>
            <c:spPr>
              <a:ln w="38100">
                <a:solidFill>
                  <a:schemeClr val="tx1"/>
                </a:solidFill>
              </a:ln>
            </c:spPr>
            <c:trendlineType val="linear"/>
          </c:trendline>
          <c:cat>
            <c:strRef>
              <c:f>FARMACIA!$C$91:$R$91</c:f>
              <c:strCache>
                <c:ptCount val="16"/>
                <c:pt idx="0">
                  <c:v>1T </c:v>
                </c:pt>
                <c:pt idx="1">
                  <c:v>2T </c:v>
                </c:pt>
                <c:pt idx="2">
                  <c:v>3T </c:v>
                </c:pt>
                <c:pt idx="3">
                  <c:v>4T 2014</c:v>
                </c:pt>
                <c:pt idx="4">
                  <c:v>1T </c:v>
                </c:pt>
                <c:pt idx="5">
                  <c:v>2T </c:v>
                </c:pt>
                <c:pt idx="6">
                  <c:v>3T </c:v>
                </c:pt>
                <c:pt idx="7">
                  <c:v>4T 2015</c:v>
                </c:pt>
                <c:pt idx="8">
                  <c:v>1T </c:v>
                </c:pt>
                <c:pt idx="9">
                  <c:v>2T </c:v>
                </c:pt>
                <c:pt idx="10">
                  <c:v>3T </c:v>
                </c:pt>
                <c:pt idx="11">
                  <c:v>4T 2016</c:v>
                </c:pt>
                <c:pt idx="12">
                  <c:v>1T </c:v>
                </c:pt>
                <c:pt idx="13">
                  <c:v>2T </c:v>
                </c:pt>
                <c:pt idx="14">
                  <c:v>3T </c:v>
                </c:pt>
                <c:pt idx="15">
                  <c:v>4T 2017</c:v>
                </c:pt>
              </c:strCache>
            </c:strRef>
          </c:cat>
          <c:val>
            <c:numRef>
              <c:f>FARMACIA!$C$93:$R$93</c:f>
              <c:numCache>
                <c:formatCode>General</c:formatCode>
                <c:ptCount val="16"/>
                <c:pt idx="0">
                  <c:v>4.79</c:v>
                </c:pt>
                <c:pt idx="1">
                  <c:v>4.2</c:v>
                </c:pt>
                <c:pt idx="2">
                  <c:v>3.34</c:v>
                </c:pt>
                <c:pt idx="3">
                  <c:v>4.4000000000000004</c:v>
                </c:pt>
                <c:pt idx="4">
                  <c:v>6.7700000000000014</c:v>
                </c:pt>
                <c:pt idx="5">
                  <c:v>5.18</c:v>
                </c:pt>
                <c:pt idx="6">
                  <c:v>3.98</c:v>
                </c:pt>
                <c:pt idx="7">
                  <c:v>4.6899999999999995</c:v>
                </c:pt>
                <c:pt idx="8">
                  <c:v>6.38</c:v>
                </c:pt>
                <c:pt idx="9">
                  <c:v>5.14</c:v>
                </c:pt>
                <c:pt idx="10">
                  <c:v>4.1199999999999966</c:v>
                </c:pt>
                <c:pt idx="11">
                  <c:v>4.79</c:v>
                </c:pt>
                <c:pt idx="12">
                  <c:v>6.05</c:v>
                </c:pt>
                <c:pt idx="13">
                  <c:v>4.9300000000000024</c:v>
                </c:pt>
                <c:pt idx="14">
                  <c:v>3.9099999999999997</c:v>
                </c:pt>
                <c:pt idx="15">
                  <c:v>5.25</c:v>
                </c:pt>
              </c:numCache>
            </c:numRef>
          </c:val>
        </c:ser>
        <c:marker val="1"/>
        <c:axId val="126125568"/>
        <c:axId val="126127104"/>
      </c:lineChart>
      <c:catAx>
        <c:axId val="126125568"/>
        <c:scaling>
          <c:orientation val="minMax"/>
        </c:scaling>
        <c:axPos val="b"/>
        <c:majorTickMark val="none"/>
        <c:tickLblPos val="nextTo"/>
        <c:crossAx val="126127104"/>
        <c:crosses val="autoZero"/>
        <c:auto val="1"/>
        <c:lblAlgn val="ctr"/>
        <c:lblOffset val="100"/>
      </c:catAx>
      <c:valAx>
        <c:axId val="12612710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26125568"/>
        <c:crosses val="autoZero"/>
        <c:crossBetween val="between"/>
      </c:valAx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txPr>
        <a:bodyPr/>
        <a:lstStyle/>
        <a:p>
          <a:pPr>
            <a:defRPr sz="1400"/>
          </a:pPr>
          <a:endParaRPr lang="es-ES"/>
        </a:p>
      </c:txPr>
    </c:legend>
    <c:plotVisOnly val="1"/>
  </c:chart>
  <c:spPr>
    <a:solidFill>
      <a:schemeClr val="accent3">
        <a:lumMod val="40000"/>
        <a:lumOff val="60000"/>
      </a:schemeClr>
    </a:solidFill>
  </c:sp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sz="1600"/>
            </a:pPr>
            <a:r>
              <a:rPr lang="es-ES" sz="1600" b="1" i="0" baseline="0" dirty="0"/>
              <a:t>EVOLUCION TRIMESTRAL </a:t>
            </a:r>
            <a:r>
              <a:rPr lang="es-ES" sz="1600" b="1" i="0" baseline="0" dirty="0" err="1"/>
              <a:t>DDDs</a:t>
            </a:r>
            <a:r>
              <a:rPr lang="es-ES" sz="1600" b="1" i="0" baseline="0" dirty="0"/>
              <a:t> </a:t>
            </a:r>
            <a:r>
              <a:rPr lang="es-ES" sz="1600" b="1" i="0" baseline="0" dirty="0" smtClean="0"/>
              <a:t>CIPROFLOXACINO Y FOSFOMICINA </a:t>
            </a:r>
            <a:r>
              <a:rPr lang="es-ES" sz="1600" b="1" i="0" baseline="0" dirty="0"/>
              <a:t>POR 1.000 </a:t>
            </a:r>
            <a:r>
              <a:rPr lang="es-ES" sz="1600" b="1" i="0" baseline="0" dirty="0" err="1"/>
              <a:t>Hab.</a:t>
            </a:r>
            <a:r>
              <a:rPr lang="es-ES" sz="1600" b="1" i="0" baseline="0" dirty="0"/>
              <a:t>/</a:t>
            </a:r>
            <a:r>
              <a:rPr lang="es-ES" sz="1600" b="1" i="0" baseline="0" dirty="0" smtClean="0"/>
              <a:t>DIA.DS.HUELVA </a:t>
            </a:r>
            <a:r>
              <a:rPr lang="es-ES" sz="1600" b="1" i="0" baseline="0" dirty="0"/>
              <a:t>COSTA. 2014- 2017.</a:t>
            </a:r>
            <a:endParaRPr lang="es-ES" sz="1600" dirty="0"/>
          </a:p>
          <a:p>
            <a:pPr>
              <a:defRPr sz="1600"/>
            </a:pPr>
            <a:endParaRPr lang="es-ES" sz="1600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FARMACIA!$B$118</c:f>
              <c:strCache>
                <c:ptCount val="1"/>
                <c:pt idx="0">
                  <c:v>ciprofloxacino</c:v>
                </c:pt>
              </c:strCache>
            </c:strRef>
          </c:tx>
          <c:marker>
            <c:symbol val="none"/>
          </c:marker>
          <c:dLbls>
            <c:showVal val="1"/>
          </c:dLbls>
          <c:trendline>
            <c:spPr>
              <a:ln w="38100">
                <a:solidFill>
                  <a:srgbClr val="FF0000"/>
                </a:solidFill>
              </a:ln>
            </c:spPr>
            <c:trendlineType val="linear"/>
          </c:trendline>
          <c:cat>
            <c:strRef>
              <c:f>FARMACIA!$C$117:$R$117</c:f>
              <c:strCache>
                <c:ptCount val="16"/>
                <c:pt idx="0">
                  <c:v>1T </c:v>
                </c:pt>
                <c:pt idx="1">
                  <c:v>2T </c:v>
                </c:pt>
                <c:pt idx="2">
                  <c:v>3T </c:v>
                </c:pt>
                <c:pt idx="3">
                  <c:v>4T 2014</c:v>
                </c:pt>
                <c:pt idx="4">
                  <c:v>1T </c:v>
                </c:pt>
                <c:pt idx="5">
                  <c:v>2T </c:v>
                </c:pt>
                <c:pt idx="6">
                  <c:v>3T </c:v>
                </c:pt>
                <c:pt idx="7">
                  <c:v>4T 2015</c:v>
                </c:pt>
                <c:pt idx="8">
                  <c:v>1T </c:v>
                </c:pt>
                <c:pt idx="9">
                  <c:v>2T </c:v>
                </c:pt>
                <c:pt idx="10">
                  <c:v>3T </c:v>
                </c:pt>
                <c:pt idx="11">
                  <c:v>4T 2016</c:v>
                </c:pt>
                <c:pt idx="12">
                  <c:v>1T </c:v>
                </c:pt>
                <c:pt idx="13">
                  <c:v>2T </c:v>
                </c:pt>
                <c:pt idx="14">
                  <c:v>3T </c:v>
                </c:pt>
                <c:pt idx="15">
                  <c:v>4T 2017</c:v>
                </c:pt>
              </c:strCache>
            </c:strRef>
          </c:cat>
          <c:val>
            <c:numRef>
              <c:f>FARMACIA!$C$118:$R$118</c:f>
              <c:numCache>
                <c:formatCode>General</c:formatCode>
                <c:ptCount val="16"/>
                <c:pt idx="0">
                  <c:v>1</c:v>
                </c:pt>
                <c:pt idx="1">
                  <c:v>1.1000000000000001</c:v>
                </c:pt>
                <c:pt idx="2">
                  <c:v>0.8</c:v>
                </c:pt>
                <c:pt idx="3">
                  <c:v>0.66000000000000036</c:v>
                </c:pt>
                <c:pt idx="4">
                  <c:v>0.76000000000000034</c:v>
                </c:pt>
                <c:pt idx="5">
                  <c:v>0.97000000000000031</c:v>
                </c:pt>
                <c:pt idx="6">
                  <c:v>0.7100000000000003</c:v>
                </c:pt>
                <c:pt idx="7">
                  <c:v>0.66000000000000036</c:v>
                </c:pt>
                <c:pt idx="8">
                  <c:v>0.68</c:v>
                </c:pt>
                <c:pt idx="9">
                  <c:v>0.60000000000000031</c:v>
                </c:pt>
                <c:pt idx="10">
                  <c:v>0.73000000000000032</c:v>
                </c:pt>
                <c:pt idx="11">
                  <c:v>0.72000000000000031</c:v>
                </c:pt>
                <c:pt idx="12">
                  <c:v>0.76000000000000034</c:v>
                </c:pt>
                <c:pt idx="13">
                  <c:v>0.69000000000000028</c:v>
                </c:pt>
                <c:pt idx="14">
                  <c:v>0.65000000000000036</c:v>
                </c:pt>
                <c:pt idx="15">
                  <c:v>0.67000000000000048</c:v>
                </c:pt>
              </c:numCache>
            </c:numRef>
          </c:val>
        </c:ser>
        <c:ser>
          <c:idx val="1"/>
          <c:order val="1"/>
          <c:tx>
            <c:strRef>
              <c:f>FARMACIA!$B$119</c:f>
              <c:strCache>
                <c:ptCount val="1"/>
                <c:pt idx="0">
                  <c:v>fosfomicina</c:v>
                </c:pt>
              </c:strCache>
            </c:strRef>
          </c:tx>
          <c:marker>
            <c:symbol val="none"/>
          </c:marker>
          <c:dLbls>
            <c:showVal val="1"/>
          </c:dLbls>
          <c:trendline>
            <c:spPr>
              <a:ln w="38100">
                <a:solidFill>
                  <a:schemeClr val="tx2">
                    <a:lumMod val="50000"/>
                  </a:schemeClr>
                </a:solidFill>
              </a:ln>
            </c:spPr>
            <c:trendlineType val="linear"/>
          </c:trendline>
          <c:cat>
            <c:strRef>
              <c:f>FARMACIA!$C$117:$R$117</c:f>
              <c:strCache>
                <c:ptCount val="16"/>
                <c:pt idx="0">
                  <c:v>1T </c:v>
                </c:pt>
                <c:pt idx="1">
                  <c:v>2T </c:v>
                </c:pt>
                <c:pt idx="2">
                  <c:v>3T </c:v>
                </c:pt>
                <c:pt idx="3">
                  <c:v>4T 2014</c:v>
                </c:pt>
                <c:pt idx="4">
                  <c:v>1T </c:v>
                </c:pt>
                <c:pt idx="5">
                  <c:v>2T </c:v>
                </c:pt>
                <c:pt idx="6">
                  <c:v>3T </c:v>
                </c:pt>
                <c:pt idx="7">
                  <c:v>4T 2015</c:v>
                </c:pt>
                <c:pt idx="8">
                  <c:v>1T </c:v>
                </c:pt>
                <c:pt idx="9">
                  <c:v>2T </c:v>
                </c:pt>
                <c:pt idx="10">
                  <c:v>3T </c:v>
                </c:pt>
                <c:pt idx="11">
                  <c:v>4T 2016</c:v>
                </c:pt>
                <c:pt idx="12">
                  <c:v>1T </c:v>
                </c:pt>
                <c:pt idx="13">
                  <c:v>2T </c:v>
                </c:pt>
                <c:pt idx="14">
                  <c:v>3T </c:v>
                </c:pt>
                <c:pt idx="15">
                  <c:v>4T 2017</c:v>
                </c:pt>
              </c:strCache>
            </c:strRef>
          </c:cat>
          <c:val>
            <c:numRef>
              <c:f>FARMACIA!$C$119:$R$119</c:f>
              <c:numCache>
                <c:formatCode>General</c:formatCode>
                <c:ptCount val="16"/>
                <c:pt idx="0">
                  <c:v>0.2</c:v>
                </c:pt>
                <c:pt idx="1">
                  <c:v>0.2</c:v>
                </c:pt>
                <c:pt idx="2">
                  <c:v>0.30000000000000016</c:v>
                </c:pt>
                <c:pt idx="3">
                  <c:v>0.28000000000000008</c:v>
                </c:pt>
                <c:pt idx="4">
                  <c:v>0.26</c:v>
                </c:pt>
                <c:pt idx="5">
                  <c:v>0.26</c:v>
                </c:pt>
                <c:pt idx="6">
                  <c:v>0.30000000000000016</c:v>
                </c:pt>
                <c:pt idx="7">
                  <c:v>0.28000000000000008</c:v>
                </c:pt>
                <c:pt idx="8">
                  <c:v>0.28000000000000008</c:v>
                </c:pt>
                <c:pt idx="9">
                  <c:v>0.32000000000000017</c:v>
                </c:pt>
                <c:pt idx="10">
                  <c:v>0.31000000000000016</c:v>
                </c:pt>
                <c:pt idx="11">
                  <c:v>0.1</c:v>
                </c:pt>
                <c:pt idx="12">
                  <c:v>0.18000000000000008</c:v>
                </c:pt>
                <c:pt idx="13">
                  <c:v>0.1</c:v>
                </c:pt>
                <c:pt idx="14">
                  <c:v>0.31000000000000016</c:v>
                </c:pt>
                <c:pt idx="15">
                  <c:v>0.15000000000000008</c:v>
                </c:pt>
              </c:numCache>
            </c:numRef>
          </c:val>
        </c:ser>
        <c:marker val="1"/>
        <c:axId val="126199680"/>
        <c:axId val="126201216"/>
      </c:lineChart>
      <c:catAx>
        <c:axId val="126199680"/>
        <c:scaling>
          <c:orientation val="minMax"/>
        </c:scaling>
        <c:axPos val="b"/>
        <c:majorTickMark val="none"/>
        <c:tickLblPos val="nextTo"/>
        <c:crossAx val="126201216"/>
        <c:crosses val="autoZero"/>
        <c:auto val="1"/>
        <c:lblAlgn val="ctr"/>
        <c:lblOffset val="100"/>
      </c:catAx>
      <c:valAx>
        <c:axId val="1262012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26199680"/>
        <c:crosses val="autoZero"/>
        <c:crossBetween val="between"/>
      </c:valAx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spPr>
    <a:solidFill>
      <a:schemeClr val="accent3">
        <a:lumMod val="20000"/>
        <a:lumOff val="80000"/>
      </a:schemeClr>
    </a:solidFill>
  </c:sp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n-US" sz="1200" b="1" i="0" baseline="0" dirty="0"/>
              <a:t>EVOLUCION TRIMESTRAL DE DENSIDAD DE INCIDENCIA DE PACIENTES AMBULATORIOS CON INFECCION DE </a:t>
            </a:r>
            <a:r>
              <a:rPr lang="en-US" sz="1200" b="1" i="1" baseline="0" dirty="0"/>
              <a:t>Staphylococcus </a:t>
            </a:r>
            <a:r>
              <a:rPr lang="en-US" sz="1200" b="1" i="1" baseline="0" dirty="0" err="1"/>
              <a:t>aureus</a:t>
            </a:r>
            <a:r>
              <a:rPr lang="en-US" sz="1200" b="1" i="0" baseline="0" dirty="0"/>
              <a:t> METICILIN RESISTENTE(MRSA) </a:t>
            </a:r>
            <a:endParaRPr lang="es-ES" sz="1200" dirty="0"/>
          </a:p>
          <a:p>
            <a:pPr>
              <a:defRPr/>
            </a:pPr>
            <a:r>
              <a:rPr lang="en-US" sz="1200" b="1" i="0" baseline="0" dirty="0"/>
              <a:t>DS.HUELVA COSTA. 2015 - 2017.</a:t>
            </a:r>
            <a:endParaRPr lang="es-ES" sz="12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6.0263299288584794E-2"/>
          <c:y val="0.13729047252637264"/>
          <c:w val="0.92453245137513451"/>
          <c:h val="0.80598469168720621"/>
        </c:manualLayout>
      </c:layout>
      <c:lineChart>
        <c:grouping val="standard"/>
        <c:ser>
          <c:idx val="0"/>
          <c:order val="0"/>
          <c:tx>
            <c:strRef>
              <c:f>RESISTENCIAS!$E$6</c:f>
              <c:strCache>
                <c:ptCount val="1"/>
                <c:pt idx="0">
                  <c:v>mrsa</c:v>
                </c:pt>
              </c:strCache>
            </c:strRef>
          </c:tx>
          <c:marker>
            <c:symbol val="none"/>
          </c:marker>
          <c:dLbls>
            <c:showVal val="1"/>
          </c:dLbls>
          <c:trendline>
            <c:spPr>
              <a:ln w="38100">
                <a:solidFill>
                  <a:srgbClr val="FF0000"/>
                </a:solidFill>
              </a:ln>
            </c:spPr>
            <c:trendlineType val="linear"/>
          </c:trendline>
          <c:cat>
            <c:strRef>
              <c:f>RESISTENCIAS!$F$5:$Q$5</c:f>
              <c:strCache>
                <c:ptCount val="12"/>
                <c:pt idx="0">
                  <c:v>1T </c:v>
                </c:pt>
                <c:pt idx="1">
                  <c:v>2T </c:v>
                </c:pt>
                <c:pt idx="2">
                  <c:v>3T </c:v>
                </c:pt>
                <c:pt idx="3">
                  <c:v>4T 2015</c:v>
                </c:pt>
                <c:pt idx="4">
                  <c:v>1T </c:v>
                </c:pt>
                <c:pt idx="5">
                  <c:v>2T </c:v>
                </c:pt>
                <c:pt idx="6">
                  <c:v>3T </c:v>
                </c:pt>
                <c:pt idx="7">
                  <c:v>4T 2016</c:v>
                </c:pt>
                <c:pt idx="8">
                  <c:v>1T </c:v>
                </c:pt>
                <c:pt idx="9">
                  <c:v>2T </c:v>
                </c:pt>
                <c:pt idx="10">
                  <c:v>3T </c:v>
                </c:pt>
                <c:pt idx="11">
                  <c:v>4T 2017</c:v>
                </c:pt>
              </c:strCache>
            </c:strRef>
          </c:cat>
          <c:val>
            <c:numRef>
              <c:f>RESISTENCIAS!$F$6:$Q$6</c:f>
              <c:numCache>
                <c:formatCode>General</c:formatCode>
                <c:ptCount val="12"/>
                <c:pt idx="0">
                  <c:v>3.0000000000000002E-2</c:v>
                </c:pt>
                <c:pt idx="1">
                  <c:v>2.0000000000000011E-2</c:v>
                </c:pt>
                <c:pt idx="2">
                  <c:v>2.0000000000000011E-2</c:v>
                </c:pt>
                <c:pt idx="3">
                  <c:v>3.0000000000000002E-2</c:v>
                </c:pt>
                <c:pt idx="4">
                  <c:v>3.0000000000000002E-2</c:v>
                </c:pt>
                <c:pt idx="5">
                  <c:v>1.0000000000000005E-2</c:v>
                </c:pt>
                <c:pt idx="6">
                  <c:v>2.0000000000000011E-2</c:v>
                </c:pt>
                <c:pt idx="7">
                  <c:v>3.0000000000000002E-2</c:v>
                </c:pt>
                <c:pt idx="8">
                  <c:v>2.0000000000000011E-2</c:v>
                </c:pt>
                <c:pt idx="9">
                  <c:v>3.0000000000000002E-2</c:v>
                </c:pt>
                <c:pt idx="10">
                  <c:v>3.0000000000000002E-2</c:v>
                </c:pt>
                <c:pt idx="11">
                  <c:v>1.0000000000000005E-2</c:v>
                </c:pt>
              </c:numCache>
            </c:numRef>
          </c:val>
        </c:ser>
        <c:marker val="1"/>
        <c:axId val="126254080"/>
        <c:axId val="126264064"/>
      </c:lineChart>
      <c:catAx>
        <c:axId val="12625408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26264064"/>
        <c:crosses val="autoZero"/>
        <c:auto val="1"/>
        <c:lblAlgn val="ctr"/>
        <c:lblOffset val="100"/>
      </c:catAx>
      <c:valAx>
        <c:axId val="1262640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26254080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solidFill>
      <a:schemeClr val="accent3">
        <a:lumMod val="40000"/>
        <a:lumOff val="60000"/>
      </a:schemeClr>
    </a:soli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0.08621</cdr:x>
      <cdr:y>0.18072</cdr:y>
    </cdr:from>
    <cdr:to>
      <cdr:x>0.5</cdr:x>
      <cdr:y>0.22892</cdr:y>
    </cdr:to>
    <cdr:sp macro="" textlink="">
      <cdr:nvSpPr>
        <cdr:cNvPr id="2" name="1 Rectángulo redondeado"/>
        <cdr:cNvSpPr/>
      </cdr:nvSpPr>
      <cdr:spPr>
        <a:xfrm xmlns:a="http://schemas.openxmlformats.org/drawingml/2006/main">
          <a:off x="720080" y="1080120"/>
          <a:ext cx="3456384" cy="288032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FC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s-ES" sz="1400" b="1" dirty="0" smtClean="0">
              <a:solidFill>
                <a:schemeClr val="tx1"/>
              </a:solidFill>
            </a:rPr>
            <a:t>4º TRIM 2017-4º TRIMESTRE 2014: + 97.3%.</a:t>
          </a:r>
          <a:endParaRPr lang="es-ES" sz="1400" b="1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0.26087</cdr:x>
      <cdr:y>0.77108</cdr:y>
    </cdr:from>
    <cdr:to>
      <cdr:x>0.76522</cdr:x>
      <cdr:y>0.89157</cdr:y>
    </cdr:to>
    <cdr:sp macro="" textlink="">
      <cdr:nvSpPr>
        <cdr:cNvPr id="2" name="1 Esquina doblada"/>
        <cdr:cNvSpPr/>
      </cdr:nvSpPr>
      <cdr:spPr>
        <a:xfrm xmlns:a="http://schemas.openxmlformats.org/drawingml/2006/main">
          <a:off x="2160240" y="4608512"/>
          <a:ext cx="4176464" cy="720080"/>
        </a:xfrm>
        <a:prstGeom xmlns:a="http://schemas.openxmlformats.org/drawingml/2006/main" prst="foldedCorner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s-ES" sz="1600" b="1" dirty="0" smtClean="0">
              <a:solidFill>
                <a:schemeClr val="tx1"/>
              </a:solidFill>
            </a:rPr>
            <a:t>TODAS LAS UGCs CUMPLEN CON LOS OBJETIVOS PROPUESTOS</a:t>
          </a:r>
          <a:endParaRPr lang="es-ES" sz="1600" b="1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0.16522</cdr:x>
      <cdr:y>0.6962</cdr:y>
    </cdr:from>
    <cdr:to>
      <cdr:x>0.6087</cdr:x>
      <cdr:y>0.75949</cdr:y>
    </cdr:to>
    <cdr:sp macro="" textlink="">
      <cdr:nvSpPr>
        <cdr:cNvPr id="2" name="1 Rectángulo redondeado"/>
        <cdr:cNvSpPr/>
      </cdr:nvSpPr>
      <cdr:spPr>
        <a:xfrm xmlns:a="http://schemas.openxmlformats.org/drawingml/2006/main">
          <a:off x="1368152" y="3960440"/>
          <a:ext cx="3672408" cy="360040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s-ES" sz="1600" b="1" dirty="0" smtClean="0">
              <a:solidFill>
                <a:schemeClr val="tx1"/>
              </a:solidFill>
            </a:rPr>
            <a:t>DISMINUCIÓN</a:t>
          </a:r>
          <a:r>
            <a:rPr lang="es-ES" sz="1400" b="1" dirty="0" smtClean="0">
              <a:solidFill>
                <a:schemeClr val="tx1"/>
              </a:solidFill>
            </a:rPr>
            <a:t> 2014-2017: 22,2 PUNTOS</a:t>
          </a:r>
          <a:endParaRPr lang="es-ES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0.16522</cdr:x>
      <cdr:y>0.78481</cdr:y>
    </cdr:from>
    <cdr:to>
      <cdr:x>0.89565</cdr:x>
      <cdr:y>0.86076</cdr:y>
    </cdr:to>
    <cdr:sp macro="" textlink="">
      <cdr:nvSpPr>
        <cdr:cNvPr id="3" name="2 Redondear rectángulo de esquina diagonal"/>
        <cdr:cNvSpPr/>
      </cdr:nvSpPr>
      <cdr:spPr>
        <a:xfrm xmlns:a="http://schemas.openxmlformats.org/drawingml/2006/main">
          <a:off x="1368152" y="4464496"/>
          <a:ext cx="6048672" cy="432048"/>
        </a:xfrm>
        <a:prstGeom xmlns:a="http://schemas.openxmlformats.org/drawingml/2006/main" prst="round2DiagRect">
          <a:avLst/>
        </a:prstGeom>
        <a:solidFill xmlns:a="http://schemas.openxmlformats.org/drawingml/2006/main">
          <a:schemeClr val="accent6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s-ES" sz="1200" b="1" dirty="0" smtClean="0">
              <a:solidFill>
                <a:schemeClr val="tx1"/>
              </a:solidFill>
            </a:rPr>
            <a:t>INCLUSION 2017: DISPOSITIVOS DE URGENCIAS, RESIDENTES,MEDICOS FAMILIA NUEVOS…</a:t>
          </a:r>
          <a:endParaRPr lang="es-ES" sz="1200" b="1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0.19266</cdr:x>
      <cdr:y>0.76</cdr:y>
    </cdr:from>
    <cdr:to>
      <cdr:x>0.74312</cdr:x>
      <cdr:y>0.82667</cdr:y>
    </cdr:to>
    <cdr:sp macro="" textlink="">
      <cdr:nvSpPr>
        <cdr:cNvPr id="2" name="1 Rectángulo redondeado"/>
        <cdr:cNvSpPr/>
      </cdr:nvSpPr>
      <cdr:spPr>
        <a:xfrm xmlns:a="http://schemas.openxmlformats.org/drawingml/2006/main">
          <a:off x="1512164" y="4104456"/>
          <a:ext cx="4320484" cy="360058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s-ES" sz="1400" b="1" dirty="0" smtClean="0">
              <a:solidFill>
                <a:schemeClr val="tx1"/>
              </a:solidFill>
            </a:rPr>
            <a:t>NO GASTADO 2015 A 2017: 175.223 EUROS</a:t>
          </a:r>
          <a:endParaRPr lang="es-ES" sz="1400" b="1" dirty="0">
            <a:solidFill>
              <a:schemeClr val="tx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0.55357</cdr:x>
      <cdr:y>0.20732</cdr:y>
    </cdr:from>
    <cdr:to>
      <cdr:x>0.95536</cdr:x>
      <cdr:y>0.36585</cdr:y>
    </cdr:to>
    <cdr:sp macro="" textlink="">
      <cdr:nvSpPr>
        <cdr:cNvPr id="2" name="1 Elipse"/>
        <cdr:cNvSpPr/>
      </cdr:nvSpPr>
      <cdr:spPr>
        <a:xfrm xmlns:a="http://schemas.openxmlformats.org/drawingml/2006/main">
          <a:off x="4464496" y="1224136"/>
          <a:ext cx="3240360" cy="936104"/>
        </a:xfrm>
        <a:prstGeom xmlns:a="http://schemas.openxmlformats.org/drawingml/2006/main" prst="ellipse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s-ES" sz="1400" b="1" dirty="0" smtClean="0">
              <a:solidFill>
                <a:schemeClr val="tx1"/>
              </a:solidFill>
            </a:rPr>
            <a:t>AMOXICILINA 1º TRIM 2014-4º TRIM 2017: - 44.5%</a:t>
          </a:r>
          <a:endParaRPr lang="es-ES" sz="1400" b="1" dirty="0">
            <a:solidFill>
              <a:schemeClr val="tx1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0.04386</cdr:x>
      <cdr:y>0.10127</cdr:y>
    </cdr:from>
    <cdr:to>
      <cdr:x>0.57018</cdr:x>
      <cdr:y>0.17722</cdr:y>
    </cdr:to>
    <cdr:sp macro="" textlink="">
      <cdr:nvSpPr>
        <cdr:cNvPr id="2" name="1 Elipse"/>
        <cdr:cNvSpPr/>
      </cdr:nvSpPr>
      <cdr:spPr>
        <a:xfrm xmlns:a="http://schemas.openxmlformats.org/drawingml/2006/main">
          <a:off x="360040" y="576064"/>
          <a:ext cx="4320480" cy="432048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s-ES" sz="1200" dirty="0" smtClean="0"/>
            <a:t>CIPROFLOXACINO ANDALUCIA 4º T 2017: 0.75</a:t>
          </a:r>
          <a:endParaRPr lang="es-ES" sz="1200" dirty="0"/>
        </a:p>
      </cdr:txBody>
    </cdr:sp>
  </cdr:relSizeAnchor>
  <cdr:relSizeAnchor xmlns:cdr="http://schemas.openxmlformats.org/drawingml/2006/chartDrawing">
    <cdr:from>
      <cdr:x>0.07018</cdr:x>
      <cdr:y>0.78481</cdr:y>
    </cdr:from>
    <cdr:to>
      <cdr:x>0.57018</cdr:x>
      <cdr:y>0.85694</cdr:y>
    </cdr:to>
    <cdr:sp macro="" textlink="">
      <cdr:nvSpPr>
        <cdr:cNvPr id="3" name="2 Elipse"/>
        <cdr:cNvSpPr/>
      </cdr:nvSpPr>
      <cdr:spPr>
        <a:xfrm xmlns:a="http://schemas.openxmlformats.org/drawingml/2006/main">
          <a:off x="576064" y="4464496"/>
          <a:ext cx="4104456" cy="410344"/>
        </a:xfrm>
        <a:prstGeom xmlns:a="http://schemas.openxmlformats.org/drawingml/2006/main" prst="ellips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s-ES" sz="1200" dirty="0" smtClean="0"/>
            <a:t>FOSFOMICINA ANDALUCIA 4º T 2017: 0.31</a:t>
          </a:r>
          <a:endParaRPr lang="es-ES" sz="12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0.09483</cdr:x>
      <cdr:y>0.83951</cdr:y>
    </cdr:from>
    <cdr:to>
      <cdr:x>0.55172</cdr:x>
      <cdr:y>0.92593</cdr:y>
    </cdr:to>
    <cdr:sp macro="" textlink="">
      <cdr:nvSpPr>
        <cdr:cNvPr id="3" name="2 Rectángulo"/>
        <cdr:cNvSpPr/>
      </cdr:nvSpPr>
      <cdr:spPr>
        <a:xfrm xmlns:a="http://schemas.openxmlformats.org/drawingml/2006/main">
          <a:off x="792088" y="4896544"/>
          <a:ext cx="3816424" cy="50405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s-ES" sz="2000" dirty="0" smtClean="0"/>
            <a:t>ANDALUCIA 4º T 2017: 0.04</a:t>
          </a:r>
          <a:endParaRPr lang="es-ES" sz="20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0.13158</cdr:x>
      <cdr:y>0.77778</cdr:y>
    </cdr:from>
    <cdr:to>
      <cdr:x>0.58772</cdr:x>
      <cdr:y>0.85185</cdr:y>
    </cdr:to>
    <cdr:sp macro="" textlink="">
      <cdr:nvSpPr>
        <cdr:cNvPr id="2" name="1 Redondear rectángulo de esquina sencilla"/>
        <cdr:cNvSpPr/>
      </cdr:nvSpPr>
      <cdr:spPr>
        <a:xfrm xmlns:a="http://schemas.openxmlformats.org/drawingml/2006/main">
          <a:off x="1080120" y="4536504"/>
          <a:ext cx="3744416" cy="432048"/>
        </a:xfrm>
        <a:prstGeom xmlns:a="http://schemas.openxmlformats.org/drawingml/2006/main" prst="round1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s-ES" sz="1800" dirty="0" smtClean="0"/>
            <a:t>ANDALUCIA 4º T 2017: 0.54</a:t>
          </a:r>
          <a:endParaRPr lang="es-ES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E7C0-2315-407C-8273-D109824F194D}" type="datetimeFigureOut">
              <a:rPr lang="es-ES" smtClean="0"/>
              <a:pPr/>
              <a:t>29/05/2018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F9EB-1C53-441A-A377-B7D65BAF77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E7C0-2315-407C-8273-D109824F194D}" type="datetimeFigureOut">
              <a:rPr lang="es-ES" smtClean="0"/>
              <a:pPr/>
              <a:t>29/05/2018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F9EB-1C53-441A-A377-B7D65BAF77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E7C0-2315-407C-8273-D109824F194D}" type="datetimeFigureOut">
              <a:rPr lang="es-ES" smtClean="0"/>
              <a:pPr/>
              <a:t>29/05/2018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F9EB-1C53-441A-A377-B7D65BAF77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E7C0-2315-407C-8273-D109824F194D}" type="datetimeFigureOut">
              <a:rPr lang="es-ES" smtClean="0"/>
              <a:pPr/>
              <a:t>29/05/2018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F9EB-1C53-441A-A377-B7D65BAF77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E7C0-2315-407C-8273-D109824F194D}" type="datetimeFigureOut">
              <a:rPr lang="es-ES" smtClean="0"/>
              <a:pPr/>
              <a:t>29/05/2018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F9EB-1C53-441A-A377-B7D65BAF77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E7C0-2315-407C-8273-D109824F194D}" type="datetimeFigureOut">
              <a:rPr lang="es-ES" smtClean="0"/>
              <a:pPr/>
              <a:t>29/05/2018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F9EB-1C53-441A-A377-B7D65BAF77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E7C0-2315-407C-8273-D109824F194D}" type="datetimeFigureOut">
              <a:rPr lang="es-ES" smtClean="0"/>
              <a:pPr/>
              <a:t>29/05/2018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F9EB-1C53-441A-A377-B7D65BAF77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E7C0-2315-407C-8273-D109824F194D}" type="datetimeFigureOut">
              <a:rPr lang="es-ES" smtClean="0"/>
              <a:pPr/>
              <a:t>29/05/2018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F9EB-1C53-441A-A377-B7D65BAF77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E7C0-2315-407C-8273-D109824F194D}" type="datetimeFigureOut">
              <a:rPr lang="es-ES" smtClean="0"/>
              <a:pPr/>
              <a:t>29/05/2018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F9EB-1C53-441A-A377-B7D65BAF77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E7C0-2315-407C-8273-D109824F194D}" type="datetimeFigureOut">
              <a:rPr lang="es-ES" smtClean="0"/>
              <a:pPr/>
              <a:t>29/05/2018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F9EB-1C53-441A-A377-B7D65BAF77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E7C0-2315-407C-8273-D109824F194D}" type="datetimeFigureOut">
              <a:rPr lang="es-ES" smtClean="0"/>
              <a:pPr/>
              <a:t>29/05/2018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F9EB-1C53-441A-A377-B7D65BAF77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2E7C0-2315-407C-8273-D109824F194D}" type="datetimeFigureOut">
              <a:rPr lang="es-ES" smtClean="0"/>
              <a:pPr/>
              <a:t>29/05/2018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5F9EB-1C53-441A-A377-B7D65BAF77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8660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s-ES" sz="2400" dirty="0" smtClean="0">
                <a:latin typeface="Arial" panose="020B0604020202020204" pitchFamily="34" charset="0"/>
              </a:rPr>
              <a:t> </a:t>
            </a:r>
            <a:r>
              <a:rPr lang="es-ES" dirty="0" smtClean="0">
                <a:latin typeface="Arial" panose="020B0604020202020204" pitchFamily="34" charset="0"/>
              </a:rPr>
              <a:t>II Jornadas Provinciales 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</a:rPr>
              <a:t/>
            </a:r>
            <a:b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s-ES" b="1" dirty="0" smtClean="0">
                <a:latin typeface="Arial" panose="020B0604020202020204" pitchFamily="34" charset="0"/>
              </a:rPr>
              <a:t>Programa PIRASOA </a:t>
            </a:r>
            <a:br>
              <a:rPr lang="es-ES" b="1" dirty="0" smtClean="0">
                <a:latin typeface="Arial" panose="020B0604020202020204" pitchFamily="34" charset="0"/>
              </a:rPr>
            </a:br>
            <a:r>
              <a:rPr lang="es-ES" b="1" dirty="0" smtClean="0">
                <a:latin typeface="Arial" panose="020B0604020202020204" pitchFamily="34" charset="0"/>
              </a:rPr>
              <a:t>Atención Primaria, HUELVA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s-ES" sz="3600" b="1" i="1" dirty="0" smtClean="0">
                <a:solidFill>
                  <a:schemeClr val="tx1"/>
                </a:solidFill>
                <a:latin typeface="Arial Narrow" pitchFamily="34" charset="0"/>
              </a:rPr>
              <a:t>DS.HUELVA COSTA</a:t>
            </a:r>
          </a:p>
          <a:p>
            <a:r>
              <a:rPr lang="es-ES" b="1" dirty="0" smtClean="0">
                <a:solidFill>
                  <a:schemeClr val="tx1"/>
                </a:solidFill>
                <a:latin typeface="Arial Narrow" pitchFamily="34" charset="0"/>
              </a:rPr>
              <a:t>2014 - 2017</a:t>
            </a:r>
          </a:p>
          <a:p>
            <a:pPr algn="r"/>
            <a:r>
              <a:rPr lang="es-ES" sz="2000" b="1" dirty="0" smtClean="0">
                <a:solidFill>
                  <a:schemeClr val="tx1"/>
                </a:solidFill>
                <a:latin typeface="Arial Narrow" pitchFamily="34" charset="0"/>
              </a:rPr>
              <a:t>EQUIPO PROA-D                           30 DE MAYO DE 2018</a:t>
            </a:r>
            <a:endParaRPr lang="es-ES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4392488" cy="122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s://www.smlsistemas.es/sas2015448/pics/logo-sspa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288258" cy="70478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2 Gráfico"/>
          <p:cNvGraphicFramePr/>
          <p:nvPr/>
        </p:nvGraphicFramePr>
        <p:xfrm>
          <a:off x="539552" y="404664"/>
          <a:ext cx="806489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Rectángulo"/>
          <p:cNvSpPr/>
          <p:nvPr/>
        </p:nvSpPr>
        <p:spPr>
          <a:xfrm>
            <a:off x="1187624" y="4797152"/>
            <a:ext cx="4392488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ANDALUCIA AMOXICILNA 4º T 2017: 6.61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187624" y="5229200"/>
            <a:ext cx="4392488" cy="3600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ANDALUCIA AMOX/CLAVUL 4 º 2017:6.29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4 Gráfico"/>
          <p:cNvGraphicFramePr/>
          <p:nvPr/>
        </p:nvGraphicFramePr>
        <p:xfrm>
          <a:off x="539552" y="476672"/>
          <a:ext cx="820891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Elipse"/>
          <p:cNvSpPr/>
          <p:nvPr/>
        </p:nvSpPr>
        <p:spPr>
          <a:xfrm>
            <a:off x="4644008" y="1412776"/>
            <a:ext cx="3528392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</a:rPr>
              <a:t>CIPROFLOXACINO 1º TRIM 2014-4º TRIM 2017: - 82%</a:t>
            </a:r>
            <a:endParaRPr lang="es-ES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180020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6 Gráfico"/>
          <p:cNvGraphicFramePr/>
          <p:nvPr/>
        </p:nvGraphicFramePr>
        <p:xfrm>
          <a:off x="395536" y="476672"/>
          <a:ext cx="835292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180020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5 Gráfico"/>
          <p:cNvGraphicFramePr/>
          <p:nvPr/>
        </p:nvGraphicFramePr>
        <p:xfrm>
          <a:off x="395536" y="332656"/>
          <a:ext cx="835292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Rectángulo redondeado"/>
          <p:cNvSpPr/>
          <p:nvPr/>
        </p:nvSpPr>
        <p:spPr>
          <a:xfrm>
            <a:off x="4932040" y="5589240"/>
            <a:ext cx="345638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ANDALUCIA 4º T 2017: 0.30</a:t>
            </a: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180020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6 Gráfico"/>
          <p:cNvGraphicFramePr/>
          <p:nvPr/>
        </p:nvGraphicFramePr>
        <p:xfrm>
          <a:off x="467544" y="404664"/>
          <a:ext cx="820891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180020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1 Título"/>
          <p:cNvSpPr>
            <a:spLocks noGrp="1"/>
          </p:cNvSpPr>
          <p:nvPr>
            <p:ph type="ctrTitle"/>
          </p:nvPr>
        </p:nvSpPr>
        <p:spPr>
          <a:xfrm>
            <a:off x="611188" y="765175"/>
            <a:ext cx="7772400" cy="1470025"/>
          </a:xfrm>
          <a:solidFill>
            <a:srgbClr val="C6D9F1"/>
          </a:solidFill>
        </p:spPr>
        <p:txBody>
          <a:bodyPr/>
          <a:lstStyle/>
          <a:p>
            <a:pPr eaLnBrk="1" hangingPunct="1"/>
            <a:r>
              <a:rPr lang="es-ES" sz="2400" b="1" dirty="0" smtClean="0"/>
              <a:t>NO INCIDENCIA EN  PACIENTES AMBULATORIOS CON RESISTENCIA POR LOS SIGUIENTES GERMENES.</a:t>
            </a:r>
            <a:br>
              <a:rPr lang="es-ES" sz="2400" b="1" dirty="0" smtClean="0"/>
            </a:br>
            <a:r>
              <a:rPr lang="es-ES" sz="2400" b="1" dirty="0" smtClean="0"/>
              <a:t> DS. HUELVA. 2015 – 2017.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188" y="3141663"/>
            <a:ext cx="7777162" cy="2879725"/>
          </a:xfrm>
          <a:solidFill>
            <a:srgbClr val="1F497D">
              <a:lumMod val="20000"/>
              <a:lumOff val="80000"/>
            </a:srgb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000" b="1" dirty="0" smtClean="0"/>
              <a:t>   </a:t>
            </a:r>
            <a:r>
              <a:rPr lang="es-ES" sz="2000" b="1" dirty="0" smtClean="0">
                <a:solidFill>
                  <a:schemeClr val="tx1"/>
                </a:solidFill>
              </a:rPr>
              <a:t>S. </a:t>
            </a:r>
            <a:r>
              <a:rPr lang="es-ES" sz="2000" b="1" dirty="0" err="1" smtClean="0">
                <a:solidFill>
                  <a:schemeClr val="tx1"/>
                </a:solidFill>
              </a:rPr>
              <a:t>pneumoniae</a:t>
            </a:r>
            <a:r>
              <a:rPr lang="es-ES" sz="2000" b="1" dirty="0" smtClean="0">
                <a:solidFill>
                  <a:schemeClr val="tx1"/>
                </a:solidFill>
              </a:rPr>
              <a:t> resistente a penicilina y a </a:t>
            </a:r>
            <a:r>
              <a:rPr lang="es-ES" sz="2000" b="1" dirty="0" err="1" smtClean="0">
                <a:solidFill>
                  <a:schemeClr val="tx1"/>
                </a:solidFill>
              </a:rPr>
              <a:t>cefotaxima</a:t>
            </a:r>
            <a:endParaRPr lang="es-ES" sz="2000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1800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000" b="1" dirty="0" smtClean="0">
                <a:solidFill>
                  <a:schemeClr val="tx1"/>
                </a:solidFill>
              </a:rPr>
              <a:t>S. </a:t>
            </a:r>
            <a:r>
              <a:rPr lang="es-ES" sz="2000" b="1" dirty="0" err="1" smtClean="0">
                <a:solidFill>
                  <a:schemeClr val="tx1"/>
                </a:solidFill>
              </a:rPr>
              <a:t>pyogenes</a:t>
            </a:r>
            <a:r>
              <a:rPr lang="es-ES" sz="2000" b="1" dirty="0" smtClean="0">
                <a:solidFill>
                  <a:schemeClr val="tx1"/>
                </a:solidFill>
              </a:rPr>
              <a:t> resistentes a </a:t>
            </a:r>
            <a:r>
              <a:rPr lang="es-ES" sz="2000" b="1" dirty="0" err="1" smtClean="0">
                <a:solidFill>
                  <a:schemeClr val="tx1"/>
                </a:solidFill>
              </a:rPr>
              <a:t>eritromicina</a:t>
            </a:r>
            <a:r>
              <a:rPr lang="es-ES" sz="2000" b="1" dirty="0" smtClean="0">
                <a:solidFill>
                  <a:schemeClr val="tx1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000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000" b="1" dirty="0" smtClean="0">
                <a:solidFill>
                  <a:schemeClr val="tx1"/>
                </a:solidFill>
              </a:rPr>
              <a:t>H. </a:t>
            </a:r>
            <a:r>
              <a:rPr lang="es-ES" sz="2000" b="1" dirty="0" err="1" smtClean="0">
                <a:solidFill>
                  <a:schemeClr val="tx1"/>
                </a:solidFill>
              </a:rPr>
              <a:t>influenzae</a:t>
            </a:r>
            <a:r>
              <a:rPr lang="es-ES" sz="2000" b="1" dirty="0" smtClean="0">
                <a:solidFill>
                  <a:schemeClr val="tx1"/>
                </a:solidFill>
              </a:rPr>
              <a:t> resistente a </a:t>
            </a:r>
            <a:r>
              <a:rPr lang="es-ES" sz="2000" b="1" dirty="0" err="1" smtClean="0">
                <a:solidFill>
                  <a:schemeClr val="tx1"/>
                </a:solidFill>
              </a:rPr>
              <a:t>amoxicilina</a:t>
            </a:r>
            <a:r>
              <a:rPr lang="es-ES" sz="2000" b="1" dirty="0" smtClean="0">
                <a:solidFill>
                  <a:schemeClr val="tx1"/>
                </a:solidFill>
              </a:rPr>
              <a:t>/</a:t>
            </a:r>
            <a:r>
              <a:rPr lang="es-ES" sz="2000" b="1" dirty="0" err="1" smtClean="0">
                <a:solidFill>
                  <a:schemeClr val="tx1"/>
                </a:solidFill>
              </a:rPr>
              <a:t>clavulánico</a:t>
            </a:r>
            <a:r>
              <a:rPr lang="es-ES" sz="2000" b="1" dirty="0" smtClean="0">
                <a:solidFill>
                  <a:schemeClr val="tx1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000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000" b="1" dirty="0" smtClean="0">
                <a:solidFill>
                  <a:schemeClr val="tx1"/>
                </a:solidFill>
              </a:rPr>
              <a:t>Salmonella </a:t>
            </a:r>
            <a:r>
              <a:rPr lang="es-ES" sz="2000" b="1" dirty="0" err="1" smtClean="0">
                <a:solidFill>
                  <a:schemeClr val="tx1"/>
                </a:solidFill>
              </a:rPr>
              <a:t>spp</a:t>
            </a:r>
            <a:r>
              <a:rPr lang="es-ES" sz="2000" b="1" dirty="0" smtClean="0">
                <a:solidFill>
                  <a:schemeClr val="tx1"/>
                </a:solidFill>
              </a:rPr>
              <a:t>. resistente a </a:t>
            </a:r>
            <a:r>
              <a:rPr lang="es-ES" sz="2000" b="1" dirty="0" err="1" smtClean="0">
                <a:solidFill>
                  <a:schemeClr val="tx1"/>
                </a:solidFill>
              </a:rPr>
              <a:t>ciprofloxacino</a:t>
            </a:r>
            <a:r>
              <a:rPr lang="es-ES" sz="2000" b="1" dirty="0" smtClean="0">
                <a:solidFill>
                  <a:schemeClr val="tx1"/>
                </a:solidFill>
              </a:rPr>
              <a:t> </a:t>
            </a:r>
            <a:endParaRPr lang="es-ES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180020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>HASTA AHORA… QUE HEMOS CONSEGUIDO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19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s-ES" sz="2800" i="1" dirty="0" smtClean="0">
                <a:latin typeface="Arial Narrow" pitchFamily="34" charset="0"/>
              </a:rPr>
              <a:t>EFICIENCIA.</a:t>
            </a:r>
          </a:p>
          <a:p>
            <a:r>
              <a:rPr lang="es-ES" sz="2800" i="1" dirty="0" smtClean="0">
                <a:latin typeface="Arial Narrow" pitchFamily="34" charset="0"/>
              </a:rPr>
              <a:t>MEJORA DEL PERFIL DE PRESCRIPCION DE ANTIMICROBIANOS.</a:t>
            </a:r>
          </a:p>
          <a:p>
            <a:r>
              <a:rPr lang="es-ES" sz="2800" i="1" dirty="0" smtClean="0">
                <a:latin typeface="Arial Narrow" pitchFamily="34" charset="0"/>
              </a:rPr>
              <a:t>DISMINUCION CONSUMO ANTIMICROBIANOS CON ALTO IMPACTO ECOLOGICO.</a:t>
            </a:r>
          </a:p>
          <a:p>
            <a:r>
              <a:rPr lang="es-ES" sz="2800" i="1" dirty="0" smtClean="0">
                <a:latin typeface="Arial Narrow" pitchFamily="34" charset="0"/>
              </a:rPr>
              <a:t>DISMINUCION PUNTUAL DE LAS RESISTENCIAS MICROBIANAS.</a:t>
            </a:r>
          </a:p>
          <a:p>
            <a:r>
              <a:rPr lang="es-ES" sz="2800" i="1" dirty="0" smtClean="0">
                <a:latin typeface="Arial Narrow" pitchFamily="34" charset="0"/>
              </a:rPr>
              <a:t>MANTENER CONSTANTEMENTE AL FACULTATIVO EN TENSION SOBRE LA OPTIMIZACIÓN DEL USO DE ANTIMICROBIANOS… Y HACIENDO NUESTROS LOS OBJETIVOS DE LA DIRECCCION DEL PROGRAMA.</a:t>
            </a:r>
          </a:p>
          <a:p>
            <a:endParaRPr lang="es-ES" sz="2800" i="1" dirty="0">
              <a:latin typeface="Arial Narrow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144016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212976"/>
            <a:ext cx="82296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5400" dirty="0" smtClean="0"/>
              <a:t>MUCHAS GRACIAS</a:t>
            </a:r>
            <a:endParaRPr lang="es-ES" sz="5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764703"/>
            <a:ext cx="6120680" cy="1583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s://www.smlsistemas.es/sas2015448/pics/logo-sspa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085184"/>
            <a:ext cx="2288258" cy="70478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67544" y="116632"/>
          <a:ext cx="8064895" cy="1956594"/>
        </p:xfrm>
        <a:graphic>
          <a:graphicData uri="http://schemas.openxmlformats.org/drawingml/2006/table">
            <a:tbl>
              <a:tblPr/>
              <a:tblGrid>
                <a:gridCol w="581447"/>
                <a:gridCol w="732193"/>
                <a:gridCol w="1862787"/>
                <a:gridCol w="1539760"/>
                <a:gridCol w="1572062"/>
                <a:gridCol w="850637"/>
                <a:gridCol w="926009"/>
              </a:tblGrid>
              <a:tr h="312035"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latin typeface="Calibri"/>
                        </a:rPr>
                        <a:t>Huelva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latin typeface="Calibri"/>
                        </a:rPr>
                        <a:t>DISTRITO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D-HUELVA COSTA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PROAD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Lucía Carrión Domínguez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Dirección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Médico de familia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Huelva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latin typeface="Calibri"/>
                        </a:rPr>
                        <a:t>DISTRITO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D-HUELVA COSTA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PROAD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José María Turmo Fernández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Coordinación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Epidemiología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Huelva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latin typeface="Calibri"/>
                        </a:rPr>
                        <a:t>DISTRITO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D-HUELVA COSTA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PROAD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Ana de Cos Vega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Coordinación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Pediatría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Huelva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latin typeface="Calibri"/>
                        </a:rPr>
                        <a:t>DISTRITO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latin typeface="Calibri"/>
                        </a:rPr>
                        <a:t>D-HUELVA COSTA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PROAD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Yolanda Arco Prados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Miembro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Farmacia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Huelva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latin typeface="Calibri"/>
                        </a:rPr>
                        <a:t>DISTRITO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latin typeface="Calibri"/>
                        </a:rPr>
                        <a:t>D-HUELVA COSTA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latin typeface="Calibri"/>
                        </a:rPr>
                        <a:t>PROAD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Francisco Bernal Palazón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Miembro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Farmacia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latin typeface="Calibri"/>
                        </a:rPr>
                        <a:t>Huelva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latin typeface="Calibri"/>
                        </a:rPr>
                        <a:t>DISTRITO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latin typeface="Calibri"/>
                        </a:rPr>
                        <a:t>D-HUELVA COSTA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latin typeface="Calibri"/>
                        </a:rPr>
                        <a:t>PROAD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latin typeface="Calibri"/>
                        </a:rPr>
                        <a:t>Isabel Ruiz Cumplido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latin typeface="Calibri"/>
                        </a:rPr>
                        <a:t>Miembro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latin typeface="Calibri"/>
                        </a:rPr>
                        <a:t>Médico de familia</a:t>
                      </a:r>
                    </a:p>
                  </a:txBody>
                  <a:tcPr marL="4883" marR="4883" marT="48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39552" y="2276872"/>
          <a:ext cx="7920881" cy="4104459"/>
        </p:xfrm>
        <a:graphic>
          <a:graphicData uri="http://schemas.openxmlformats.org/drawingml/2006/table">
            <a:tbl>
              <a:tblPr/>
              <a:tblGrid>
                <a:gridCol w="399081"/>
                <a:gridCol w="1613673"/>
                <a:gridCol w="1474863"/>
                <a:gridCol w="1995402"/>
                <a:gridCol w="2437862"/>
              </a:tblGrid>
              <a:tr h="25843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latin typeface="Arial"/>
                        </a:rPr>
                        <a:t>GRUPO  ASESOR PROA.  DS.AP. HUELVA COSTA. 2018.</a:t>
                      </a:r>
                    </a:p>
                  </a:txBody>
                  <a:tcPr marL="5332" marR="5332" marT="53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6750"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latin typeface="Arial"/>
                        </a:rPr>
                        <a:t>APELLIDOS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latin typeface="Arial"/>
                        </a:rPr>
                        <a:t>NOMBRE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latin typeface="Arial"/>
                        </a:rPr>
                        <a:t>UGC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latin typeface="Arial"/>
                        </a:rPr>
                        <a:t>PERFIL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15612"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latin typeface="Bookman"/>
                        </a:rPr>
                        <a:t>VERDE SEVILLA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PEDRO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latin typeface="Bookman"/>
                        </a:rPr>
                        <a:t>ADORATRICES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latin typeface="Bookman"/>
                        </a:rPr>
                        <a:t>ASESOR UGC </a:t>
                      </a:r>
                      <a:r>
                        <a:rPr lang="es-ES" sz="700" b="1" i="0" u="none" strike="noStrike" dirty="0" smtClean="0">
                          <a:latin typeface="Bookman"/>
                        </a:rPr>
                        <a:t>–MEDICO DE FAMILIA</a:t>
                      </a:r>
                      <a:endParaRPr lang="es-ES" sz="700" b="1" i="0" u="none" strike="noStrike" dirty="0">
                        <a:latin typeface="Bookman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12"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latin typeface="Arial"/>
                        </a:rPr>
                        <a:t>2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latin typeface="Bookman"/>
                        </a:rPr>
                        <a:t>OLAVE RUBIO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ALICIA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MOLINO DE LA VEGA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smtClean="0">
                          <a:latin typeface="Bookman"/>
                        </a:rPr>
                        <a:t>ASESOR UGC –MEDICO DE FAMILIA</a:t>
                      </a:r>
                      <a:endParaRPr lang="es-ES" sz="700" b="1" i="0" u="none" strike="noStrike" dirty="0">
                        <a:latin typeface="Bookman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latin typeface="Arial"/>
                        </a:rPr>
                        <a:t>3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latin typeface="Bookman"/>
                        </a:rPr>
                        <a:t>MARQUEZ LANZAS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DAVID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LA ORDEN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smtClean="0">
                          <a:latin typeface="Bookman"/>
                        </a:rPr>
                        <a:t>ASESOR UGC –MEDICO DE FAMILIA</a:t>
                      </a:r>
                      <a:endParaRPr lang="es-ES" sz="700" b="1" i="0" u="none" strike="noStrike" dirty="0">
                        <a:latin typeface="Bookman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12"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 smtClean="0">
                          <a:latin typeface="Bookman"/>
                        </a:rPr>
                        <a:t>OSORNO SEVILLANO</a:t>
                      </a:r>
                      <a:r>
                        <a:rPr lang="es-ES" sz="900" b="1" i="0" u="none" strike="noStrike" dirty="0">
                          <a:latin typeface="Bookman"/>
                        </a:rPr>
                        <a:t> 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 smtClean="0">
                          <a:latin typeface="Bookman"/>
                        </a:rPr>
                        <a:t>JESUS</a:t>
                      </a:r>
                      <a:endParaRPr lang="es-ES" sz="900" b="1" i="0" u="none" strike="noStrike" dirty="0">
                        <a:latin typeface="Bookman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HUELVA CENTRO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smtClean="0">
                          <a:latin typeface="Bookman"/>
                        </a:rPr>
                        <a:t>ASESOR UGC –MEDICO DE FAMILIA</a:t>
                      </a:r>
                      <a:endParaRPr lang="es-ES" sz="700" b="1" i="0" u="none" strike="noStrike" dirty="0">
                        <a:latin typeface="Bookman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12"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latin typeface="Bookman"/>
                        </a:rPr>
                        <a:t>PEREZ MARQUEZ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latin typeface="Bookman"/>
                        </a:rPr>
                        <a:t>ANTONIO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LOS ROSALES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smtClean="0">
                          <a:latin typeface="Bookman"/>
                        </a:rPr>
                        <a:t>ASESOR UGC –MEDICO DE FAMILIA</a:t>
                      </a:r>
                      <a:endParaRPr lang="es-ES" sz="700" b="1" i="0" u="none" strike="noStrike" dirty="0">
                        <a:latin typeface="Bookman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12"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latin typeface="Arial"/>
                        </a:rPr>
                        <a:t>6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latin typeface="Bookman"/>
                        </a:rPr>
                        <a:t>ARIAS FORTE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MARIA ELOISA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EL TORREJON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smtClean="0">
                          <a:latin typeface="Bookman"/>
                        </a:rPr>
                        <a:t>ASESOR UGC –MEDICO DE FAMILIA</a:t>
                      </a:r>
                      <a:endParaRPr lang="es-ES" sz="700" b="1" i="0" u="none" strike="noStrike" dirty="0">
                        <a:latin typeface="Bookman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12"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latin typeface="Arial"/>
                        </a:rPr>
                        <a:t>7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latin typeface="Bookman"/>
                        </a:rPr>
                        <a:t>ROBLES REBOLLO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MARIA JOSE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ISLA CHICA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smtClean="0">
                          <a:latin typeface="Bookman"/>
                        </a:rPr>
                        <a:t>ASESOR UGC –MEDICO DE FAMILIA</a:t>
                      </a:r>
                      <a:endParaRPr lang="es-ES" sz="700" b="1" i="0" u="none" strike="noStrike" dirty="0">
                        <a:latin typeface="Bookman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12"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 smtClean="0">
                          <a:latin typeface="Bookman"/>
                        </a:rPr>
                        <a:t>CALLES ROMERO</a:t>
                      </a:r>
                      <a:endParaRPr lang="es-ES" sz="900" b="1" i="0" u="none" strike="noStrike" dirty="0">
                        <a:latin typeface="Bookman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IGNACIO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ALJARAQUE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smtClean="0">
                          <a:latin typeface="Bookman"/>
                        </a:rPr>
                        <a:t>ASESOR UGC –MEDICO DE FAMILIA</a:t>
                      </a:r>
                      <a:endParaRPr lang="es-ES" sz="700" b="1" i="0" u="none" strike="noStrike" dirty="0">
                        <a:latin typeface="Bookman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12"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latin typeface="Arial"/>
                        </a:rPr>
                        <a:t>9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latin typeface="Bookman"/>
                        </a:rPr>
                        <a:t>PEREZ PONCE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CANDELARIA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PUNTA UMBRIA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smtClean="0">
                          <a:latin typeface="Bookman"/>
                        </a:rPr>
                        <a:t>ASESOR UGC –MEDICO DE FAMILIA</a:t>
                      </a:r>
                      <a:endParaRPr lang="es-ES" sz="700" b="1" i="0" u="none" strike="noStrike" dirty="0">
                        <a:latin typeface="Bookman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12"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latin typeface="Arial"/>
                        </a:rPr>
                        <a:t>10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latin typeface="Bookman"/>
                        </a:rPr>
                        <a:t>REMESAL BARRAU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TOMAS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ISLA CRISTINA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smtClean="0">
                          <a:latin typeface="Bookman"/>
                        </a:rPr>
                        <a:t>ASESOR UGC –MEDICO DE FAMILIA</a:t>
                      </a:r>
                      <a:endParaRPr lang="es-ES" sz="700" b="1" i="0" u="none" strike="noStrike" dirty="0">
                        <a:latin typeface="Bookman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12"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latin typeface="Arial"/>
                        </a:rPr>
                        <a:t>11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latin typeface="Bookman"/>
                        </a:rPr>
                        <a:t>SILVEIRA GARCIA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CARMEN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AYAMONTE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smtClean="0">
                          <a:latin typeface="Bookman"/>
                        </a:rPr>
                        <a:t>ASESOR UGC –MEDICO DE FAMILIA</a:t>
                      </a:r>
                      <a:endParaRPr lang="es-ES" sz="700" b="1" i="0" u="none" strike="noStrike" dirty="0">
                        <a:latin typeface="Bookman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12"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latin typeface="Arial"/>
                        </a:rPr>
                        <a:t>12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latin typeface="Bookman"/>
                        </a:rPr>
                        <a:t>RIOJA ULGAR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JAVIER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LEPE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smtClean="0">
                          <a:latin typeface="Bookman"/>
                        </a:rPr>
                        <a:t>ASESOR UGC –MEDICO DE FAMILIA</a:t>
                      </a:r>
                      <a:endParaRPr lang="es-ES" sz="700" b="1" i="0" u="none" strike="noStrike" dirty="0">
                        <a:latin typeface="Bookman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12"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latin typeface="Arial"/>
                        </a:rPr>
                        <a:t>13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latin typeface="Bookman"/>
                        </a:rPr>
                        <a:t>ROSA DE PAZ 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JOSE ANGEL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ANDEVALO OCCTAL.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smtClean="0">
                          <a:latin typeface="Bookman"/>
                        </a:rPr>
                        <a:t>ASESOR UGC –MEDICO DE FAMILIA</a:t>
                      </a:r>
                      <a:endParaRPr lang="es-ES" sz="700" b="1" i="0" u="none" strike="noStrike" dirty="0">
                        <a:latin typeface="Bookman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12"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latin typeface="Arial"/>
                        </a:rPr>
                        <a:t>14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latin typeface="Bookman"/>
                        </a:rPr>
                        <a:t>CEBALLOS SAEZ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ESTHER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latin typeface="Bookman"/>
                        </a:rPr>
                        <a:t>DCCU HUELVA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 smtClean="0">
                          <a:latin typeface="Bookman"/>
                        </a:rPr>
                        <a:t>ASESOR UGC –MEDICO DE</a:t>
                      </a:r>
                      <a:r>
                        <a:rPr lang="es-ES" sz="700" b="1" i="0" u="none" strike="noStrike" baseline="0" dirty="0" smtClean="0">
                          <a:latin typeface="Bookman"/>
                        </a:rPr>
                        <a:t> DCCU</a:t>
                      </a:r>
                      <a:endParaRPr lang="es-ES" sz="700" b="1" i="0" u="none" strike="noStrike" dirty="0">
                        <a:latin typeface="Bookman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12"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latin typeface="Arial"/>
                        </a:rPr>
                        <a:t>15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latin typeface="Bookman"/>
                        </a:rPr>
                        <a:t>MARTIN CAMACHO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ANGELINA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 smtClean="0">
                          <a:latin typeface="Bookman"/>
                        </a:rPr>
                        <a:t>UGC.ODONTOLOGIA</a:t>
                      </a:r>
                      <a:endParaRPr lang="es-ES" sz="900" b="1" i="0" u="none" strike="noStrike" dirty="0">
                        <a:latin typeface="Bookman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 smtClean="0">
                          <a:latin typeface="Bookman"/>
                        </a:rPr>
                        <a:t>ASESOR UGC –ODONTOLOGO</a:t>
                      </a:r>
                      <a:endParaRPr lang="es-ES" sz="700" b="1" i="0" u="none" strike="noStrike" dirty="0">
                        <a:latin typeface="Bookman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12"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latin typeface="Arial"/>
                        </a:rPr>
                        <a:t>16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 smtClean="0">
                          <a:latin typeface="Bookman"/>
                        </a:rPr>
                        <a:t>CARRASCAL</a:t>
                      </a:r>
                      <a:r>
                        <a:rPr lang="es-ES" sz="900" b="1" i="0" u="none" strike="noStrike" baseline="0" dirty="0" smtClean="0">
                          <a:latin typeface="Bookman"/>
                        </a:rPr>
                        <a:t> CORRALES</a:t>
                      </a:r>
                      <a:endParaRPr lang="es-ES" sz="900" b="1" i="0" u="none" strike="noStrike" dirty="0">
                        <a:latin typeface="Bookman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 smtClean="0">
                          <a:latin typeface="Bookman"/>
                        </a:rPr>
                        <a:t>MANUEL</a:t>
                      </a:r>
                      <a:endParaRPr lang="es-ES" sz="900" b="1" i="0" u="none" strike="noStrike" dirty="0">
                        <a:latin typeface="Bookman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latin typeface="Bookman"/>
                        </a:rPr>
                        <a:t>CARTAYA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smtClean="0">
                          <a:latin typeface="Bookman"/>
                        </a:rPr>
                        <a:t>ASESOR UGC –MEDICO DE FAMILIA</a:t>
                      </a:r>
                      <a:endParaRPr lang="es-ES" sz="700" b="1" i="0" u="none" strike="noStrike" dirty="0">
                        <a:latin typeface="Bookman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99"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latin typeface="Arial"/>
                        </a:rPr>
                        <a:t>17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latin typeface="Bookman"/>
                        </a:rPr>
                        <a:t>ROSSI BUENO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latin typeface="Bookman"/>
                        </a:rPr>
                        <a:t>FERNANDO</a:t>
                      </a: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 smtClean="0">
                          <a:latin typeface="Bookman"/>
                        </a:rPr>
                        <a:t>UGC.ODONTOLOGIA</a:t>
                      </a:r>
                      <a:endParaRPr lang="es-ES" sz="900" b="1" i="0" u="none" strike="noStrike" dirty="0">
                        <a:latin typeface="Bookman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 smtClean="0">
                          <a:latin typeface="Bookman"/>
                        </a:rPr>
                        <a:t>ASESOR UGC –ODONTOLOGO</a:t>
                      </a:r>
                      <a:endParaRPr lang="es-ES" sz="700" b="1" i="0" u="none" strike="noStrike" dirty="0">
                        <a:latin typeface="Bookman"/>
                      </a:endParaRPr>
                    </a:p>
                  </a:txBody>
                  <a:tcPr marL="5332" marR="5332" marT="5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9 Gráfico"/>
          <p:cNvGraphicFramePr/>
          <p:nvPr/>
        </p:nvGraphicFramePr>
        <p:xfrm>
          <a:off x="539552" y="548680"/>
          <a:ext cx="8352928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180020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1 Gráfico"/>
          <p:cNvGraphicFramePr/>
          <p:nvPr/>
        </p:nvGraphicFramePr>
        <p:xfrm>
          <a:off x="467544" y="404664"/>
          <a:ext cx="828092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Rectángulo redondeado"/>
          <p:cNvSpPr/>
          <p:nvPr/>
        </p:nvSpPr>
        <p:spPr>
          <a:xfrm>
            <a:off x="1979712" y="4365104"/>
            <a:ext cx="54006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INCREMENTO 2014-2017: 55%</a:t>
            </a:r>
            <a:endParaRPr lang="es-ES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180020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0 Gráfico"/>
          <p:cNvGraphicFramePr/>
          <p:nvPr/>
        </p:nvGraphicFramePr>
        <p:xfrm>
          <a:off x="467544" y="476672"/>
          <a:ext cx="820891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Elipse"/>
          <p:cNvSpPr/>
          <p:nvPr/>
        </p:nvSpPr>
        <p:spPr>
          <a:xfrm>
            <a:off x="1331640" y="4797152"/>
            <a:ext cx="2808312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</a:rPr>
              <a:t>ANDALUCIA 4º TRIM 2017: 36.34%</a:t>
            </a:r>
            <a:endParaRPr lang="es-ES" sz="16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180020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1 Gráfico"/>
          <p:cNvGraphicFramePr/>
          <p:nvPr/>
        </p:nvGraphicFramePr>
        <p:xfrm>
          <a:off x="467544" y="548680"/>
          <a:ext cx="828092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Rectángulo"/>
          <p:cNvSpPr/>
          <p:nvPr/>
        </p:nvSpPr>
        <p:spPr>
          <a:xfrm>
            <a:off x="1835696" y="5517232"/>
            <a:ext cx="3744416" cy="2880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TODAS UGCs RANGOS SIMILARES</a:t>
            </a:r>
            <a:endParaRPr lang="es-ES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180020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ENCUESTAS SATISFACCION PIRASOA.</a:t>
            </a:r>
            <a:br>
              <a:rPr lang="es-ES" sz="3600" dirty="0" smtClean="0"/>
            </a:br>
            <a:r>
              <a:rPr lang="es-ES" sz="3600" dirty="0" smtClean="0"/>
              <a:t>DS.HUELVA COSTA. 2014 - 2017</a:t>
            </a:r>
            <a:endParaRPr lang="es-ES" sz="3600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561" y="2060848"/>
            <a:ext cx="8626399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1656184" cy="46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>HASTA AHORA… QUE HEMOS CONSEGUIDO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479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s-ES" sz="2800" i="1" dirty="0" smtClean="0">
                <a:latin typeface="Arial Narrow" pitchFamily="34" charset="0"/>
              </a:rPr>
              <a:t>IMPLANTACION,DESARROLLO  </a:t>
            </a:r>
            <a:r>
              <a:rPr lang="es-ES" sz="2800" i="1" dirty="0" smtClean="0">
                <a:latin typeface="Arial Narrow" pitchFamily="34" charset="0"/>
              </a:rPr>
              <a:t>Y CRECIMIENTO DEL PROGRAMA</a:t>
            </a:r>
          </a:p>
          <a:p>
            <a:r>
              <a:rPr lang="es-ES" sz="2800" i="1" dirty="0" smtClean="0">
                <a:latin typeface="Arial Narrow" pitchFamily="34" charset="0"/>
              </a:rPr>
              <a:t>CUMPLIMIENTO DEL PROGRAMA ( Tiempos, Indicadores, asesorías)</a:t>
            </a:r>
          </a:p>
          <a:p>
            <a:r>
              <a:rPr lang="es-ES" sz="2800" i="1" dirty="0" smtClean="0">
                <a:latin typeface="Arial Narrow" pitchFamily="34" charset="0"/>
              </a:rPr>
              <a:t>REDUCIR LAS PRESCRPICIONES INADECUADAS</a:t>
            </a:r>
          </a:p>
          <a:p>
            <a:r>
              <a:rPr lang="es-ES" sz="2800" i="1" dirty="0" smtClean="0">
                <a:latin typeface="Arial Narrow" pitchFamily="34" charset="0"/>
              </a:rPr>
              <a:t>TODO ELLO GENERANDO CONOCIMIENTO(Proyecto FIS) Y FORMACION( Asesorías, sesiones clínicas, sesiones de formación…)</a:t>
            </a:r>
          </a:p>
          <a:p>
            <a:r>
              <a:rPr lang="es-ES" sz="2800" i="1" dirty="0" smtClean="0">
                <a:latin typeface="Arial Narrow" pitchFamily="34" charset="0"/>
              </a:rPr>
              <a:t>ALTO GRADO DE SATISFACCION DE LOS PROFESIONALES DEL DS.HUELVA COSTA.</a:t>
            </a:r>
            <a:endParaRPr lang="es-ES" sz="2800" i="1" dirty="0">
              <a:latin typeface="Arial Narrow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144016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2 Gráfico"/>
          <p:cNvGraphicFramePr/>
          <p:nvPr/>
        </p:nvGraphicFramePr>
        <p:xfrm>
          <a:off x="755576" y="620688"/>
          <a:ext cx="784887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180020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3 Gráfico"/>
          <p:cNvGraphicFramePr/>
          <p:nvPr/>
        </p:nvGraphicFramePr>
        <p:xfrm>
          <a:off x="467544" y="620688"/>
          <a:ext cx="813690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Rectángulo"/>
          <p:cNvSpPr/>
          <p:nvPr/>
        </p:nvSpPr>
        <p:spPr>
          <a:xfrm>
            <a:off x="1259632" y="5229200"/>
            <a:ext cx="3384376" cy="410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ANDALUCIA 4º T 2017: 19.31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>
            <a:off x="6876256" y="1556792"/>
            <a:ext cx="144016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- 23.5%</a:t>
            </a:r>
            <a:endParaRPr lang="es-E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1800200" cy="50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781</Words>
  <Application>Microsoft Office PowerPoint</Application>
  <PresentationFormat>Presentación en pantalla (4:3)</PresentationFormat>
  <Paragraphs>208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 II Jornadas Provinciales  Programa PIRASOA  Atención Primaria, HUELVA </vt:lpstr>
      <vt:lpstr>Diapositiva 2</vt:lpstr>
      <vt:lpstr>Diapositiva 3</vt:lpstr>
      <vt:lpstr>Diapositiva 4</vt:lpstr>
      <vt:lpstr>Diapositiva 5</vt:lpstr>
      <vt:lpstr>ENCUESTAS SATISFACCION PIRASOA. DS.HUELVA COSTA. 2014 - 2017</vt:lpstr>
      <vt:lpstr>HASTA AHORA… QUE HEMOS CONSEGUIDO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NO INCIDENCIA EN  PACIENTES AMBULATORIOS CON RESISTENCIA POR LOS SIGUIENTES GERMENES.  DS. HUELVA. 2015 – 2017.</vt:lpstr>
      <vt:lpstr>HASTA AHORA… QUE HEMOS CONSEGUIDO</vt:lpstr>
      <vt:lpstr>MUCHAS GRACIAS</vt:lpstr>
      <vt:lpstr>Diapositiva 18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II Jornadas Provinciales  Programa PIRASOA  Atención Primaria, HUELVA </dc:title>
  <dc:creator>turmo</dc:creator>
  <cp:lastModifiedBy>turmo</cp:lastModifiedBy>
  <cp:revision>49</cp:revision>
  <dcterms:created xsi:type="dcterms:W3CDTF">2018-05-14T15:14:14Z</dcterms:created>
  <dcterms:modified xsi:type="dcterms:W3CDTF">2018-05-29T15:58:46Z</dcterms:modified>
</cp:coreProperties>
</file>