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8" r:id="rId3"/>
    <p:sldId id="275" r:id="rId4"/>
    <p:sldId id="276" r:id="rId5"/>
    <p:sldId id="277" r:id="rId6"/>
    <p:sldId id="278" r:id="rId7"/>
    <p:sldId id="264" r:id="rId8"/>
    <p:sldId id="263" r:id="rId9"/>
    <p:sldId id="290" r:id="rId10"/>
    <p:sldId id="284" r:id="rId11"/>
    <p:sldId id="285" r:id="rId12"/>
    <p:sldId id="286" r:id="rId13"/>
    <p:sldId id="287" r:id="rId14"/>
    <p:sldId id="291" r:id="rId15"/>
    <p:sldId id="279" r:id="rId16"/>
    <p:sldId id="280" r:id="rId17"/>
    <p:sldId id="281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4660"/>
  </p:normalViewPr>
  <p:slideViewPr>
    <p:cSldViewPr>
      <p:cViewPr varScale="1">
        <p:scale>
          <a:sx n="70" d="100"/>
          <a:sy n="70" d="100"/>
        </p:scale>
        <p:origin x="9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U50SFS01\Grupos\Epidemiologia\AA_Epidemiolog&#237;a%20Octubre%202012\PIRASOA\2018\condado%20ppt%20jornad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U50SFS01\Grupos\Epidemiologia\AA_Epidemiolog&#237;a%20Octubre%202012\PIRASOA\2018\REUNION%20PIRASOA%20CONDADO%20MAYO%202018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U50SFS01\Grupos\Epidemiologia\AA_Epidemiolog&#237;a%20Octubre%202012\PIRASOA\2018\REUNION%20PIRASOA%20CONDADO%20MAYO%202018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U50SFS01\Grupos\Epidemiologia\AA_Epidemiolog&#237;a%20Octubre%202012\PIRASOA\2018\REUNION%20PIRASOA%20CONDADO%20MAYO%202018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HU50SFS01\Grupos\Epidemiologia\AA_Epidemiolog&#237;a%20Octubre%202012\PIRASOA\2018\REUNION%20PIRASOA%20CONDADO%20MAYO%20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EVOLUCION TRIMESTRAL DE ASESORIAS PROA-D.</a:t>
            </a:r>
          </a:p>
          <a:p>
            <a:pPr>
              <a:defRPr sz="2400"/>
            </a:pPr>
            <a:r>
              <a:rPr lang="en-US" sz="2400"/>
              <a:t>DS.HUELVA COSTA. 2014-2017.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7783840588593604"/>
          <c:y val="0.59007750812158755"/>
          <c:w val="0.1713899605024729"/>
          <c:h val="0.31206589495410819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853936"/>
        <c:axId val="265853152"/>
      </c:lineChart>
      <c:catAx>
        <c:axId val="265853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265853152"/>
        <c:crosses val="autoZero"/>
        <c:auto val="1"/>
        <c:lblAlgn val="ctr"/>
        <c:lblOffset val="100"/>
        <c:noMultiLvlLbl val="0"/>
      </c:catAx>
      <c:valAx>
        <c:axId val="26585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265853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2.7777777777777779E-3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5F3-407B-8E7F-D91A102F89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Hoja1!$F$32:$F$35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Hoja1!$G$32:$G$35</c:f>
              <c:numCache>
                <c:formatCode>0.00</c:formatCode>
                <c:ptCount val="4"/>
                <c:pt idx="0">
                  <c:v>54.752851711026615</c:v>
                </c:pt>
                <c:pt idx="1">
                  <c:v>47.019867549668874</c:v>
                </c:pt>
                <c:pt idx="2">
                  <c:v>37.86</c:v>
                </c:pt>
                <c:pt idx="3">
                  <c:v>37.95013850415512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5F3-407B-8E7F-D91A102F8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854328"/>
        <c:axId val="265855112"/>
      </c:lineChart>
      <c:catAx>
        <c:axId val="26585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65855112"/>
        <c:crosses val="autoZero"/>
        <c:auto val="1"/>
        <c:lblAlgn val="ctr"/>
        <c:lblOffset val="100"/>
        <c:noMultiLvlLbl val="0"/>
      </c:catAx>
      <c:valAx>
        <c:axId val="265855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65854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sz="1600" dirty="0"/>
              <a:t>EVOLUCION DEL COSTE DIRECTO(€) EN ANTIMICROBIANOS.
DS.</a:t>
            </a:r>
            <a:r>
              <a:rPr lang="es-ES" sz="1600" baseline="0" dirty="0"/>
              <a:t> CONDADO-CAMPIÑA</a:t>
            </a:r>
            <a:r>
              <a:rPr lang="es-ES" sz="1600" dirty="0"/>
              <a:t>. 2014 - 2017.</a:t>
            </a:r>
          </a:p>
        </c:rich>
      </c:tx>
      <c:layout>
        <c:manualLayout>
          <c:xMode val="edge"/>
          <c:yMode val="edge"/>
          <c:x val="0.19399934156143711"/>
          <c:y val="9.89018530952277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493672144548329E-2"/>
          <c:y val="0.33708936265156114"/>
          <c:w val="0.86505815405975006"/>
          <c:h val="0.56462468244136499"/>
        </c:manualLayout>
      </c:layout>
      <c:lineChart>
        <c:grouping val="standard"/>
        <c:varyColors val="0"/>
        <c:ser>
          <c:idx val="0"/>
          <c:order val="0"/>
          <c:tx>
            <c:strRef>
              <c:f>FARMACIA!$B$5</c:f>
              <c:strCache>
                <c:ptCount val="1"/>
                <c:pt idx="0">
                  <c:v>AÑOS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38100">
                <a:solidFill>
                  <a:srgbClr val="FF0000"/>
                </a:solidFill>
                <a:prstDash val="solid"/>
              </a:ln>
            </c:spPr>
            <c:trendlineType val="linear"/>
            <c:dispRSqr val="0"/>
            <c:dispEq val="0"/>
          </c:trendline>
          <c:cat>
            <c:numRef>
              <c:f>FARMACIA!$C$4:$F$4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FARMACIA!$C$5:$F$5</c:f>
              <c:numCache>
                <c:formatCode>General</c:formatCode>
                <c:ptCount val="4"/>
                <c:pt idx="0">
                  <c:v>692225.49000000011</c:v>
                </c:pt>
                <c:pt idx="1">
                  <c:v>725767.3</c:v>
                </c:pt>
                <c:pt idx="2">
                  <c:v>677124.17999999993</c:v>
                </c:pt>
                <c:pt idx="3">
                  <c:v>667810.55000000005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C98-4F5D-88EB-4B7030278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101752"/>
        <c:axId val="354102928"/>
      </c:lineChart>
      <c:catAx>
        <c:axId val="35410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5410292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410292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54101752"/>
        <c:crossesAt val="1"/>
        <c:crossBetween val="midCat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CONSUMO ANTIMICROBIANOS(DDDs 1.000 HAB/DÍA.
D.S. CONDADO-CAMPIÑA. 2014 - 2017</a:t>
            </a:r>
          </a:p>
        </c:rich>
      </c:tx>
      <c:layout>
        <c:manualLayout>
          <c:xMode val="edge"/>
          <c:yMode val="edge"/>
          <c:x val="0.16805839174211717"/>
          <c:y val="9.57603035288848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3027567266254589E-2"/>
          <c:y val="0.30211480029555804"/>
          <c:w val="0.88080188274196858"/>
          <c:h val="0.58725000573128561"/>
        </c:manualLayout>
      </c:layout>
      <c:lineChart>
        <c:grouping val="standard"/>
        <c:varyColors val="0"/>
        <c:ser>
          <c:idx val="0"/>
          <c:order val="0"/>
          <c:tx>
            <c:strRef>
              <c:f>FARMACIA!$B$61</c:f>
              <c:strCache>
                <c:ptCount val="1"/>
                <c:pt idx="0">
                  <c:v>CC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dLbls>
            <c:numFmt formatCode="#,##0.0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25400">
                <a:solidFill>
                  <a:srgbClr val="FF0000"/>
                </a:solidFill>
                <a:prstDash val="solid"/>
              </a:ln>
            </c:spPr>
            <c:trendlineType val="linear"/>
            <c:dispRSqr val="0"/>
            <c:dispEq val="0"/>
          </c:trendline>
          <c:cat>
            <c:strRef>
              <c:f>FARMACIA!$C$60:$R$60</c:f>
              <c:strCache>
                <c:ptCount val="16"/>
                <c:pt idx="0">
                  <c:v>1T 2014</c:v>
                </c:pt>
                <c:pt idx="1">
                  <c:v>2T </c:v>
                </c:pt>
                <c:pt idx="2">
                  <c:v>3T </c:v>
                </c:pt>
                <c:pt idx="3">
                  <c:v>4T </c:v>
                </c:pt>
                <c:pt idx="4">
                  <c:v>1T 2015</c:v>
                </c:pt>
                <c:pt idx="5">
                  <c:v>2T </c:v>
                </c:pt>
                <c:pt idx="6">
                  <c:v>3T </c:v>
                </c:pt>
                <c:pt idx="7">
                  <c:v>4T </c:v>
                </c:pt>
                <c:pt idx="8">
                  <c:v>1T 2016</c:v>
                </c:pt>
                <c:pt idx="9">
                  <c:v>2T </c:v>
                </c:pt>
                <c:pt idx="10">
                  <c:v>3T </c:v>
                </c:pt>
                <c:pt idx="11">
                  <c:v>4T </c:v>
                </c:pt>
                <c:pt idx="12">
                  <c:v>1T 2017</c:v>
                </c:pt>
                <c:pt idx="13">
                  <c:v>2T </c:v>
                </c:pt>
                <c:pt idx="14">
                  <c:v>3T</c:v>
                </c:pt>
                <c:pt idx="15">
                  <c:v>4T </c:v>
                </c:pt>
              </c:strCache>
            </c:strRef>
          </c:cat>
          <c:val>
            <c:numRef>
              <c:f>FARMACIA!$C$61:$R$61</c:f>
              <c:numCache>
                <c:formatCode>#,##0.00</c:formatCode>
                <c:ptCount val="16"/>
                <c:pt idx="0">
                  <c:v>24.55993151050507</c:v>
                </c:pt>
                <c:pt idx="1">
                  <c:v>20.802661286141529</c:v>
                </c:pt>
                <c:pt idx="2">
                  <c:v>18.463616278241037</c:v>
                </c:pt>
                <c:pt idx="3">
                  <c:v>21.101116033633186</c:v>
                </c:pt>
                <c:pt idx="4">
                  <c:v>26.983027615209888</c:v>
                </c:pt>
                <c:pt idx="5">
                  <c:v>20.801416994552131</c:v>
                </c:pt>
                <c:pt idx="6">
                  <c:v>17.870000504787065</c:v>
                </c:pt>
                <c:pt idx="7">
                  <c:v>19.08000035742127</c:v>
                </c:pt>
                <c:pt idx="8">
                  <c:v>22.29000065195223</c:v>
                </c:pt>
                <c:pt idx="9">
                  <c:v>19.92999952028477</c:v>
                </c:pt>
                <c:pt idx="10">
                  <c:v>16.850000339905868</c:v>
                </c:pt>
                <c:pt idx="11">
                  <c:v>17.760000387081845</c:v>
                </c:pt>
                <c:pt idx="12" formatCode="General">
                  <c:v>21.930701898803601</c:v>
                </c:pt>
                <c:pt idx="13" formatCode="General">
                  <c:v>18.336361856525599</c:v>
                </c:pt>
                <c:pt idx="14" formatCode="General">
                  <c:v>15.5178402460401</c:v>
                </c:pt>
                <c:pt idx="15" formatCode="General">
                  <c:v>17.486299186068401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65C-4377-82E3-8A4460D51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103320"/>
        <c:axId val="354103712"/>
      </c:lineChart>
      <c:catAx>
        <c:axId val="35410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5410371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410371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.0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54103320"/>
        <c:crossesAt val="1"/>
        <c:crossBetween val="midCat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dirty="0"/>
              <a:t>EVOLUCION TRIMESTRAL </a:t>
            </a:r>
            <a:r>
              <a:rPr lang="es-ES" dirty="0" err="1"/>
              <a:t>DDDs</a:t>
            </a:r>
            <a:r>
              <a:rPr lang="es-ES" dirty="0"/>
              <a:t> </a:t>
            </a:r>
            <a:r>
              <a:rPr lang="es-ES" dirty="0" smtClean="0"/>
              <a:t>AMOXICILINA/CLAVULANICO </a:t>
            </a:r>
            <a:r>
              <a:rPr lang="es-ES" dirty="0"/>
              <a:t>Y </a:t>
            </a:r>
            <a:r>
              <a:rPr lang="es-ES" dirty="0" smtClean="0"/>
              <a:t>AMOXICILINA</a:t>
            </a:r>
            <a:r>
              <a:rPr lang="es-ES" baseline="0" dirty="0" smtClean="0"/>
              <a:t> </a:t>
            </a:r>
            <a:r>
              <a:rPr lang="es-ES" dirty="0" smtClean="0"/>
              <a:t>POR </a:t>
            </a:r>
            <a:r>
              <a:rPr lang="es-ES" dirty="0"/>
              <a:t>1.000 Hab./DIA.
D.S.CONDADO-CAMPIÑA. 2014- 2017.</a:t>
            </a:r>
          </a:p>
        </c:rich>
      </c:tx>
      <c:layout>
        <c:manualLayout>
          <c:xMode val="edge"/>
          <c:yMode val="edge"/>
          <c:x val="0.20480333619151525"/>
          <c:y val="7.837773076150247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774920545390493E-2"/>
          <c:y val="0.30758189374345662"/>
          <c:w val="0.91570687560157948"/>
          <c:h val="0.4930054818501185"/>
        </c:manualLayout>
      </c:layout>
      <c:lineChart>
        <c:grouping val="standard"/>
        <c:varyColors val="0"/>
        <c:ser>
          <c:idx val="0"/>
          <c:order val="0"/>
          <c:tx>
            <c:strRef>
              <c:f>FARMACIA!$B$92</c:f>
              <c:strCache>
                <c:ptCount val="1"/>
                <c:pt idx="0">
                  <c:v>amox/clavulanico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FARMACIA!$C$91:$R$91</c:f>
              <c:strCache>
                <c:ptCount val="16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2014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2015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2016</c:v>
                </c:pt>
                <c:pt idx="12">
                  <c:v>1T </c:v>
                </c:pt>
                <c:pt idx="13">
                  <c:v>2T </c:v>
                </c:pt>
                <c:pt idx="14">
                  <c:v>3T </c:v>
                </c:pt>
                <c:pt idx="15">
                  <c:v>4T 2017</c:v>
                </c:pt>
              </c:strCache>
            </c:strRef>
          </c:cat>
          <c:val>
            <c:numRef>
              <c:f>FARMACIA!$C$92:$R$92</c:f>
              <c:numCache>
                <c:formatCode>#,##0.00</c:formatCode>
                <c:ptCount val="16"/>
                <c:pt idx="0" formatCode="General">
                  <c:v>11.9</c:v>
                </c:pt>
                <c:pt idx="1">
                  <c:v>9.977629064199709</c:v>
                </c:pt>
                <c:pt idx="2">
                  <c:v>9.6555267115844057</c:v>
                </c:pt>
                <c:pt idx="3">
                  <c:v>9.9274519680144735</c:v>
                </c:pt>
                <c:pt idx="4">
                  <c:v>12.137735752527231</c:v>
                </c:pt>
                <c:pt idx="5">
                  <c:v>9.31</c:v>
                </c:pt>
                <c:pt idx="6">
                  <c:v>8.9742390335010356</c:v>
                </c:pt>
                <c:pt idx="7">
                  <c:v>8.4146308772444769</c:v>
                </c:pt>
                <c:pt idx="8">
                  <c:v>9.08</c:v>
                </c:pt>
                <c:pt idx="9">
                  <c:v>7.7064760742707579</c:v>
                </c:pt>
                <c:pt idx="10">
                  <c:v>7.872353216315962</c:v>
                </c:pt>
                <c:pt idx="11">
                  <c:v>7.056112217176568</c:v>
                </c:pt>
                <c:pt idx="12" formatCode="0.00">
                  <c:v>8.0518741082208294</c:v>
                </c:pt>
                <c:pt idx="13" formatCode="0.00">
                  <c:v>6.6412138629907496</c:v>
                </c:pt>
                <c:pt idx="14" formatCode="0.00">
                  <c:v>6.0710052000187602</c:v>
                </c:pt>
                <c:pt idx="15" formatCode="0.00">
                  <c:v>5.9701536231706598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03-412F-A480-F32F07F1F0E8}"/>
            </c:ext>
          </c:extLst>
        </c:ser>
        <c:ser>
          <c:idx val="1"/>
          <c:order val="1"/>
          <c:tx>
            <c:strRef>
              <c:f>FARMACIA!$B$93</c:f>
              <c:strCache>
                <c:ptCount val="1"/>
                <c:pt idx="0">
                  <c:v>amoxiclina</c:v>
                </c:pt>
              </c:strCache>
            </c:strRef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cat>
            <c:strRef>
              <c:f>FARMACIA!$C$91:$R$91</c:f>
              <c:strCache>
                <c:ptCount val="16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2014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2015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2016</c:v>
                </c:pt>
                <c:pt idx="12">
                  <c:v>1T </c:v>
                </c:pt>
                <c:pt idx="13">
                  <c:v>2T </c:v>
                </c:pt>
                <c:pt idx="14">
                  <c:v>3T </c:v>
                </c:pt>
                <c:pt idx="15">
                  <c:v>4T 2017</c:v>
                </c:pt>
              </c:strCache>
            </c:strRef>
          </c:cat>
          <c:val>
            <c:numRef>
              <c:f>FARMACIA!$C$93:$R$93</c:f>
              <c:numCache>
                <c:formatCode>#,##0.00</c:formatCode>
                <c:ptCount val="16"/>
                <c:pt idx="0">
                  <c:v>5.2526768482463639</c:v>
                </c:pt>
                <c:pt idx="1">
                  <c:v>4.307063516965119</c:v>
                </c:pt>
                <c:pt idx="2">
                  <c:v>3.377991324978042</c:v>
                </c:pt>
                <c:pt idx="3">
                  <c:v>4.4545495748557968</c:v>
                </c:pt>
                <c:pt idx="4">
                  <c:v>6.6095347388830321</c:v>
                </c:pt>
                <c:pt idx="5">
                  <c:v>5.17</c:v>
                </c:pt>
                <c:pt idx="6">
                  <c:v>3.7237132136427116</c:v>
                </c:pt>
                <c:pt idx="7">
                  <c:v>4.867834008146497</c:v>
                </c:pt>
                <c:pt idx="8">
                  <c:v>6.27</c:v>
                </c:pt>
                <c:pt idx="9">
                  <c:v>5.8321311091531021</c:v>
                </c:pt>
                <c:pt idx="10">
                  <c:v>3.9812307978177248</c:v>
                </c:pt>
                <c:pt idx="11">
                  <c:v>5.1719107072079344</c:v>
                </c:pt>
                <c:pt idx="12" formatCode="0.00">
                  <c:v>6.8282844912742799</c:v>
                </c:pt>
                <c:pt idx="13" formatCode="0.00">
                  <c:v>5.8656074503349602</c:v>
                </c:pt>
                <c:pt idx="14" formatCode="0.00">
                  <c:v>4.5364462747753098</c:v>
                </c:pt>
                <c:pt idx="15" formatCode="0.00">
                  <c:v>5.7521861288041496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603-412F-A480-F32F07F1F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096656"/>
        <c:axId val="354106848"/>
      </c:lineChart>
      <c:catAx>
        <c:axId val="35409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5410684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41068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54096656"/>
        <c:crossesAt val="1"/>
        <c:crossBetween val="midCat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30372558329179555"/>
          <c:y val="0.90452312311502248"/>
          <c:w val="0.42166158105935442"/>
          <c:h val="6.741787253031222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5138682978435"/>
          <c:y val="0.25594818389636781"/>
          <c:w val="0.85284224555551502"/>
          <c:h val="0.55952992972652615"/>
        </c:manualLayout>
      </c:layout>
      <c:lineChart>
        <c:grouping val="standard"/>
        <c:varyColors val="0"/>
        <c:ser>
          <c:idx val="0"/>
          <c:order val="0"/>
          <c:tx>
            <c:strRef>
              <c:f>FARMACIA!$B$119</c:f>
              <c:strCache>
                <c:ptCount val="1"/>
                <c:pt idx="0">
                  <c:v>ciprofloxacino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FARMACIA!$C$118:$R$118</c:f>
              <c:strCache>
                <c:ptCount val="16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2014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2015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2016</c:v>
                </c:pt>
                <c:pt idx="12">
                  <c:v>1T </c:v>
                </c:pt>
                <c:pt idx="13">
                  <c:v>2T </c:v>
                </c:pt>
                <c:pt idx="14">
                  <c:v>3T </c:v>
                </c:pt>
                <c:pt idx="15">
                  <c:v>4T 2017</c:v>
                </c:pt>
              </c:strCache>
            </c:strRef>
          </c:cat>
          <c:val>
            <c:numRef>
              <c:f>FARMACIA!$C$119:$R$119</c:f>
              <c:numCache>
                <c:formatCode>#,##0.00</c:formatCode>
                <c:ptCount val="16"/>
                <c:pt idx="0">
                  <c:v>1.1041037454387541</c:v>
                </c:pt>
                <c:pt idx="1">
                  <c:v>0.91218500375370015</c:v>
                </c:pt>
                <c:pt idx="2">
                  <c:v>0.86339210332529659</c:v>
                </c:pt>
                <c:pt idx="3">
                  <c:v>0.4733257390494352</c:v>
                </c:pt>
                <c:pt idx="4">
                  <c:v>0.89</c:v>
                </c:pt>
                <c:pt idx="5">
                  <c:v>0.75</c:v>
                </c:pt>
                <c:pt idx="6">
                  <c:v>0.77144924366071577</c:v>
                </c:pt>
                <c:pt idx="7">
                  <c:v>0.68864518655088747</c:v>
                </c:pt>
                <c:pt idx="8">
                  <c:v>0.72</c:v>
                </c:pt>
                <c:pt idx="9">
                  <c:v>0.7391544382195897</c:v>
                </c:pt>
                <c:pt idx="10">
                  <c:v>0.76925363469343222</c:v>
                </c:pt>
                <c:pt idx="11">
                  <c:v>0.6622056380351995</c:v>
                </c:pt>
                <c:pt idx="12" formatCode="0.00">
                  <c:v>0.76240259027549107</c:v>
                </c:pt>
                <c:pt idx="13" formatCode="0.00">
                  <c:v>0.68459959856256203</c:v>
                </c:pt>
                <c:pt idx="14" formatCode="0.00">
                  <c:v>0.69390477197299505</c:v>
                </c:pt>
                <c:pt idx="15" formatCode="0.00">
                  <c:v>0.6340418918088141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085-4A2D-8909-1D697890A8E5}"/>
            </c:ext>
          </c:extLst>
        </c:ser>
        <c:ser>
          <c:idx val="1"/>
          <c:order val="1"/>
          <c:tx>
            <c:strRef>
              <c:f>FARMACIA!$B$120</c:f>
              <c:strCache>
                <c:ptCount val="1"/>
                <c:pt idx="0">
                  <c:v>fosfomicina</c:v>
                </c:pt>
              </c:strCache>
            </c:strRef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FARMACIA!$C$118:$R$118</c:f>
              <c:strCache>
                <c:ptCount val="16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2014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2015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2016</c:v>
                </c:pt>
                <c:pt idx="12">
                  <c:v>1T </c:v>
                </c:pt>
                <c:pt idx="13">
                  <c:v>2T </c:v>
                </c:pt>
                <c:pt idx="14">
                  <c:v>3T </c:v>
                </c:pt>
                <c:pt idx="15">
                  <c:v>4T 2017</c:v>
                </c:pt>
              </c:strCache>
            </c:strRef>
          </c:cat>
          <c:val>
            <c:numRef>
              <c:f>FARMACIA!$C$120:$R$120</c:f>
              <c:numCache>
                <c:formatCode>#,##0.00</c:formatCode>
                <c:ptCount val="16"/>
                <c:pt idx="0">
                  <c:v>0.245250641273801</c:v>
                </c:pt>
                <c:pt idx="1">
                  <c:v>0.24890784822906301</c:v>
                </c:pt>
                <c:pt idx="2">
                  <c:v>0.27168702140222201</c:v>
                </c:pt>
                <c:pt idx="3">
                  <c:v>0.29123478723790369</c:v>
                </c:pt>
                <c:pt idx="4">
                  <c:v>0.26</c:v>
                </c:pt>
                <c:pt idx="5">
                  <c:v>0.26</c:v>
                </c:pt>
                <c:pt idx="6">
                  <c:v>0.3</c:v>
                </c:pt>
                <c:pt idx="7">
                  <c:v>0.30313114571659039</c:v>
                </c:pt>
                <c:pt idx="8">
                  <c:v>0.31</c:v>
                </c:pt>
                <c:pt idx="9">
                  <c:v>0.3</c:v>
                </c:pt>
                <c:pt idx="10">
                  <c:v>0.33337434419827999</c:v>
                </c:pt>
                <c:pt idx="11">
                  <c:v>0.31934251998612417</c:v>
                </c:pt>
                <c:pt idx="12" formatCode="0.00">
                  <c:v>0.33489737679727805</c:v>
                </c:pt>
                <c:pt idx="13" formatCode="0.00">
                  <c:v>0.34004981531661505</c:v>
                </c:pt>
                <c:pt idx="14" formatCode="0.00">
                  <c:v>0.34000341494559305</c:v>
                </c:pt>
                <c:pt idx="15" formatCode="0.00">
                  <c:v>0.32017868011766504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085-4A2D-8909-1D697890A8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108024"/>
        <c:axId val="354104496"/>
      </c:lineChart>
      <c:catAx>
        <c:axId val="35410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5410449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41044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.0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54108024"/>
        <c:crossesAt val="1"/>
        <c:crossBetween val="midCat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25974890727579136"/>
          <c:y val="0.87412797143992571"/>
          <c:w val="0.52815611146077579"/>
          <c:h val="8.6333626808881556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0.18723</cdr:y>
    </cdr:from>
    <cdr:to>
      <cdr:x>1</cdr:x>
      <cdr:y>0.99992</cdr:y>
    </cdr:to>
    <cdr:pic>
      <cdr:nvPicPr>
        <cdr:cNvPr id="8" name="chart">
          <a:extLst xmlns:a="http://schemas.openxmlformats.org/drawingml/2006/main">
            <a:ext uri="{FF2B5EF4-FFF2-40B4-BE49-F238E27FC236}">
              <a16:creationId xmlns:a16="http://schemas.microsoft.com/office/drawing/2014/main" xmlns="" id="{F346B1A7-F251-4108-83E6-CBC1F9A0FDE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539552" y="1119029"/>
          <a:ext cx="8352928" cy="485714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0.05603</cdr:x>
      <cdr:y>0.20482</cdr:y>
    </cdr:from>
    <cdr:to>
      <cdr:x>0.46982</cdr:x>
      <cdr:y>0.25302</cdr:y>
    </cdr:to>
    <cdr:sp macro="" textlink="">
      <cdr:nvSpPr>
        <cdr:cNvPr id="2" name="1 Rectángulo redondeado"/>
        <cdr:cNvSpPr/>
      </cdr:nvSpPr>
      <cdr:spPr>
        <a:xfrm xmlns:a="http://schemas.openxmlformats.org/drawingml/2006/main">
          <a:off x="468052" y="1224136"/>
          <a:ext cx="3456358" cy="288075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400" b="1" dirty="0">
              <a:solidFill>
                <a:schemeClr val="tx1"/>
              </a:solidFill>
            </a:rPr>
            <a:t>4º TRIM 2017-4º TRIMESTRE 2014: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0.13598</cdr:x>
      <cdr:y>0.52697</cdr:y>
    </cdr:from>
    <cdr:to>
      <cdr:x>0.60476</cdr:x>
      <cdr:y>0.59653</cdr:y>
    </cdr:to>
    <cdr:sp macro="" textlink="">
      <cdr:nvSpPr>
        <cdr:cNvPr id="2" name="1 Rectángulo redondeado">
          <a:extLst xmlns:a="http://schemas.openxmlformats.org/drawingml/2006/main">
            <a:ext uri="{FF2B5EF4-FFF2-40B4-BE49-F238E27FC236}">
              <a16:creationId xmlns:a16="http://schemas.microsoft.com/office/drawing/2014/main" xmlns="" id="{50A6D17E-E334-4C30-9B97-CAACFE83F21D}"/>
            </a:ext>
          </a:extLst>
        </cdr:cNvPr>
        <cdr:cNvSpPr/>
      </cdr:nvSpPr>
      <cdr:spPr>
        <a:xfrm xmlns:a="http://schemas.openxmlformats.org/drawingml/2006/main">
          <a:off x="1065313" y="2727475"/>
          <a:ext cx="3672422" cy="360033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>
              <a:solidFill>
                <a:schemeClr val="tx1"/>
              </a:solidFill>
            </a:rPr>
            <a:t>DISMINUCIÓN</a:t>
          </a:r>
          <a:r>
            <a:rPr lang="es-ES" sz="1400" b="1" dirty="0">
              <a:solidFill>
                <a:schemeClr val="tx1"/>
              </a:solidFill>
            </a:rPr>
            <a:t> 2014-2017: 17 PUNTOS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0.22632</cdr:x>
      <cdr:y>0.06135</cdr:y>
    </cdr:from>
    <cdr:to>
      <cdr:x>0.77368</cdr:x>
      <cdr:y>0.20294</cdr:y>
    </cdr:to>
    <cdr:sp macro="" textlink="">
      <cdr:nvSpPr>
        <cdr:cNvPr id="2" name="Rectángulo 1">
          <a:extLst xmlns:a="http://schemas.openxmlformats.org/drawingml/2006/main">
            <a:ext uri="{FF2B5EF4-FFF2-40B4-BE49-F238E27FC236}">
              <a16:creationId xmlns:a16="http://schemas.microsoft.com/office/drawing/2014/main" xmlns="" id="{20D8D92A-CB96-489B-A7F6-141FD2557866}"/>
            </a:ext>
          </a:extLst>
        </cdr:cNvPr>
        <cdr:cNvSpPr/>
      </cdr:nvSpPr>
      <cdr:spPr>
        <a:xfrm xmlns:a="http://schemas.openxmlformats.org/drawingml/2006/main">
          <a:off x="1890463" y="360040"/>
          <a:ext cx="4572000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6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s-ES" b="1" dirty="0"/>
            <a:t>EVOLUCION TRIMESTRAL </a:t>
          </a:r>
          <a:r>
            <a:rPr lang="es-ES" b="1" dirty="0" err="1"/>
            <a:t>DDDs</a:t>
          </a:r>
          <a:r>
            <a:rPr lang="es-ES" b="1" dirty="0"/>
            <a:t> CIPROFLOXACINO Y FOSFOMICINA POR 1.000 Hab./DIA.</a:t>
          </a:r>
        </a:p>
        <a:p xmlns:a="http://schemas.openxmlformats.org/drawingml/2006/main">
          <a:pPr algn="ctr">
            <a:defRPr sz="16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s-ES" b="1" dirty="0"/>
            <a:t>DS.CONDADO-CAMPIÑA 2014- 2017.</a:t>
          </a:r>
          <a:endParaRPr lang="es-ES" dirty="0"/>
        </a:p>
      </cdr:txBody>
    </cdr:sp>
  </cdr:relSizeAnchor>
  <cdr:relSizeAnchor xmlns:cdr="http://schemas.openxmlformats.org/drawingml/2006/chartDrawing">
    <cdr:from>
      <cdr:x>0.18103</cdr:x>
      <cdr:y>0.25766</cdr:y>
    </cdr:from>
    <cdr:to>
      <cdr:x>0.69828</cdr:x>
      <cdr:y>0.33128</cdr:y>
    </cdr:to>
    <cdr:sp macro="" textlink="">
      <cdr:nvSpPr>
        <cdr:cNvPr id="3" name="1 Elipse">
          <a:extLst xmlns:a="http://schemas.openxmlformats.org/drawingml/2006/main">
            <a:ext uri="{FF2B5EF4-FFF2-40B4-BE49-F238E27FC236}">
              <a16:creationId xmlns:a16="http://schemas.microsoft.com/office/drawing/2014/main" xmlns="" id="{FFEE75D6-A37F-4A25-9F1F-7502012FC5DC}"/>
            </a:ext>
          </a:extLst>
        </cdr:cNvPr>
        <cdr:cNvSpPr/>
      </cdr:nvSpPr>
      <cdr:spPr>
        <a:xfrm xmlns:a="http://schemas.openxmlformats.org/drawingml/2006/main">
          <a:off x="1512168" y="1512168"/>
          <a:ext cx="4320514" cy="43205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200" dirty="0"/>
            <a:t>CIPROFLOXACINO ANDALUCIA 4º T 2017: 0.75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2FB7-7EAD-4955-A48E-89E90BB8EB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FBF13-F2B5-40C8-BBA0-73CEABEB6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79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FBF13-F2B5-40C8-BBA0-73CEABEB62A3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33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E7C0-2315-407C-8273-D109824F194D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</a:rPr>
              <a:t>II Jornadas Provinciales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s-ES" b="1" dirty="0">
                <a:latin typeface="Arial" panose="020B0604020202020204" pitchFamily="34" charset="0"/>
              </a:rPr>
              <a:t>Programa PIRASOA </a:t>
            </a:r>
            <a:br>
              <a:rPr lang="es-ES" b="1" dirty="0">
                <a:latin typeface="Arial" panose="020B0604020202020204" pitchFamily="34" charset="0"/>
              </a:rPr>
            </a:br>
            <a:r>
              <a:rPr lang="es-ES" b="1" dirty="0">
                <a:latin typeface="Arial" panose="020B0604020202020204" pitchFamily="34" charset="0"/>
              </a:rPr>
              <a:t>Atención Primaria, HUELVA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s-ES" sz="3600" b="1" i="1" dirty="0">
                <a:solidFill>
                  <a:schemeClr val="tx1"/>
                </a:solidFill>
                <a:latin typeface="Arial Narrow" pitchFamily="34" charset="0"/>
              </a:rPr>
              <a:t>DS.CONDADO CAMPIÑA</a:t>
            </a:r>
          </a:p>
          <a:p>
            <a:r>
              <a:rPr lang="es-ES" b="1" dirty="0">
                <a:solidFill>
                  <a:schemeClr val="tx1"/>
                </a:solidFill>
                <a:latin typeface="Arial Narrow" pitchFamily="34" charset="0"/>
              </a:rPr>
              <a:t>2014 - 2017</a:t>
            </a:r>
          </a:p>
          <a:p>
            <a:pPr algn="r"/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EQUIPO PROA-D                           30 DE MAYO DE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4392488" cy="122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www.smlsistemas.es/sas2015448/pics/logo-sspa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88258" cy="7047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AB1FB1BD-F3E3-4819-B2BD-8FA6580B319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7584" y="1124744"/>
          <a:ext cx="78488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3 Elipse">
            <a:extLst>
              <a:ext uri="{FF2B5EF4-FFF2-40B4-BE49-F238E27FC236}">
                <a16:creationId xmlns:a16="http://schemas.microsoft.com/office/drawing/2014/main" xmlns="" id="{EFBBA7A3-488C-4E1F-9F00-FB6DCE5E4A63}"/>
              </a:ext>
            </a:extLst>
          </p:cNvPr>
          <p:cNvSpPr/>
          <p:nvPr/>
        </p:nvSpPr>
        <p:spPr>
          <a:xfrm>
            <a:off x="6876256" y="261133"/>
            <a:ext cx="144016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- 28,8%</a:t>
            </a:r>
          </a:p>
        </p:txBody>
      </p:sp>
    </p:spTree>
    <p:extLst>
      <p:ext uri="{BB962C8B-B14F-4D97-AF65-F5344CB8AC3E}">
        <p14:creationId xmlns:p14="http://schemas.microsoft.com/office/powerpoint/2010/main" val="108860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60343" y="6221209"/>
            <a:ext cx="3384376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ANDALUCIA 4º T 2017: 19.31</a:t>
            </a:r>
          </a:p>
        </p:txBody>
      </p:sp>
      <p:sp>
        <p:nvSpPr>
          <p:cNvPr id="4" name="3 Elipse"/>
          <p:cNvSpPr/>
          <p:nvPr/>
        </p:nvSpPr>
        <p:spPr>
          <a:xfrm>
            <a:off x="6588224" y="276750"/>
            <a:ext cx="1872208" cy="847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- 23.5%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3A29DBD6-5CD3-4DFD-BB9B-9F7BA5C0A7D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23528" y="1196752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19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11E5E492-8CF7-44AC-8E7B-2A311F9074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133343"/>
              </p:ext>
            </p:extLst>
          </p:nvPr>
        </p:nvGraphicFramePr>
        <p:xfrm>
          <a:off x="339092" y="404664"/>
          <a:ext cx="8424936" cy="5583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>
            <a:extLst>
              <a:ext uri="{FF2B5EF4-FFF2-40B4-BE49-F238E27FC236}">
                <a16:creationId xmlns:a16="http://schemas.microsoft.com/office/drawing/2014/main" xmlns="" id="{6E5A627A-2202-40DE-835B-0D956E4111DD}"/>
              </a:ext>
            </a:extLst>
          </p:cNvPr>
          <p:cNvSpPr/>
          <p:nvPr/>
        </p:nvSpPr>
        <p:spPr>
          <a:xfrm>
            <a:off x="4551560" y="6317940"/>
            <a:ext cx="439248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ANDALUCIA </a:t>
            </a:r>
            <a:r>
              <a:rPr lang="es-ES" dirty="0" smtClean="0"/>
              <a:t>AMOXICILINA </a:t>
            </a:r>
            <a:r>
              <a:rPr lang="es-ES" dirty="0"/>
              <a:t>4º T 2017: 6.61</a:t>
            </a: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xmlns="" id="{3F178196-0B1E-4150-B623-9BF3F88F583E}"/>
              </a:ext>
            </a:extLst>
          </p:cNvPr>
          <p:cNvSpPr/>
          <p:nvPr/>
        </p:nvSpPr>
        <p:spPr>
          <a:xfrm>
            <a:off x="0" y="6309320"/>
            <a:ext cx="4392488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ANDALUCIA AMOX/CLAVUL 4 º 2017:6.29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55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D3B2EA52-22E3-4AAA-B7F2-C009920D9C7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5536" y="620688"/>
          <a:ext cx="8352927" cy="586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95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561" y="2654487"/>
            <a:ext cx="6400800" cy="1752600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r>
              <a:rPr lang="es-ES" sz="3600" b="1" dirty="0" smtClean="0">
                <a:solidFill>
                  <a:schemeClr val="tx1"/>
                </a:solidFill>
                <a:latin typeface="Arial Narrow" pitchFamily="34" charset="0"/>
              </a:rPr>
              <a:t>INDICADORES</a:t>
            </a:r>
          </a:p>
          <a:p>
            <a:r>
              <a:rPr lang="es-ES" sz="3600" b="1" dirty="0" smtClean="0">
                <a:solidFill>
                  <a:schemeClr val="tx1"/>
                </a:solidFill>
                <a:latin typeface="Arial Narrow" pitchFamily="34" charset="0"/>
              </a:rPr>
              <a:t> LIGADOS A RESISTENCIAS</a:t>
            </a:r>
          </a:p>
          <a:p>
            <a:r>
              <a:rPr lang="es-ES" sz="3600" b="1" dirty="0" smtClean="0">
                <a:solidFill>
                  <a:schemeClr val="tx1"/>
                </a:solidFill>
                <a:latin typeface="Arial Narrow" pitchFamily="34" charset="0"/>
              </a:rPr>
              <a:t>Densidad de incidencia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4392488" cy="122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www.smlsistemas.es/sas2015448/pics/logo-sspa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88258" cy="7047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0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E92872A-9826-49EA-8C99-8FCF7886A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542124"/>
            <a:ext cx="7560840" cy="464762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2516253-A724-4E59-906A-3B0C469541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5315876"/>
            <a:ext cx="3840813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95AFEE0-A380-40A6-9484-B841EF44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96752"/>
            <a:ext cx="7848871" cy="473781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72369D3D-CDB5-4E5A-AD91-15D473B37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7625"/>
            <a:ext cx="1798476" cy="50601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6E86B90-0E1B-4872-98C3-A10AB089F4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7886" y="5085184"/>
            <a:ext cx="3481118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7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177B4C-94D5-4384-A2B3-1869DBC9E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81840"/>
            <a:ext cx="7776863" cy="548346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00A0361-DC8F-4DB8-B2E0-B9F276205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4725144"/>
            <a:ext cx="3767655" cy="45724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57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Título"/>
          <p:cNvSpPr>
            <a:spLocks noGrp="1"/>
          </p:cNvSpPr>
          <p:nvPr>
            <p:ph type="ctrTitle"/>
          </p:nvPr>
        </p:nvSpPr>
        <p:spPr>
          <a:xfrm>
            <a:off x="611188" y="765175"/>
            <a:ext cx="7772400" cy="1470025"/>
          </a:xfrm>
          <a:solidFill>
            <a:srgbClr val="C6D9F1"/>
          </a:solidFill>
        </p:spPr>
        <p:txBody>
          <a:bodyPr/>
          <a:lstStyle/>
          <a:p>
            <a:pPr eaLnBrk="1" hangingPunct="1"/>
            <a:r>
              <a:rPr lang="es-ES" sz="2400" b="1" dirty="0"/>
              <a:t>NO INCIDENCIA EN  PACIENTES AMBULATORIOS CON RESISTENCIA POR LOS SIGUIENTES GERMENES.</a:t>
            </a:r>
            <a:br>
              <a:rPr lang="es-ES" sz="2400" b="1" dirty="0"/>
            </a:br>
            <a:r>
              <a:rPr lang="es-ES" sz="2400" b="1" dirty="0"/>
              <a:t> DS. </a:t>
            </a:r>
            <a:r>
              <a:rPr lang="es-ES" sz="2400" b="1" dirty="0" smtClean="0"/>
              <a:t>CONDADO CAMPIÑA</a:t>
            </a:r>
            <a:r>
              <a:rPr lang="es-ES" sz="2400" b="1" dirty="0" smtClean="0"/>
              <a:t>. </a:t>
            </a:r>
            <a:r>
              <a:rPr lang="es-ES" sz="2400" b="1" dirty="0"/>
              <a:t>2015 – 2017.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188" y="3141663"/>
            <a:ext cx="7777162" cy="2879725"/>
          </a:xfrm>
          <a:solidFill>
            <a:srgbClr val="1F497D">
              <a:lumMod val="20000"/>
              <a:lumOff val="80000"/>
            </a:srgb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b="1" dirty="0"/>
              <a:t>   </a:t>
            </a:r>
            <a:r>
              <a:rPr lang="es-ES" sz="2000" b="1" dirty="0">
                <a:solidFill>
                  <a:schemeClr val="tx1"/>
                </a:solidFill>
              </a:rPr>
              <a:t>S. </a:t>
            </a:r>
            <a:r>
              <a:rPr lang="es-ES" sz="2000" b="1" dirty="0" err="1">
                <a:solidFill>
                  <a:schemeClr val="tx1"/>
                </a:solidFill>
              </a:rPr>
              <a:t>pneumoniae</a:t>
            </a:r>
            <a:r>
              <a:rPr lang="es-ES" sz="2000" b="1" dirty="0">
                <a:solidFill>
                  <a:schemeClr val="tx1"/>
                </a:solidFill>
              </a:rPr>
              <a:t> resistente a penicilina y a </a:t>
            </a:r>
            <a:r>
              <a:rPr lang="es-ES" sz="2000" b="1" dirty="0" err="1">
                <a:solidFill>
                  <a:schemeClr val="tx1"/>
                </a:solidFill>
              </a:rPr>
              <a:t>cefotaxima</a:t>
            </a:r>
            <a:endParaRPr lang="es-ES" sz="2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18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b="1" dirty="0">
                <a:solidFill>
                  <a:schemeClr val="tx1"/>
                </a:solidFill>
              </a:rPr>
              <a:t>S. </a:t>
            </a:r>
            <a:r>
              <a:rPr lang="es-ES" sz="2000" b="1" dirty="0" err="1">
                <a:solidFill>
                  <a:schemeClr val="tx1"/>
                </a:solidFill>
              </a:rPr>
              <a:t>pyogenes</a:t>
            </a:r>
            <a:r>
              <a:rPr lang="es-ES" sz="2000" b="1" dirty="0">
                <a:solidFill>
                  <a:schemeClr val="tx1"/>
                </a:solidFill>
              </a:rPr>
              <a:t> resistentes a </a:t>
            </a:r>
            <a:r>
              <a:rPr lang="es-ES" sz="2000" b="1" dirty="0" err="1">
                <a:solidFill>
                  <a:schemeClr val="tx1"/>
                </a:solidFill>
              </a:rPr>
              <a:t>eritromicina</a:t>
            </a:r>
            <a:r>
              <a:rPr lang="es-ES" sz="2000" b="1" dirty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b="1" dirty="0">
                <a:solidFill>
                  <a:schemeClr val="tx1"/>
                </a:solidFill>
              </a:rPr>
              <a:t>H. </a:t>
            </a:r>
            <a:r>
              <a:rPr lang="es-ES" sz="2000" b="1" dirty="0" err="1">
                <a:solidFill>
                  <a:schemeClr val="tx1"/>
                </a:solidFill>
              </a:rPr>
              <a:t>influenzae</a:t>
            </a:r>
            <a:r>
              <a:rPr lang="es-ES" sz="2000" b="1" dirty="0">
                <a:solidFill>
                  <a:schemeClr val="tx1"/>
                </a:solidFill>
              </a:rPr>
              <a:t> resistente a </a:t>
            </a:r>
            <a:r>
              <a:rPr lang="es-ES" sz="2000" b="1" dirty="0" err="1">
                <a:solidFill>
                  <a:schemeClr val="tx1"/>
                </a:solidFill>
              </a:rPr>
              <a:t>amoxicilina</a:t>
            </a:r>
            <a:r>
              <a:rPr lang="es-ES" sz="2000" b="1" dirty="0">
                <a:solidFill>
                  <a:schemeClr val="tx1"/>
                </a:solidFill>
              </a:rPr>
              <a:t>/</a:t>
            </a:r>
            <a:r>
              <a:rPr lang="es-ES" sz="2000" b="1" dirty="0" err="1">
                <a:solidFill>
                  <a:schemeClr val="tx1"/>
                </a:solidFill>
              </a:rPr>
              <a:t>clavulánico</a:t>
            </a:r>
            <a:r>
              <a:rPr lang="es-ES" sz="2000" b="1" dirty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b="1" dirty="0">
                <a:solidFill>
                  <a:schemeClr val="tx1"/>
                </a:solidFill>
              </a:rPr>
              <a:t>Salmonella </a:t>
            </a:r>
            <a:r>
              <a:rPr lang="es-ES" sz="2000" b="1" dirty="0" err="1">
                <a:solidFill>
                  <a:schemeClr val="tx1"/>
                </a:solidFill>
              </a:rPr>
              <a:t>spp</a:t>
            </a:r>
            <a:r>
              <a:rPr lang="es-ES" sz="2000" b="1" dirty="0">
                <a:solidFill>
                  <a:schemeClr val="tx1"/>
                </a:solidFill>
              </a:rPr>
              <a:t>. resistente a </a:t>
            </a:r>
            <a:r>
              <a:rPr lang="es-ES" sz="2000" b="1" dirty="0" err="1">
                <a:solidFill>
                  <a:schemeClr val="tx1"/>
                </a:solidFill>
              </a:rPr>
              <a:t>ciprofloxacino</a:t>
            </a:r>
            <a:r>
              <a:rPr lang="es-ES" sz="20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/>
              <a:t>HASTA AHORA… QUE HEMOS CONSEGUIDO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1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ES" sz="2800" i="1" dirty="0">
                <a:latin typeface="Arial Narrow" pitchFamily="34" charset="0"/>
              </a:rPr>
              <a:t>EFICIENCIA.</a:t>
            </a:r>
          </a:p>
          <a:p>
            <a:r>
              <a:rPr lang="es-ES" sz="2800" i="1" dirty="0">
                <a:latin typeface="Arial Narrow" pitchFamily="34" charset="0"/>
              </a:rPr>
              <a:t>MEJORA DEL PERFIL DE PRESCRIPCION DE ANTIMICROBIANOS.</a:t>
            </a:r>
          </a:p>
          <a:p>
            <a:r>
              <a:rPr lang="es-ES" sz="2800" i="1" dirty="0">
                <a:latin typeface="Arial Narrow" pitchFamily="34" charset="0"/>
              </a:rPr>
              <a:t>DISMINUCION CONSUMO ANTIMICROBIANOS CON ALTO IMPACTO ECOLOGICO.</a:t>
            </a:r>
          </a:p>
          <a:p>
            <a:r>
              <a:rPr lang="es-ES" sz="2800" i="1" dirty="0">
                <a:latin typeface="Arial Narrow" pitchFamily="34" charset="0"/>
              </a:rPr>
              <a:t>DISMINUCION PUNTUAL DE LAS RESISTENCIAS MICROBIANAS.</a:t>
            </a:r>
          </a:p>
          <a:p>
            <a:r>
              <a:rPr lang="es-ES" sz="2800" i="1" dirty="0">
                <a:latin typeface="Arial Narrow" pitchFamily="34" charset="0"/>
              </a:rPr>
              <a:t>MANTENER </a:t>
            </a:r>
            <a:r>
              <a:rPr lang="es-ES" sz="2800" i="1" dirty="0" smtClean="0">
                <a:latin typeface="Arial Narrow" pitchFamily="34" charset="0"/>
              </a:rPr>
              <a:t>INTERÉS SOBRE </a:t>
            </a:r>
            <a:r>
              <a:rPr lang="es-ES" sz="2800" i="1" dirty="0">
                <a:latin typeface="Arial Narrow" pitchFamily="34" charset="0"/>
              </a:rPr>
              <a:t>LA OPTIMIZACIÓN DEL USO DE ANTIMICROBIANOS… </a:t>
            </a:r>
            <a:endParaRPr lang="es-ES" sz="2800" i="1" dirty="0" smtClean="0">
              <a:latin typeface="Arial Narrow" pitchFamily="34" charset="0"/>
            </a:endParaRPr>
          </a:p>
          <a:p>
            <a:r>
              <a:rPr lang="es-ES" sz="2800" i="1" dirty="0" smtClean="0">
                <a:latin typeface="Arial Narrow" pitchFamily="34" charset="0"/>
              </a:rPr>
              <a:t>HACER </a:t>
            </a:r>
            <a:r>
              <a:rPr lang="es-ES" sz="2800" i="1" dirty="0">
                <a:latin typeface="Arial Narrow" pitchFamily="34" charset="0"/>
              </a:rPr>
              <a:t>NUESTROS LOS OBJETIVOS DE LA </a:t>
            </a:r>
            <a:r>
              <a:rPr lang="es-ES" sz="2800" i="1" dirty="0" smtClean="0">
                <a:latin typeface="Arial Narrow" pitchFamily="34" charset="0"/>
              </a:rPr>
              <a:t>DIRECCION </a:t>
            </a:r>
            <a:r>
              <a:rPr lang="es-ES" sz="2800" i="1" dirty="0">
                <a:latin typeface="Arial Narrow" pitchFamily="34" charset="0"/>
              </a:rPr>
              <a:t>DEL PROGRAMA.</a:t>
            </a:r>
          </a:p>
          <a:p>
            <a:endParaRPr lang="es-ES" sz="2800" i="1" dirty="0">
              <a:latin typeface="Arial Narrow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44016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561" y="2654487"/>
            <a:ext cx="6400800" cy="17526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tx1"/>
                </a:solidFill>
                <a:latin typeface="Arial Narrow" pitchFamily="34" charset="0"/>
              </a:rPr>
              <a:t>INDICADORES</a:t>
            </a:r>
          </a:p>
          <a:p>
            <a:r>
              <a:rPr lang="es-ES" sz="3600" b="1" dirty="0" smtClean="0">
                <a:solidFill>
                  <a:schemeClr val="tx1"/>
                </a:solidFill>
                <a:latin typeface="Arial Narrow" pitchFamily="34" charset="0"/>
              </a:rPr>
              <a:t> LIGADOS A ASESORÍAS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4392488" cy="122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www.smlsistemas.es/sas2015448/pics/logo-sspa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88258" cy="7047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327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212976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5400" dirty="0"/>
              <a:t>MUCHAS GRACIAS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3"/>
            <a:ext cx="6120680" cy="158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s://www.smlsistemas.es/sas2015448/pics/logo-sspa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85184"/>
            <a:ext cx="2288258" cy="7047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422073"/>
              </p:ext>
            </p:extLst>
          </p:nvPr>
        </p:nvGraphicFramePr>
        <p:xfrm>
          <a:off x="467544" y="116632"/>
          <a:ext cx="8064895" cy="1672687"/>
        </p:xfrm>
        <a:graphic>
          <a:graphicData uri="http://schemas.openxmlformats.org/drawingml/2006/table">
            <a:tbl>
              <a:tblPr/>
              <a:tblGrid>
                <a:gridCol w="5814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2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2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9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20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06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60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D-CONDADO CAMPIÑA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Lucía Carrión Domínguez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Dirección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Médico de familia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>
                          <a:latin typeface="+mn-lt"/>
                        </a:rPr>
                        <a:t>D-CONDADO CAMPIÑA</a:t>
                      </a:r>
                    </a:p>
                    <a:p>
                      <a:pPr algn="ctr" fontAlgn="t"/>
                      <a:endParaRPr lang="es-ES" sz="1100" b="0" i="0" u="none" strike="noStrike" dirty="0">
                        <a:latin typeface="Calibri"/>
                      </a:endParaRP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Blanca Botello Díaz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Coordinación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Epidemiología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>
                          <a:latin typeface="+mn-lt"/>
                        </a:rPr>
                        <a:t>D-CONDADO CAMPIÑA</a:t>
                      </a:r>
                    </a:p>
                    <a:p>
                      <a:pPr algn="ctr" fontAlgn="t"/>
                      <a:endParaRPr lang="es-ES" sz="1100" b="0" i="0" u="none" strike="noStrike" dirty="0">
                        <a:latin typeface="Calibri"/>
                      </a:endParaRP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Patricia Delgado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Coordinación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Pediatría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+mn-lt"/>
                        </a:rPr>
                        <a:t>D-CONDADO CAMPIÑA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Manuel </a:t>
                      </a:r>
                      <a:r>
                        <a:rPr lang="es-ES" sz="1100" b="0" i="0" u="none" strike="noStrike" dirty="0" err="1">
                          <a:latin typeface="Calibri"/>
                        </a:rPr>
                        <a:t>Mª</a:t>
                      </a:r>
                      <a:r>
                        <a:rPr lang="es-ES" sz="1100" b="0" i="0" u="none" strike="noStrike" dirty="0">
                          <a:latin typeface="Calibri"/>
                        </a:rPr>
                        <a:t> Aguilar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Miembro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Farmacia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+mn-lt"/>
                        </a:rPr>
                        <a:t>D-CONDADO CAMPIÑA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Jesús Cordobés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Miembro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Médico de familia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C54BDA6-6DC9-4C93-BCE2-DFFFB104A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862431"/>
              </p:ext>
            </p:extLst>
          </p:nvPr>
        </p:nvGraphicFramePr>
        <p:xfrm>
          <a:off x="467544" y="2492896"/>
          <a:ext cx="8064894" cy="3675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7073">
                  <a:extLst>
                    <a:ext uri="{9D8B030D-6E8A-4147-A177-3AD203B41FA5}">
                      <a16:colId xmlns:a16="http://schemas.microsoft.com/office/drawing/2014/main" xmlns="" val="1047961158"/>
                    </a:ext>
                  </a:extLst>
                </a:gridCol>
                <a:gridCol w="2301228">
                  <a:extLst>
                    <a:ext uri="{9D8B030D-6E8A-4147-A177-3AD203B41FA5}">
                      <a16:colId xmlns:a16="http://schemas.microsoft.com/office/drawing/2014/main" xmlns="" val="4105777016"/>
                    </a:ext>
                  </a:extLst>
                </a:gridCol>
                <a:gridCol w="3136593">
                  <a:extLst>
                    <a:ext uri="{9D8B030D-6E8A-4147-A177-3AD203B41FA5}">
                      <a16:colId xmlns:a16="http://schemas.microsoft.com/office/drawing/2014/main" xmlns="" val="693417029"/>
                    </a:ext>
                  </a:extLst>
                </a:gridCol>
              </a:tblGrid>
              <a:tr h="403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Nombre y apellidos</a:t>
                      </a:r>
                      <a:endParaRPr lang="es-E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Especialidad</a:t>
                      </a:r>
                      <a:endParaRPr lang="es-E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UGC</a:t>
                      </a:r>
                      <a:endParaRPr lang="es-E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13099597"/>
                  </a:ext>
                </a:extLst>
              </a:tr>
              <a:tr h="442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Antonio Jesús Rodríguez Hidalgo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Medicina de Familia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ALMONTE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6980930"/>
                  </a:ext>
                </a:extLst>
              </a:tr>
              <a:tr h="473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Ainhoa Mestraitua Vázquez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Medicina de Familia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BOLLULLOS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46664355"/>
                  </a:ext>
                </a:extLst>
              </a:tr>
              <a:tr h="403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Jesús Cordobés López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Medicina de Familia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CAMPIÑA NORTE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86880399"/>
                  </a:ext>
                </a:extLst>
              </a:tr>
              <a:tr h="403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Isabel Mª Aragón López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Medicina de Familia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CONDADO OCCIDENTAL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538790"/>
                  </a:ext>
                </a:extLst>
              </a:tr>
              <a:tr h="271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Virginia Blanco Toro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Medicina de Familia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GIBRALEON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9230951"/>
                  </a:ext>
                </a:extLst>
              </a:tr>
              <a:tr h="396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Minerva Blázquez Barba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Medicina de Familia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LA PALMA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0960859"/>
                  </a:ext>
                </a:extLst>
              </a:tr>
              <a:tr h="403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Isabel Aguado Medero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Medicina de Familia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MOGUER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9606690"/>
                  </a:ext>
                </a:extLst>
              </a:tr>
              <a:tr h="403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Joaquín Aragón de la Torre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Medicina de Familia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PALOS-MAZAGON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9053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9 Gráfico"/>
          <p:cNvGraphicFramePr/>
          <p:nvPr>
            <p:extLst>
              <p:ext uri="{D42A27DB-BD31-4B8C-83A1-F6EECF244321}">
                <p14:modId xmlns:p14="http://schemas.microsoft.com/office/powerpoint/2010/main" val="2306001448"/>
              </p:ext>
            </p:extLst>
          </p:nvPr>
        </p:nvGraphicFramePr>
        <p:xfrm>
          <a:off x="539552" y="548680"/>
          <a:ext cx="835292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DC6622F-F02E-44A7-AF21-E22DC19A4E23}"/>
              </a:ext>
            </a:extLst>
          </p:cNvPr>
          <p:cNvSpPr txBox="1"/>
          <p:nvPr/>
        </p:nvSpPr>
        <p:spPr>
          <a:xfrm>
            <a:off x="1403648" y="69269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EVOLUCIÓN TRIMESTRAL DE ASESORÍAS PROA D </a:t>
            </a:r>
          </a:p>
          <a:p>
            <a:r>
              <a:rPr lang="es-ES" sz="2400" dirty="0"/>
              <a:t>DS. CONDADO CAMPIÑA. 2014 - 2017</a:t>
            </a:r>
          </a:p>
        </p:txBody>
      </p:sp>
    </p:spTree>
    <p:extLst>
      <p:ext uri="{BB962C8B-B14F-4D97-AF65-F5344CB8AC3E}">
        <p14:creationId xmlns:p14="http://schemas.microsoft.com/office/powerpoint/2010/main" val="50458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EC6A4D75-E66A-4A35-AF69-08AF5F104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00974"/>
            <a:ext cx="7920880" cy="5241413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2051720" y="3789040"/>
            <a:ext cx="54006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INCREMENTO 2014-2017:  37%</a:t>
            </a:r>
          </a:p>
        </p:txBody>
      </p:sp>
      <p:sp>
        <p:nvSpPr>
          <p:cNvPr id="7" name="1 Esquina doblada">
            <a:extLst>
              <a:ext uri="{FF2B5EF4-FFF2-40B4-BE49-F238E27FC236}">
                <a16:creationId xmlns:a16="http://schemas.microsoft.com/office/drawing/2014/main" xmlns="" id="{2476F0ED-753B-43CA-B1AC-AB3F5A6224AB}"/>
              </a:ext>
            </a:extLst>
          </p:cNvPr>
          <p:cNvSpPr/>
          <p:nvPr/>
        </p:nvSpPr>
        <p:spPr>
          <a:xfrm>
            <a:off x="2663779" y="4581128"/>
            <a:ext cx="4176482" cy="720128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>
                <a:solidFill>
                  <a:schemeClr val="tx1"/>
                </a:solidFill>
              </a:rPr>
              <a:t>TODAS LAS </a:t>
            </a:r>
            <a:r>
              <a:rPr lang="es-ES" sz="1600" b="1" dirty="0" err="1">
                <a:solidFill>
                  <a:schemeClr val="tx1"/>
                </a:solidFill>
              </a:rPr>
              <a:t>UGCs</a:t>
            </a:r>
            <a:r>
              <a:rPr lang="es-ES" sz="1600" b="1" dirty="0">
                <a:solidFill>
                  <a:schemeClr val="tx1"/>
                </a:solidFill>
              </a:rPr>
              <a:t> TIENEN INTEGRADO EL TRABAJO DEL PROGRAMA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F3726D1D-A40A-43EA-9EF5-9A82A219BB17}"/>
              </a:ext>
            </a:extLst>
          </p:cNvPr>
          <p:cNvSpPr txBox="1"/>
          <p:nvPr/>
        </p:nvSpPr>
        <p:spPr>
          <a:xfrm>
            <a:off x="2195736" y="209937"/>
            <a:ext cx="5590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EVOLUCIÓN ANUAL DE ASESORÍAS PROA-D </a:t>
            </a:r>
          </a:p>
          <a:p>
            <a:r>
              <a:rPr lang="es-ES" sz="2400" dirty="0"/>
              <a:t>DS CONDADO CAMPIÑA. 2014-2017</a:t>
            </a:r>
          </a:p>
        </p:txBody>
      </p:sp>
    </p:spTree>
    <p:extLst>
      <p:ext uri="{BB962C8B-B14F-4D97-AF65-F5344CB8AC3E}">
        <p14:creationId xmlns:p14="http://schemas.microsoft.com/office/powerpoint/2010/main" val="80833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35E7C661-773F-4FEF-8681-1EDA5C63B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919868"/>
            <a:ext cx="8952619" cy="446449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2 Elipse"/>
          <p:cNvSpPr/>
          <p:nvPr/>
        </p:nvSpPr>
        <p:spPr>
          <a:xfrm>
            <a:off x="1403648" y="5085184"/>
            <a:ext cx="280831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</a:rPr>
              <a:t>ANDALUCIA 4º TRIM 2017: 36.34%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BACB0F3-1770-4116-9F0D-00E4FD35CE5B}"/>
              </a:ext>
            </a:extLst>
          </p:cNvPr>
          <p:cNvSpPr txBox="1"/>
          <p:nvPr/>
        </p:nvSpPr>
        <p:spPr>
          <a:xfrm>
            <a:off x="539552" y="54868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EVOLUCIÓN TRIMESTRAL % DE ASESORÍAS INADECUADAS.</a:t>
            </a:r>
          </a:p>
          <a:p>
            <a:r>
              <a:rPr lang="es-ES" sz="2400" dirty="0"/>
              <a:t>DS CONDADO CAMPIÑA. 2014-2017</a:t>
            </a:r>
          </a:p>
        </p:txBody>
      </p:sp>
    </p:spTree>
    <p:extLst>
      <p:ext uri="{BB962C8B-B14F-4D97-AF65-F5344CB8AC3E}">
        <p14:creationId xmlns:p14="http://schemas.microsoft.com/office/powerpoint/2010/main" val="351333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49BF7785-2BBE-4E6D-AB0C-9DD04F8A0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66107"/>
              </p:ext>
            </p:extLst>
          </p:nvPr>
        </p:nvGraphicFramePr>
        <p:xfrm>
          <a:off x="914399" y="1421605"/>
          <a:ext cx="7834065" cy="517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B4596E0A-E22A-4872-AAB8-FA0F815563CB}"/>
              </a:ext>
            </a:extLst>
          </p:cNvPr>
          <p:cNvSpPr/>
          <p:nvPr/>
        </p:nvSpPr>
        <p:spPr>
          <a:xfrm>
            <a:off x="1979712" y="4797152"/>
            <a:ext cx="3744416" cy="2880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>
                <a:solidFill>
                  <a:schemeClr val="tx1"/>
                </a:solidFill>
              </a:rPr>
              <a:t>UGCs</a:t>
            </a:r>
            <a:r>
              <a:rPr lang="es-ES" b="1" dirty="0">
                <a:solidFill>
                  <a:schemeClr val="tx1"/>
                </a:solidFill>
              </a:rPr>
              <a:t> RANGOS 2017 VARIABILIDAD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7140E719-2A11-41B7-AFA3-6321336840CB}"/>
              </a:ext>
            </a:extLst>
          </p:cNvPr>
          <p:cNvSpPr txBox="1"/>
          <p:nvPr/>
        </p:nvSpPr>
        <p:spPr>
          <a:xfrm>
            <a:off x="1907704" y="620688"/>
            <a:ext cx="6651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EVOLUCIÓN ANUAL % DE ASESORÍAS INADECUADAS</a:t>
            </a:r>
          </a:p>
          <a:p>
            <a:r>
              <a:rPr lang="es-ES" sz="2400" dirty="0"/>
              <a:t>DS CONDADO CAMPIÑA. 2014-2017</a:t>
            </a:r>
          </a:p>
        </p:txBody>
      </p:sp>
    </p:spTree>
    <p:extLst>
      <p:ext uri="{BB962C8B-B14F-4D97-AF65-F5344CB8AC3E}">
        <p14:creationId xmlns:p14="http://schemas.microsoft.com/office/powerpoint/2010/main" val="185881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ENCUESTAS SATISFACCION PIRASOA.</a:t>
            </a:r>
            <a:br>
              <a:rPr lang="es-ES" sz="3600" dirty="0"/>
            </a:br>
            <a:r>
              <a:rPr lang="es-ES" sz="3600" dirty="0"/>
              <a:t>DS.CONDADO CAMPIÑA. 2014 - 2017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656184" cy="46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xmlns="" id="{05650196-FFA7-4726-9350-167BE0782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343606"/>
            <a:ext cx="8236276" cy="2419469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/>
              <a:t>HASTA AHORA… QUE HEMOS CONSEGUIDO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7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800" i="1" dirty="0">
                <a:latin typeface="Arial Narrow" pitchFamily="34" charset="0"/>
              </a:rPr>
              <a:t>EL PROGRAMA ES UNA ACTIVIDAD MÁS EN LAS UGC</a:t>
            </a:r>
          </a:p>
          <a:p>
            <a:r>
              <a:rPr lang="es-ES" sz="2800" i="1" dirty="0">
                <a:latin typeface="Arial Narrow" pitchFamily="34" charset="0"/>
              </a:rPr>
              <a:t>CUMPLIMIENTO DEL PROGRAMA ( Tiempos, Indicadores, asesorías)</a:t>
            </a:r>
          </a:p>
          <a:p>
            <a:r>
              <a:rPr lang="es-ES" sz="2800" i="1" dirty="0">
                <a:latin typeface="Arial Narrow" pitchFamily="34" charset="0"/>
              </a:rPr>
              <a:t>REDUCIR LAS PRESCRIPCIONES INADECUADAS</a:t>
            </a:r>
          </a:p>
          <a:p>
            <a:r>
              <a:rPr lang="es-ES" sz="2800" i="1" dirty="0">
                <a:latin typeface="Arial Narrow" pitchFamily="34" charset="0"/>
              </a:rPr>
              <a:t>CONOCIMIENTO (Uso de la guía terapéutica, criterios basados en la evidencia) Y FORMACIÓN (mejora continua)</a:t>
            </a:r>
          </a:p>
          <a:p>
            <a:r>
              <a:rPr lang="es-ES" sz="2800" i="1" dirty="0">
                <a:latin typeface="Arial Narrow" pitchFamily="34" charset="0"/>
              </a:rPr>
              <a:t>ALTO GRADO DE SATISFACCION DE LOS </a:t>
            </a:r>
            <a:r>
              <a:rPr lang="es-ES" sz="2800" i="1" dirty="0" smtClean="0">
                <a:latin typeface="Arial Narrow" pitchFamily="34" charset="0"/>
              </a:rPr>
              <a:t>PROFESIONALES </a:t>
            </a:r>
            <a:r>
              <a:rPr lang="es-ES" sz="2800" i="1" dirty="0">
                <a:latin typeface="Arial Narrow" pitchFamily="34" charset="0"/>
              </a:rPr>
              <a:t>(importancia de las valoraciones cualitativas)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44016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561" y="2654487"/>
            <a:ext cx="6400800" cy="1752600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r>
              <a:rPr lang="es-ES" sz="3600" b="1" dirty="0" smtClean="0">
                <a:solidFill>
                  <a:schemeClr val="tx1"/>
                </a:solidFill>
                <a:latin typeface="Arial Narrow" pitchFamily="34" charset="0"/>
              </a:rPr>
              <a:t>INDICADORES</a:t>
            </a:r>
          </a:p>
          <a:p>
            <a:r>
              <a:rPr lang="es-ES" sz="3600" b="1" dirty="0" smtClean="0">
                <a:solidFill>
                  <a:schemeClr val="tx1"/>
                </a:solidFill>
                <a:latin typeface="Arial Narrow" pitchFamily="34" charset="0"/>
              </a:rPr>
              <a:t> LIGADOS A PRESCRIPCIÓN </a:t>
            </a:r>
          </a:p>
          <a:p>
            <a:r>
              <a:rPr lang="es-ES" sz="3600" b="1" dirty="0" smtClean="0">
                <a:solidFill>
                  <a:schemeClr val="tx1"/>
                </a:solidFill>
                <a:latin typeface="Arial Narrow" pitchFamily="34" charset="0"/>
              </a:rPr>
              <a:t>FARMACIA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4392488" cy="122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www.smlsistemas.es/sas2015448/pics/logo-sspa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88258" cy="7047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131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478</Words>
  <Application>Microsoft Office PowerPoint</Application>
  <PresentationFormat>Presentación en pantalla (4:3)</PresentationFormat>
  <Paragraphs>137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Calibri</vt:lpstr>
      <vt:lpstr>Times New Roman</vt:lpstr>
      <vt:lpstr>Tema de Office</vt:lpstr>
      <vt:lpstr> II Jornadas Provinciales  Programa PIRASOA  Atención Primaria, HUELVA </vt:lpstr>
      <vt:lpstr>  </vt:lpstr>
      <vt:lpstr>Presentación de PowerPoint</vt:lpstr>
      <vt:lpstr>Presentación de PowerPoint</vt:lpstr>
      <vt:lpstr>Presentación de PowerPoint</vt:lpstr>
      <vt:lpstr>Presentación de PowerPoint</vt:lpstr>
      <vt:lpstr>ENCUESTAS SATISFACCION PIRASOA. DS.CONDADO CAMPIÑA. 2014 - 2017</vt:lpstr>
      <vt:lpstr>HASTA AHORA… QUE HEMOS CONSEGUIDO</vt:lpstr>
      <vt:lpstr>  </vt:lpstr>
      <vt:lpstr>Presentación de PowerPoint</vt:lpstr>
      <vt:lpstr>Presentación de PowerPoint</vt:lpstr>
      <vt:lpstr>Presentación de PowerPoint</vt:lpstr>
      <vt:lpstr>Presentación de PowerPoint</vt:lpstr>
      <vt:lpstr>  </vt:lpstr>
      <vt:lpstr>Presentación de PowerPoint</vt:lpstr>
      <vt:lpstr>Presentación de PowerPoint</vt:lpstr>
      <vt:lpstr>Presentación de PowerPoint</vt:lpstr>
      <vt:lpstr>NO INCIDENCIA EN  PACIENTES AMBULATORIOS CON RESISTENCIA POR LOS SIGUIENTES GERMENES.  DS. CONDADO CAMPIÑA. 2015 – 2017.</vt:lpstr>
      <vt:lpstr>HASTA AHORA… QUE HEMOS CONSEGUIDO</vt:lpstr>
      <vt:lpstr>MUCHAS GRACIAS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Jornadas Provinciales  Programa PIRASOA  Atención Primaria, HUELVA</dc:title>
  <dc:creator>turmo</dc:creator>
  <cp:lastModifiedBy>Blanca Botello</cp:lastModifiedBy>
  <cp:revision>66</cp:revision>
  <cp:lastPrinted>2018-05-30T07:05:39Z</cp:lastPrinted>
  <dcterms:created xsi:type="dcterms:W3CDTF">2018-05-14T15:14:14Z</dcterms:created>
  <dcterms:modified xsi:type="dcterms:W3CDTF">2018-05-30T07:15:22Z</dcterms:modified>
</cp:coreProperties>
</file>