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73" r:id="rId4"/>
    <p:sldId id="294" r:id="rId5"/>
    <p:sldId id="265" r:id="rId6"/>
    <p:sldId id="264" r:id="rId7"/>
    <p:sldId id="269" r:id="rId8"/>
    <p:sldId id="266" r:id="rId9"/>
    <p:sldId id="276" r:id="rId10"/>
    <p:sldId id="275" r:id="rId11"/>
    <p:sldId id="277" r:id="rId12"/>
    <p:sldId id="262" r:id="rId13"/>
    <p:sldId id="267" r:id="rId14"/>
    <p:sldId id="268" r:id="rId15"/>
    <p:sldId id="286" r:id="rId16"/>
    <p:sldId id="274" r:id="rId17"/>
    <p:sldId id="261" r:id="rId18"/>
    <p:sldId id="283" r:id="rId19"/>
    <p:sldId id="298" r:id="rId20"/>
    <p:sldId id="282" r:id="rId21"/>
    <p:sldId id="281" r:id="rId22"/>
    <p:sldId id="285" r:id="rId23"/>
    <p:sldId id="297" r:id="rId24"/>
    <p:sldId id="291" r:id="rId25"/>
    <p:sldId id="292" r:id="rId26"/>
    <p:sldId id="293" r:id="rId27"/>
    <p:sldId id="290" r:id="rId28"/>
    <p:sldId id="284" r:id="rId29"/>
    <p:sldId id="289" r:id="rId30"/>
    <p:sldId id="288" r:id="rId31"/>
    <p:sldId id="287" r:id="rId32"/>
    <p:sldId id="295" r:id="rId33"/>
    <p:sldId id="296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81541" autoAdjust="0"/>
  </p:normalViewPr>
  <p:slideViewPr>
    <p:cSldViewPr>
      <p:cViewPr varScale="1">
        <p:scale>
          <a:sx n="48" d="100"/>
          <a:sy n="48" d="100"/>
        </p:scale>
        <p:origin x="-17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4FD28-EFDB-4EAC-B2E6-714E55529DA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7492D1-7AFD-4DDA-BB9C-023F9EC2AFC4}">
      <dgm:prSet phldrT="[Texto]"/>
      <dgm:spPr/>
      <dgm:t>
        <a:bodyPr/>
        <a:lstStyle/>
        <a:p>
          <a:r>
            <a:rPr lang="es-ES" dirty="0" smtClean="0"/>
            <a:t>SSPA</a:t>
          </a:r>
          <a:endParaRPr lang="es-ES" dirty="0"/>
        </a:p>
      </dgm:t>
    </dgm:pt>
    <dgm:pt modelId="{68BE45F8-EECD-48EF-9AE6-3B9BFE1792A9}" type="parTrans" cxnId="{BEFA2FE3-89E9-4953-86C7-D976489D65CB}">
      <dgm:prSet/>
      <dgm:spPr/>
      <dgm:t>
        <a:bodyPr/>
        <a:lstStyle/>
        <a:p>
          <a:endParaRPr lang="es-ES"/>
        </a:p>
      </dgm:t>
    </dgm:pt>
    <dgm:pt modelId="{03A2CD20-81B6-44A3-89D9-C6BD60776047}" type="sibTrans" cxnId="{BEFA2FE3-89E9-4953-86C7-D976489D65CB}">
      <dgm:prSet/>
      <dgm:spPr/>
      <dgm:t>
        <a:bodyPr/>
        <a:lstStyle/>
        <a:p>
          <a:endParaRPr lang="es-ES"/>
        </a:p>
      </dgm:t>
    </dgm:pt>
    <dgm:pt modelId="{433477CB-C1CF-43FC-BB51-379FA04E4AB1}">
      <dgm:prSet phldrT="[Texto]"/>
      <dgm:spPr/>
      <dgm:t>
        <a:bodyPr/>
        <a:lstStyle/>
        <a:p>
          <a:r>
            <a:rPr lang="es-ES" dirty="0" smtClean="0"/>
            <a:t>Comité Científico</a:t>
          </a:r>
          <a:endParaRPr lang="es-ES" dirty="0"/>
        </a:p>
      </dgm:t>
    </dgm:pt>
    <dgm:pt modelId="{D053F702-A6E6-4A28-8E96-CEDF0F06E721}" type="parTrans" cxnId="{1D9EE948-0AC8-4E56-BC6F-2BDB9D6C9C49}">
      <dgm:prSet/>
      <dgm:spPr/>
      <dgm:t>
        <a:bodyPr/>
        <a:lstStyle/>
        <a:p>
          <a:endParaRPr lang="es-ES"/>
        </a:p>
      </dgm:t>
    </dgm:pt>
    <dgm:pt modelId="{31FE859C-1E93-4F56-9E3C-060C6683A06B}" type="sibTrans" cxnId="{1D9EE948-0AC8-4E56-BC6F-2BDB9D6C9C49}">
      <dgm:prSet/>
      <dgm:spPr/>
      <dgm:t>
        <a:bodyPr/>
        <a:lstStyle/>
        <a:p>
          <a:endParaRPr lang="es-ES"/>
        </a:p>
      </dgm:t>
    </dgm:pt>
    <dgm:pt modelId="{9C2E851F-87AD-4B6B-940B-7797C1E83538}">
      <dgm:prSet phldrT="[Texto]"/>
      <dgm:spPr/>
      <dgm:t>
        <a:bodyPr/>
        <a:lstStyle/>
        <a:p>
          <a:r>
            <a:rPr lang="es-ES" dirty="0" smtClean="0"/>
            <a:t>Hospitales/Distritos</a:t>
          </a:r>
          <a:endParaRPr lang="es-ES" dirty="0"/>
        </a:p>
      </dgm:t>
    </dgm:pt>
    <dgm:pt modelId="{C6B0BD14-0E73-42EB-A270-F8A9D6C02D17}" type="parTrans" cxnId="{8E6865A9-E807-4505-8E11-F700F4D1C7FF}">
      <dgm:prSet/>
      <dgm:spPr/>
      <dgm:t>
        <a:bodyPr/>
        <a:lstStyle/>
        <a:p>
          <a:endParaRPr lang="es-ES"/>
        </a:p>
      </dgm:t>
    </dgm:pt>
    <dgm:pt modelId="{C1BBF7F0-838F-4A0A-8DCF-008CD2A8A17E}" type="sibTrans" cxnId="{8E6865A9-E807-4505-8E11-F700F4D1C7FF}">
      <dgm:prSet/>
      <dgm:spPr/>
      <dgm:t>
        <a:bodyPr/>
        <a:lstStyle/>
        <a:p>
          <a:endParaRPr lang="es-ES"/>
        </a:p>
      </dgm:t>
    </dgm:pt>
    <dgm:pt modelId="{E8DA61B1-DFD1-4A5D-BF9F-84F13FF92476}">
      <dgm:prSet phldrT="[Texto]"/>
      <dgm:spPr/>
      <dgm:t>
        <a:bodyPr/>
        <a:lstStyle/>
        <a:p>
          <a:r>
            <a:rPr lang="es-ES" dirty="0" smtClean="0"/>
            <a:t>Equipos IRAS y PROA Hospital</a:t>
          </a:r>
          <a:endParaRPr lang="es-ES" dirty="0"/>
        </a:p>
      </dgm:t>
    </dgm:pt>
    <dgm:pt modelId="{49CE998E-262A-46D6-894D-84591F4D1D90}" type="parTrans" cxnId="{7DDCBA14-0556-4A4B-830D-4B3AC6759F8F}">
      <dgm:prSet/>
      <dgm:spPr/>
      <dgm:t>
        <a:bodyPr/>
        <a:lstStyle/>
        <a:p>
          <a:endParaRPr lang="es-ES"/>
        </a:p>
      </dgm:t>
    </dgm:pt>
    <dgm:pt modelId="{13E6B3CF-A17A-4F60-8CF2-278565E32912}" type="sibTrans" cxnId="{7DDCBA14-0556-4A4B-830D-4B3AC6759F8F}">
      <dgm:prSet/>
      <dgm:spPr/>
      <dgm:t>
        <a:bodyPr/>
        <a:lstStyle/>
        <a:p>
          <a:endParaRPr lang="es-ES"/>
        </a:p>
      </dgm:t>
    </dgm:pt>
    <dgm:pt modelId="{B0E1C49C-199A-4232-8255-FC9EC1336170}">
      <dgm:prSet phldrT="[Texto]"/>
      <dgm:spPr/>
      <dgm:t>
        <a:bodyPr/>
        <a:lstStyle/>
        <a:p>
          <a:r>
            <a:rPr lang="es-ES" dirty="0" smtClean="0"/>
            <a:t>Equipo PROA Distrito</a:t>
          </a:r>
          <a:endParaRPr lang="es-ES" dirty="0"/>
        </a:p>
      </dgm:t>
    </dgm:pt>
    <dgm:pt modelId="{B8DD4BB3-1545-4D88-A830-6DDE04FD13EC}" type="parTrans" cxnId="{BCDA28D7-56FE-4FEA-90D9-672DCECE4AC7}">
      <dgm:prSet/>
      <dgm:spPr/>
      <dgm:t>
        <a:bodyPr/>
        <a:lstStyle/>
        <a:p>
          <a:endParaRPr lang="es-ES"/>
        </a:p>
      </dgm:t>
    </dgm:pt>
    <dgm:pt modelId="{06663C2E-8B6B-44DB-82CA-BCD1518583CA}" type="sibTrans" cxnId="{BCDA28D7-56FE-4FEA-90D9-672DCECE4AC7}">
      <dgm:prSet/>
      <dgm:spPr/>
      <dgm:t>
        <a:bodyPr/>
        <a:lstStyle/>
        <a:p>
          <a:endParaRPr lang="es-ES"/>
        </a:p>
      </dgm:t>
    </dgm:pt>
    <dgm:pt modelId="{F310D553-3D19-46CF-AC36-6C153109DE60}" type="pres">
      <dgm:prSet presAssocID="{FAC4FD28-EFDB-4EAC-B2E6-714E55529D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1F8082-F8D4-4B3F-A9B8-848FA535283B}" type="pres">
      <dgm:prSet presAssocID="{FE7492D1-7AFD-4DDA-BB9C-023F9EC2AFC4}" presName="vertFlow" presStyleCnt="0"/>
      <dgm:spPr/>
    </dgm:pt>
    <dgm:pt modelId="{CC9D7732-6954-4504-8FCF-5C296AF61463}" type="pres">
      <dgm:prSet presAssocID="{FE7492D1-7AFD-4DDA-BB9C-023F9EC2AFC4}" presName="header" presStyleLbl="node1" presStyleIdx="0" presStyleCnt="2"/>
      <dgm:spPr/>
      <dgm:t>
        <a:bodyPr/>
        <a:lstStyle/>
        <a:p>
          <a:endParaRPr lang="es-ES"/>
        </a:p>
      </dgm:t>
    </dgm:pt>
    <dgm:pt modelId="{54C91809-E02F-4D0F-B793-BDE47C8DA5B9}" type="pres">
      <dgm:prSet presAssocID="{D053F702-A6E6-4A28-8E96-CEDF0F06E721}" presName="parTrans" presStyleLbl="sibTrans2D1" presStyleIdx="0" presStyleCnt="3"/>
      <dgm:spPr/>
      <dgm:t>
        <a:bodyPr/>
        <a:lstStyle/>
        <a:p>
          <a:endParaRPr lang="es-ES"/>
        </a:p>
      </dgm:t>
    </dgm:pt>
    <dgm:pt modelId="{2846D740-70B8-40EF-AE50-DB8FCA1218EE}" type="pres">
      <dgm:prSet presAssocID="{433477CB-C1CF-43FC-BB51-379FA04E4AB1}" presName="child" presStyleLbl="alignAccFollowNode1" presStyleIdx="0" presStyleCnt="3" custLinFactY="41812" custLinFactNeighborX="-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44F678-9A50-489D-878F-C2657D00D061}" type="pres">
      <dgm:prSet presAssocID="{FE7492D1-7AFD-4DDA-BB9C-023F9EC2AFC4}" presName="hSp" presStyleCnt="0"/>
      <dgm:spPr/>
    </dgm:pt>
    <dgm:pt modelId="{D6B6E02B-EB29-4969-8F70-9357A5361FB8}" type="pres">
      <dgm:prSet presAssocID="{9C2E851F-87AD-4B6B-940B-7797C1E83538}" presName="vertFlow" presStyleCnt="0"/>
      <dgm:spPr/>
    </dgm:pt>
    <dgm:pt modelId="{CA98ED24-2A53-4658-A7A9-B321FF495D2D}" type="pres">
      <dgm:prSet presAssocID="{9C2E851F-87AD-4B6B-940B-7797C1E83538}" presName="header" presStyleLbl="node1" presStyleIdx="1" presStyleCnt="2"/>
      <dgm:spPr/>
      <dgm:t>
        <a:bodyPr/>
        <a:lstStyle/>
        <a:p>
          <a:endParaRPr lang="es-ES"/>
        </a:p>
      </dgm:t>
    </dgm:pt>
    <dgm:pt modelId="{69FD0865-14C9-4F99-B89F-58CF48D8BFED}" type="pres">
      <dgm:prSet presAssocID="{49CE998E-262A-46D6-894D-84591F4D1D90}" presName="parTrans" presStyleLbl="sibTrans2D1" presStyleIdx="1" presStyleCnt="3"/>
      <dgm:spPr/>
      <dgm:t>
        <a:bodyPr/>
        <a:lstStyle/>
        <a:p>
          <a:endParaRPr lang="es-ES"/>
        </a:p>
      </dgm:t>
    </dgm:pt>
    <dgm:pt modelId="{8D7DFAAD-05F8-46F1-9B55-CE0EE8778725}" type="pres">
      <dgm:prSet presAssocID="{E8DA61B1-DFD1-4A5D-BF9F-84F13FF92476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CA210-2C0B-4A0D-BE8A-20F8727B6475}" type="pres">
      <dgm:prSet presAssocID="{13E6B3CF-A17A-4F60-8CF2-278565E32912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E06D822-8BA1-4B24-B779-19B4B80409F2}" type="pres">
      <dgm:prSet presAssocID="{B0E1C49C-199A-4232-8255-FC9EC1336170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FA2FE3-89E9-4953-86C7-D976489D65CB}" srcId="{FAC4FD28-EFDB-4EAC-B2E6-714E55529DAF}" destId="{FE7492D1-7AFD-4DDA-BB9C-023F9EC2AFC4}" srcOrd="0" destOrd="0" parTransId="{68BE45F8-EECD-48EF-9AE6-3B9BFE1792A9}" sibTransId="{03A2CD20-81B6-44A3-89D9-C6BD60776047}"/>
    <dgm:cxn modelId="{98B6CD52-7E76-49C0-B147-13F7D5732FFA}" type="presOf" srcId="{9C2E851F-87AD-4B6B-940B-7797C1E83538}" destId="{CA98ED24-2A53-4658-A7A9-B321FF495D2D}" srcOrd="0" destOrd="0" presId="urn:microsoft.com/office/officeart/2005/8/layout/lProcess1"/>
    <dgm:cxn modelId="{7DDCBA14-0556-4A4B-830D-4B3AC6759F8F}" srcId="{9C2E851F-87AD-4B6B-940B-7797C1E83538}" destId="{E8DA61B1-DFD1-4A5D-BF9F-84F13FF92476}" srcOrd="0" destOrd="0" parTransId="{49CE998E-262A-46D6-894D-84591F4D1D90}" sibTransId="{13E6B3CF-A17A-4F60-8CF2-278565E32912}"/>
    <dgm:cxn modelId="{1D9EE948-0AC8-4E56-BC6F-2BDB9D6C9C49}" srcId="{FE7492D1-7AFD-4DDA-BB9C-023F9EC2AFC4}" destId="{433477CB-C1CF-43FC-BB51-379FA04E4AB1}" srcOrd="0" destOrd="0" parTransId="{D053F702-A6E6-4A28-8E96-CEDF0F06E721}" sibTransId="{31FE859C-1E93-4F56-9E3C-060C6683A06B}"/>
    <dgm:cxn modelId="{20CB80B5-9D51-4727-902E-D796B9F1FDF5}" type="presOf" srcId="{49CE998E-262A-46D6-894D-84591F4D1D90}" destId="{69FD0865-14C9-4F99-B89F-58CF48D8BFED}" srcOrd="0" destOrd="0" presId="urn:microsoft.com/office/officeart/2005/8/layout/lProcess1"/>
    <dgm:cxn modelId="{AF8AA4F2-0103-422A-99B3-EA0CADF9162C}" type="presOf" srcId="{433477CB-C1CF-43FC-BB51-379FA04E4AB1}" destId="{2846D740-70B8-40EF-AE50-DB8FCA1218EE}" srcOrd="0" destOrd="0" presId="urn:microsoft.com/office/officeart/2005/8/layout/lProcess1"/>
    <dgm:cxn modelId="{68B62FA8-B812-4400-9663-298FA4F2555F}" type="presOf" srcId="{B0E1C49C-199A-4232-8255-FC9EC1336170}" destId="{9E06D822-8BA1-4B24-B779-19B4B80409F2}" srcOrd="0" destOrd="0" presId="urn:microsoft.com/office/officeart/2005/8/layout/lProcess1"/>
    <dgm:cxn modelId="{5D36E2DC-E265-43A7-9F78-8AF603BEB401}" type="presOf" srcId="{D053F702-A6E6-4A28-8E96-CEDF0F06E721}" destId="{54C91809-E02F-4D0F-B793-BDE47C8DA5B9}" srcOrd="0" destOrd="0" presId="urn:microsoft.com/office/officeart/2005/8/layout/lProcess1"/>
    <dgm:cxn modelId="{98420EB2-7879-4A13-8E7C-261D03B0F525}" type="presOf" srcId="{FE7492D1-7AFD-4DDA-BB9C-023F9EC2AFC4}" destId="{CC9D7732-6954-4504-8FCF-5C296AF61463}" srcOrd="0" destOrd="0" presId="urn:microsoft.com/office/officeart/2005/8/layout/lProcess1"/>
    <dgm:cxn modelId="{BCDA28D7-56FE-4FEA-90D9-672DCECE4AC7}" srcId="{9C2E851F-87AD-4B6B-940B-7797C1E83538}" destId="{B0E1C49C-199A-4232-8255-FC9EC1336170}" srcOrd="1" destOrd="0" parTransId="{B8DD4BB3-1545-4D88-A830-6DDE04FD13EC}" sibTransId="{06663C2E-8B6B-44DB-82CA-BCD1518583CA}"/>
    <dgm:cxn modelId="{8E6865A9-E807-4505-8E11-F700F4D1C7FF}" srcId="{FAC4FD28-EFDB-4EAC-B2E6-714E55529DAF}" destId="{9C2E851F-87AD-4B6B-940B-7797C1E83538}" srcOrd="1" destOrd="0" parTransId="{C6B0BD14-0E73-42EB-A270-F8A9D6C02D17}" sibTransId="{C1BBF7F0-838F-4A0A-8DCF-008CD2A8A17E}"/>
    <dgm:cxn modelId="{017682A8-527D-49B1-AA2E-0EC36B8CB6E8}" type="presOf" srcId="{13E6B3CF-A17A-4F60-8CF2-278565E32912}" destId="{479CA210-2C0B-4A0D-BE8A-20F8727B6475}" srcOrd="0" destOrd="0" presId="urn:microsoft.com/office/officeart/2005/8/layout/lProcess1"/>
    <dgm:cxn modelId="{FA88077C-00DF-422F-B888-3E4FAADB8A24}" type="presOf" srcId="{E8DA61B1-DFD1-4A5D-BF9F-84F13FF92476}" destId="{8D7DFAAD-05F8-46F1-9B55-CE0EE8778725}" srcOrd="0" destOrd="0" presId="urn:microsoft.com/office/officeart/2005/8/layout/lProcess1"/>
    <dgm:cxn modelId="{1F809EDF-31A7-469B-A95C-E9ADDA169FC9}" type="presOf" srcId="{FAC4FD28-EFDB-4EAC-B2E6-714E55529DAF}" destId="{F310D553-3D19-46CF-AC36-6C153109DE60}" srcOrd="0" destOrd="0" presId="urn:microsoft.com/office/officeart/2005/8/layout/lProcess1"/>
    <dgm:cxn modelId="{6051228B-1F38-4E9B-BCB9-18C2CEE92BA6}" type="presParOf" srcId="{F310D553-3D19-46CF-AC36-6C153109DE60}" destId="{721F8082-F8D4-4B3F-A9B8-848FA535283B}" srcOrd="0" destOrd="0" presId="urn:microsoft.com/office/officeart/2005/8/layout/lProcess1"/>
    <dgm:cxn modelId="{B1BE75C1-D687-4542-8487-2F7305029E2F}" type="presParOf" srcId="{721F8082-F8D4-4B3F-A9B8-848FA535283B}" destId="{CC9D7732-6954-4504-8FCF-5C296AF61463}" srcOrd="0" destOrd="0" presId="urn:microsoft.com/office/officeart/2005/8/layout/lProcess1"/>
    <dgm:cxn modelId="{07B785A2-42AA-494C-90D7-3AB1420F5BEA}" type="presParOf" srcId="{721F8082-F8D4-4B3F-A9B8-848FA535283B}" destId="{54C91809-E02F-4D0F-B793-BDE47C8DA5B9}" srcOrd="1" destOrd="0" presId="urn:microsoft.com/office/officeart/2005/8/layout/lProcess1"/>
    <dgm:cxn modelId="{423881D7-06A1-4BCF-A1A3-318CD1F511CB}" type="presParOf" srcId="{721F8082-F8D4-4B3F-A9B8-848FA535283B}" destId="{2846D740-70B8-40EF-AE50-DB8FCA1218EE}" srcOrd="2" destOrd="0" presId="urn:microsoft.com/office/officeart/2005/8/layout/lProcess1"/>
    <dgm:cxn modelId="{9C9595F7-AF2D-48E4-A8BF-16338015AE15}" type="presParOf" srcId="{F310D553-3D19-46CF-AC36-6C153109DE60}" destId="{B544F678-9A50-489D-878F-C2657D00D061}" srcOrd="1" destOrd="0" presId="urn:microsoft.com/office/officeart/2005/8/layout/lProcess1"/>
    <dgm:cxn modelId="{4B3DFAAD-71AC-4F1B-9FC5-DADC92ED5F08}" type="presParOf" srcId="{F310D553-3D19-46CF-AC36-6C153109DE60}" destId="{D6B6E02B-EB29-4969-8F70-9357A5361FB8}" srcOrd="2" destOrd="0" presId="urn:microsoft.com/office/officeart/2005/8/layout/lProcess1"/>
    <dgm:cxn modelId="{03F0B05F-7DF7-4AE2-832D-0D6D5A8282EC}" type="presParOf" srcId="{D6B6E02B-EB29-4969-8F70-9357A5361FB8}" destId="{CA98ED24-2A53-4658-A7A9-B321FF495D2D}" srcOrd="0" destOrd="0" presId="urn:microsoft.com/office/officeart/2005/8/layout/lProcess1"/>
    <dgm:cxn modelId="{A4A34C9B-6E23-4B8E-9384-390070DF23C7}" type="presParOf" srcId="{D6B6E02B-EB29-4969-8F70-9357A5361FB8}" destId="{69FD0865-14C9-4F99-B89F-58CF48D8BFED}" srcOrd="1" destOrd="0" presId="urn:microsoft.com/office/officeart/2005/8/layout/lProcess1"/>
    <dgm:cxn modelId="{7710026C-5994-4F10-B111-FA343F3AF26B}" type="presParOf" srcId="{D6B6E02B-EB29-4969-8F70-9357A5361FB8}" destId="{8D7DFAAD-05F8-46F1-9B55-CE0EE8778725}" srcOrd="2" destOrd="0" presId="urn:microsoft.com/office/officeart/2005/8/layout/lProcess1"/>
    <dgm:cxn modelId="{A1AD9522-2F85-4851-8476-EBA7B8684EAC}" type="presParOf" srcId="{D6B6E02B-EB29-4969-8F70-9357A5361FB8}" destId="{479CA210-2C0B-4A0D-BE8A-20F8727B6475}" srcOrd="3" destOrd="0" presId="urn:microsoft.com/office/officeart/2005/8/layout/lProcess1"/>
    <dgm:cxn modelId="{FD3DE19B-1FAD-4955-A5C8-C1A37DB01EE8}" type="presParOf" srcId="{D6B6E02B-EB29-4969-8F70-9357A5361FB8}" destId="{9E06D822-8BA1-4B24-B779-19B4B80409F2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2F65E-00A5-4D9C-B28F-93F1FB77003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4FDE089-0822-456C-8E54-8728037AF205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UGC2</a:t>
          </a:r>
          <a:endParaRPr lang="es-ES" sz="2000" dirty="0">
            <a:solidFill>
              <a:schemeClr val="tx1"/>
            </a:solidFill>
          </a:endParaRPr>
        </a:p>
      </dgm:t>
    </dgm:pt>
    <dgm:pt modelId="{5116D492-C4D5-4BE0-80DE-3A8756D82D48}" type="parTrans" cxnId="{C3F7F181-B159-40E1-815A-C8DCA7897BB1}">
      <dgm:prSet/>
      <dgm:spPr/>
      <dgm:t>
        <a:bodyPr/>
        <a:lstStyle/>
        <a:p>
          <a:endParaRPr lang="es-ES"/>
        </a:p>
      </dgm:t>
    </dgm:pt>
    <dgm:pt modelId="{23D98CE7-2F03-4E12-AAB1-7CD7800FD1A5}" type="sibTrans" cxnId="{C3F7F181-B159-40E1-815A-C8DCA7897BB1}">
      <dgm:prSet/>
      <dgm:spPr/>
      <dgm:t>
        <a:bodyPr/>
        <a:lstStyle/>
        <a:p>
          <a:endParaRPr lang="es-ES"/>
        </a:p>
      </dgm:t>
    </dgm:pt>
    <dgm:pt modelId="{4F57DEF6-808E-45E8-8207-AA6ABC445D2E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UGC3</a:t>
          </a:r>
          <a:endParaRPr lang="es-ES" sz="2000" dirty="0">
            <a:solidFill>
              <a:schemeClr val="tx1"/>
            </a:solidFill>
          </a:endParaRPr>
        </a:p>
      </dgm:t>
    </dgm:pt>
    <dgm:pt modelId="{0B4538A3-EFE1-464D-99A2-49E618DAD2FF}" type="parTrans" cxnId="{19930FB5-1B55-49D9-B3E4-2DBD03966BEE}">
      <dgm:prSet/>
      <dgm:spPr/>
      <dgm:t>
        <a:bodyPr/>
        <a:lstStyle/>
        <a:p>
          <a:endParaRPr lang="es-ES"/>
        </a:p>
      </dgm:t>
    </dgm:pt>
    <dgm:pt modelId="{E09CD045-6C20-4431-9801-E35DB2EA3415}" type="sibTrans" cxnId="{19930FB5-1B55-49D9-B3E4-2DBD03966BEE}">
      <dgm:prSet/>
      <dgm:spPr/>
      <dgm:t>
        <a:bodyPr/>
        <a:lstStyle/>
        <a:p>
          <a:endParaRPr lang="es-ES"/>
        </a:p>
      </dgm:t>
    </dgm:pt>
    <dgm:pt modelId="{637F84E0-9FFC-4C5A-93E2-1059A14C3FDF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UGC1</a:t>
          </a:r>
          <a:endParaRPr lang="es-ES" sz="2000" dirty="0">
            <a:solidFill>
              <a:schemeClr val="tx1"/>
            </a:solidFill>
          </a:endParaRPr>
        </a:p>
      </dgm:t>
    </dgm:pt>
    <dgm:pt modelId="{CA19B666-5DAD-44A0-9388-23B4C21DE812}" type="sibTrans" cxnId="{06592B7F-852E-4CB5-AE6D-F3EC91097930}">
      <dgm:prSet/>
      <dgm:spPr/>
      <dgm:t>
        <a:bodyPr/>
        <a:lstStyle/>
        <a:p>
          <a:endParaRPr lang="es-ES"/>
        </a:p>
      </dgm:t>
    </dgm:pt>
    <dgm:pt modelId="{0DA9A183-AFA8-4D41-8B3C-AE845140176E}" type="parTrans" cxnId="{06592B7F-852E-4CB5-AE6D-F3EC91097930}">
      <dgm:prSet/>
      <dgm:spPr/>
      <dgm:t>
        <a:bodyPr/>
        <a:lstStyle/>
        <a:p>
          <a:endParaRPr lang="es-ES"/>
        </a:p>
      </dgm:t>
    </dgm:pt>
    <dgm:pt modelId="{092DB1F2-26FB-43E7-9714-9737212F061D}" type="pres">
      <dgm:prSet presAssocID="{EC72F65E-00A5-4D9C-B28F-93F1FB77003B}" presName="linearFlow" presStyleCnt="0">
        <dgm:presLayoutVars>
          <dgm:resizeHandles val="exact"/>
        </dgm:presLayoutVars>
      </dgm:prSet>
      <dgm:spPr/>
    </dgm:pt>
    <dgm:pt modelId="{260EEC8F-AA94-4614-9A9B-87E4D2D49277}" type="pres">
      <dgm:prSet presAssocID="{637F84E0-9FFC-4C5A-93E2-1059A14C3F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23A997-2B5A-4EC3-889B-C5FDDA6455AE}" type="pres">
      <dgm:prSet presAssocID="{CA19B666-5DAD-44A0-9388-23B4C21DE81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F2B9868-2932-4CE5-85BA-5C0E84D25B93}" type="pres">
      <dgm:prSet presAssocID="{CA19B666-5DAD-44A0-9388-23B4C21DE81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1F8B9D2B-6535-4631-8424-8949E83F91B2}" type="pres">
      <dgm:prSet presAssocID="{64FDE089-0822-456C-8E54-8728037AF2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E523AC-11EB-4F99-8460-82FF74D279ED}" type="pres">
      <dgm:prSet presAssocID="{23D98CE7-2F03-4E12-AAB1-7CD7800FD1A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20AC7D9B-15B1-47FC-AAC6-CD32CD120A2E}" type="pres">
      <dgm:prSet presAssocID="{23D98CE7-2F03-4E12-AAB1-7CD7800FD1A5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A975917-4145-4D46-9E45-104B541C62A7}" type="pres">
      <dgm:prSet presAssocID="{4F57DEF6-808E-45E8-8207-AA6ABC445D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25CE83-4246-463F-8043-49BA883CBBF0}" type="presOf" srcId="{EC72F65E-00A5-4D9C-B28F-93F1FB77003B}" destId="{092DB1F2-26FB-43E7-9714-9737212F061D}" srcOrd="0" destOrd="0" presId="urn:microsoft.com/office/officeart/2005/8/layout/process2"/>
    <dgm:cxn modelId="{06592B7F-852E-4CB5-AE6D-F3EC91097930}" srcId="{EC72F65E-00A5-4D9C-B28F-93F1FB77003B}" destId="{637F84E0-9FFC-4C5A-93E2-1059A14C3FDF}" srcOrd="0" destOrd="0" parTransId="{0DA9A183-AFA8-4D41-8B3C-AE845140176E}" sibTransId="{CA19B666-5DAD-44A0-9388-23B4C21DE812}"/>
    <dgm:cxn modelId="{D42EA0CE-9DC3-4757-843F-2EA75F8F3A18}" type="presOf" srcId="{4F57DEF6-808E-45E8-8207-AA6ABC445D2E}" destId="{9A975917-4145-4D46-9E45-104B541C62A7}" srcOrd="0" destOrd="0" presId="urn:microsoft.com/office/officeart/2005/8/layout/process2"/>
    <dgm:cxn modelId="{306BB71D-22FB-481B-A72D-DD03A23F8192}" type="presOf" srcId="{CA19B666-5DAD-44A0-9388-23B4C21DE812}" destId="{0623A997-2B5A-4EC3-889B-C5FDDA6455AE}" srcOrd="0" destOrd="0" presId="urn:microsoft.com/office/officeart/2005/8/layout/process2"/>
    <dgm:cxn modelId="{05F80F78-3408-4B8F-92F9-CF7A54DA38CD}" type="presOf" srcId="{637F84E0-9FFC-4C5A-93E2-1059A14C3FDF}" destId="{260EEC8F-AA94-4614-9A9B-87E4D2D49277}" srcOrd="0" destOrd="0" presId="urn:microsoft.com/office/officeart/2005/8/layout/process2"/>
    <dgm:cxn modelId="{395C204E-B444-4BFB-BD76-C3436332B66F}" type="presOf" srcId="{23D98CE7-2F03-4E12-AAB1-7CD7800FD1A5}" destId="{42E523AC-11EB-4F99-8460-82FF74D279ED}" srcOrd="0" destOrd="0" presId="urn:microsoft.com/office/officeart/2005/8/layout/process2"/>
    <dgm:cxn modelId="{C3F7F181-B159-40E1-815A-C8DCA7897BB1}" srcId="{EC72F65E-00A5-4D9C-B28F-93F1FB77003B}" destId="{64FDE089-0822-456C-8E54-8728037AF205}" srcOrd="1" destOrd="0" parTransId="{5116D492-C4D5-4BE0-80DE-3A8756D82D48}" sibTransId="{23D98CE7-2F03-4E12-AAB1-7CD7800FD1A5}"/>
    <dgm:cxn modelId="{BF336353-3483-4AE6-AEF6-EC5196D9AC68}" type="presOf" srcId="{CA19B666-5DAD-44A0-9388-23B4C21DE812}" destId="{7F2B9868-2932-4CE5-85BA-5C0E84D25B93}" srcOrd="1" destOrd="0" presId="urn:microsoft.com/office/officeart/2005/8/layout/process2"/>
    <dgm:cxn modelId="{19930FB5-1B55-49D9-B3E4-2DBD03966BEE}" srcId="{EC72F65E-00A5-4D9C-B28F-93F1FB77003B}" destId="{4F57DEF6-808E-45E8-8207-AA6ABC445D2E}" srcOrd="2" destOrd="0" parTransId="{0B4538A3-EFE1-464D-99A2-49E618DAD2FF}" sibTransId="{E09CD045-6C20-4431-9801-E35DB2EA3415}"/>
    <dgm:cxn modelId="{0917FB77-706A-484D-83F9-62B66E976742}" type="presOf" srcId="{23D98CE7-2F03-4E12-AAB1-7CD7800FD1A5}" destId="{20AC7D9B-15B1-47FC-AAC6-CD32CD120A2E}" srcOrd="1" destOrd="0" presId="urn:microsoft.com/office/officeart/2005/8/layout/process2"/>
    <dgm:cxn modelId="{9589B380-25BD-406E-AB92-3273B1F6E41C}" type="presOf" srcId="{64FDE089-0822-456C-8E54-8728037AF205}" destId="{1F8B9D2B-6535-4631-8424-8949E83F91B2}" srcOrd="0" destOrd="0" presId="urn:microsoft.com/office/officeart/2005/8/layout/process2"/>
    <dgm:cxn modelId="{5EA245C0-9660-4FD3-BECA-0F05036C158C}" type="presParOf" srcId="{092DB1F2-26FB-43E7-9714-9737212F061D}" destId="{260EEC8F-AA94-4614-9A9B-87E4D2D49277}" srcOrd="0" destOrd="0" presId="urn:microsoft.com/office/officeart/2005/8/layout/process2"/>
    <dgm:cxn modelId="{23313D71-FFD2-461A-94AA-DC9E640A2CD2}" type="presParOf" srcId="{092DB1F2-26FB-43E7-9714-9737212F061D}" destId="{0623A997-2B5A-4EC3-889B-C5FDDA6455AE}" srcOrd="1" destOrd="0" presId="urn:microsoft.com/office/officeart/2005/8/layout/process2"/>
    <dgm:cxn modelId="{D35032B6-A5A9-4669-B2B5-D816CE6C5C3C}" type="presParOf" srcId="{0623A997-2B5A-4EC3-889B-C5FDDA6455AE}" destId="{7F2B9868-2932-4CE5-85BA-5C0E84D25B93}" srcOrd="0" destOrd="0" presId="urn:microsoft.com/office/officeart/2005/8/layout/process2"/>
    <dgm:cxn modelId="{6049C6FE-5200-4058-B755-F6413E191D7B}" type="presParOf" srcId="{092DB1F2-26FB-43E7-9714-9737212F061D}" destId="{1F8B9D2B-6535-4631-8424-8949E83F91B2}" srcOrd="2" destOrd="0" presId="urn:microsoft.com/office/officeart/2005/8/layout/process2"/>
    <dgm:cxn modelId="{3D7C8702-7A20-47E0-AD23-A8AE3C11E99D}" type="presParOf" srcId="{092DB1F2-26FB-43E7-9714-9737212F061D}" destId="{42E523AC-11EB-4F99-8460-82FF74D279ED}" srcOrd="3" destOrd="0" presId="urn:microsoft.com/office/officeart/2005/8/layout/process2"/>
    <dgm:cxn modelId="{98367778-633D-4947-A753-147FD8A12992}" type="presParOf" srcId="{42E523AC-11EB-4F99-8460-82FF74D279ED}" destId="{20AC7D9B-15B1-47FC-AAC6-CD32CD120A2E}" srcOrd="0" destOrd="0" presId="urn:microsoft.com/office/officeart/2005/8/layout/process2"/>
    <dgm:cxn modelId="{39FE9D94-A72B-4B00-A31A-FA98055AAF60}" type="presParOf" srcId="{092DB1F2-26FB-43E7-9714-9737212F061D}" destId="{9A975917-4145-4D46-9E45-104B541C62A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B99057-E9B8-4D48-95EC-814D169D99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0CE41D2-6BC5-41C6-BBDE-8381E53FD05E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ES" sz="2400" dirty="0" smtClean="0"/>
            <a:t>Plataforma digital</a:t>
          </a:r>
          <a:endParaRPr lang="es-ES" sz="3600" dirty="0" smtClean="0"/>
        </a:p>
      </dgm:t>
    </dgm:pt>
    <dgm:pt modelId="{55592799-44A7-4C10-817D-58F60EC58F51}" type="parTrans" cxnId="{30049366-0C13-4F9C-9889-13A2A51662A3}">
      <dgm:prSet/>
      <dgm:spPr/>
      <dgm:t>
        <a:bodyPr/>
        <a:lstStyle/>
        <a:p>
          <a:endParaRPr lang="es-ES"/>
        </a:p>
      </dgm:t>
    </dgm:pt>
    <dgm:pt modelId="{A071F6C6-137E-4D23-9541-AEBEDD7CAA76}" type="sibTrans" cxnId="{30049366-0C13-4F9C-9889-13A2A51662A3}">
      <dgm:prSet/>
      <dgm:spPr/>
      <dgm:t>
        <a:bodyPr/>
        <a:lstStyle/>
        <a:p>
          <a:endParaRPr lang="es-ES"/>
        </a:p>
      </dgm:t>
    </dgm:pt>
    <dgm:pt modelId="{0290674A-17F9-42A6-A74A-AF50E84F193D}" type="pres">
      <dgm:prSet presAssocID="{01B99057-E9B8-4D48-95EC-814D169D99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16F87D-82A7-4008-B33C-EAD5B47CD8F7}" type="pres">
      <dgm:prSet presAssocID="{80CE41D2-6BC5-41C6-BBDE-8381E53FD05E}" presName="parentText" presStyleLbl="node1" presStyleIdx="0" presStyleCnt="1" custLinFactNeighborX="-2632" custLinFactNeighborY="-1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049366-0C13-4F9C-9889-13A2A51662A3}" srcId="{01B99057-E9B8-4D48-95EC-814D169D99F5}" destId="{80CE41D2-6BC5-41C6-BBDE-8381E53FD05E}" srcOrd="0" destOrd="0" parTransId="{55592799-44A7-4C10-817D-58F60EC58F51}" sibTransId="{A071F6C6-137E-4D23-9541-AEBEDD7CAA76}"/>
    <dgm:cxn modelId="{B03C6885-AFA9-40FD-8796-9E3B2F789189}" type="presOf" srcId="{80CE41D2-6BC5-41C6-BBDE-8381E53FD05E}" destId="{EB16F87D-82A7-4008-B33C-EAD5B47CD8F7}" srcOrd="0" destOrd="0" presId="urn:microsoft.com/office/officeart/2005/8/layout/vList2"/>
    <dgm:cxn modelId="{3980B7F9-E8FA-4EA2-AB49-502C627E3DD1}" type="presOf" srcId="{01B99057-E9B8-4D48-95EC-814D169D99F5}" destId="{0290674A-17F9-42A6-A74A-AF50E84F193D}" srcOrd="0" destOrd="0" presId="urn:microsoft.com/office/officeart/2005/8/layout/vList2"/>
    <dgm:cxn modelId="{5D043524-A1F0-46AC-A59B-D4A134165FF8}" type="presParOf" srcId="{0290674A-17F9-42A6-A74A-AF50E84F193D}" destId="{EB16F87D-82A7-4008-B33C-EAD5B47CD8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B99057-E9B8-4D48-95EC-814D169D99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0CE41D2-6BC5-41C6-BBDE-8381E53FD05E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ES" sz="2400" dirty="0" smtClean="0"/>
            <a:t>Plataforma digital</a:t>
          </a:r>
          <a:endParaRPr lang="es-ES" sz="3600" dirty="0" smtClean="0"/>
        </a:p>
      </dgm:t>
    </dgm:pt>
    <dgm:pt modelId="{55592799-44A7-4C10-817D-58F60EC58F51}" type="parTrans" cxnId="{30049366-0C13-4F9C-9889-13A2A51662A3}">
      <dgm:prSet/>
      <dgm:spPr/>
      <dgm:t>
        <a:bodyPr/>
        <a:lstStyle/>
        <a:p>
          <a:endParaRPr lang="es-ES"/>
        </a:p>
      </dgm:t>
    </dgm:pt>
    <dgm:pt modelId="{A071F6C6-137E-4D23-9541-AEBEDD7CAA76}" type="sibTrans" cxnId="{30049366-0C13-4F9C-9889-13A2A51662A3}">
      <dgm:prSet/>
      <dgm:spPr/>
      <dgm:t>
        <a:bodyPr/>
        <a:lstStyle/>
        <a:p>
          <a:endParaRPr lang="es-ES"/>
        </a:p>
      </dgm:t>
    </dgm:pt>
    <dgm:pt modelId="{0290674A-17F9-42A6-A74A-AF50E84F193D}" type="pres">
      <dgm:prSet presAssocID="{01B99057-E9B8-4D48-95EC-814D169D99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16F87D-82A7-4008-B33C-EAD5B47CD8F7}" type="pres">
      <dgm:prSet presAssocID="{80CE41D2-6BC5-41C6-BBDE-8381E53FD05E}" presName="parentText" presStyleLbl="node1" presStyleIdx="0" presStyleCnt="1" custLinFactY="157336" custLinFactNeighborX="114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AF3AF5-1FFB-4491-94D3-AA62E952B36E}" type="presOf" srcId="{01B99057-E9B8-4D48-95EC-814D169D99F5}" destId="{0290674A-17F9-42A6-A74A-AF50E84F193D}" srcOrd="0" destOrd="0" presId="urn:microsoft.com/office/officeart/2005/8/layout/vList2"/>
    <dgm:cxn modelId="{7D6C940E-ABAA-4E2E-A517-059D195CF247}" type="presOf" srcId="{80CE41D2-6BC5-41C6-BBDE-8381E53FD05E}" destId="{EB16F87D-82A7-4008-B33C-EAD5B47CD8F7}" srcOrd="0" destOrd="0" presId="urn:microsoft.com/office/officeart/2005/8/layout/vList2"/>
    <dgm:cxn modelId="{30049366-0C13-4F9C-9889-13A2A51662A3}" srcId="{01B99057-E9B8-4D48-95EC-814D169D99F5}" destId="{80CE41D2-6BC5-41C6-BBDE-8381E53FD05E}" srcOrd="0" destOrd="0" parTransId="{55592799-44A7-4C10-817D-58F60EC58F51}" sibTransId="{A071F6C6-137E-4D23-9541-AEBEDD7CAA76}"/>
    <dgm:cxn modelId="{155C0894-EE87-4EA2-94B7-D2D8430D312E}" type="presParOf" srcId="{0290674A-17F9-42A6-A74A-AF50E84F193D}" destId="{EB16F87D-82A7-4008-B33C-EAD5B47CD8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D7732-6954-4504-8FCF-5C296AF61463}">
      <dsp:nvSpPr>
        <dsp:cNvPr id="0" name=""/>
        <dsp:cNvSpPr/>
      </dsp:nvSpPr>
      <dsp:spPr>
        <a:xfrm>
          <a:off x="330" y="656372"/>
          <a:ext cx="2568042" cy="642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SSPA</a:t>
          </a:r>
          <a:endParaRPr lang="es-ES" sz="2400" kern="1200" dirty="0"/>
        </a:p>
      </dsp:txBody>
      <dsp:txXfrm>
        <a:off x="19134" y="675176"/>
        <a:ext cx="2530434" cy="604402"/>
      </dsp:txXfrm>
    </dsp:sp>
    <dsp:sp modelId="{54C91809-E02F-4D0F-B793-BDE47C8DA5B9}">
      <dsp:nvSpPr>
        <dsp:cNvPr id="0" name=""/>
        <dsp:cNvSpPr/>
      </dsp:nvSpPr>
      <dsp:spPr>
        <a:xfrm rot="5400836">
          <a:off x="1104725" y="1601129"/>
          <a:ext cx="358922" cy="1123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6D740-70B8-40EF-AE50-DB8FCA1218EE}">
      <dsp:nvSpPr>
        <dsp:cNvPr id="0" name=""/>
        <dsp:cNvSpPr/>
      </dsp:nvSpPr>
      <dsp:spPr>
        <a:xfrm>
          <a:off x="0" y="2016227"/>
          <a:ext cx="2568042" cy="6420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Comité Científico</a:t>
          </a:r>
          <a:endParaRPr lang="es-ES" sz="1900" kern="1200" dirty="0"/>
        </a:p>
      </dsp:txBody>
      <dsp:txXfrm>
        <a:off x="18804" y="2035031"/>
        <a:ext cx="2530434" cy="604402"/>
      </dsp:txXfrm>
    </dsp:sp>
    <dsp:sp modelId="{CA98ED24-2A53-4658-A7A9-B321FF495D2D}">
      <dsp:nvSpPr>
        <dsp:cNvPr id="0" name=""/>
        <dsp:cNvSpPr/>
      </dsp:nvSpPr>
      <dsp:spPr>
        <a:xfrm>
          <a:off x="2927898" y="656372"/>
          <a:ext cx="2568042" cy="642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Hospitales/Distritos</a:t>
          </a:r>
          <a:endParaRPr lang="es-ES" sz="2400" kern="1200" dirty="0"/>
        </a:p>
      </dsp:txBody>
      <dsp:txXfrm>
        <a:off x="2946702" y="675176"/>
        <a:ext cx="2530434" cy="604402"/>
      </dsp:txXfrm>
    </dsp:sp>
    <dsp:sp modelId="{69FD0865-14C9-4F99-B89F-58CF48D8BFED}">
      <dsp:nvSpPr>
        <dsp:cNvPr id="0" name=""/>
        <dsp:cNvSpPr/>
      </dsp:nvSpPr>
      <dsp:spPr>
        <a:xfrm rot="5400000">
          <a:off x="4155744" y="1354558"/>
          <a:ext cx="112351" cy="1123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DFAAD-05F8-46F1-9B55-CE0EE8778725}">
      <dsp:nvSpPr>
        <dsp:cNvPr id="0" name=""/>
        <dsp:cNvSpPr/>
      </dsp:nvSpPr>
      <dsp:spPr>
        <a:xfrm>
          <a:off x="2927898" y="1523086"/>
          <a:ext cx="2568042" cy="6420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Equipos IRAS y PROA Hospital</a:t>
          </a:r>
          <a:endParaRPr lang="es-ES" sz="1900" kern="1200" dirty="0"/>
        </a:p>
      </dsp:txBody>
      <dsp:txXfrm>
        <a:off x="2946702" y="1541890"/>
        <a:ext cx="2530434" cy="604402"/>
      </dsp:txXfrm>
    </dsp:sp>
    <dsp:sp modelId="{479CA210-2C0B-4A0D-BE8A-20F8727B6475}">
      <dsp:nvSpPr>
        <dsp:cNvPr id="0" name=""/>
        <dsp:cNvSpPr/>
      </dsp:nvSpPr>
      <dsp:spPr>
        <a:xfrm rot="5400000">
          <a:off x="4155744" y="2221273"/>
          <a:ext cx="112351" cy="1123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6D822-8BA1-4B24-B779-19B4B80409F2}">
      <dsp:nvSpPr>
        <dsp:cNvPr id="0" name=""/>
        <dsp:cNvSpPr/>
      </dsp:nvSpPr>
      <dsp:spPr>
        <a:xfrm>
          <a:off x="2927898" y="2389800"/>
          <a:ext cx="2568042" cy="6420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Equipo PROA Distrito</a:t>
          </a:r>
          <a:endParaRPr lang="es-ES" sz="1900" kern="1200" dirty="0"/>
        </a:p>
      </dsp:txBody>
      <dsp:txXfrm>
        <a:off x="2946702" y="2408604"/>
        <a:ext cx="2530434" cy="604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EEC8F-AA94-4614-9A9B-87E4D2D49277}">
      <dsp:nvSpPr>
        <dsp:cNvPr id="0" name=""/>
        <dsp:cNvSpPr/>
      </dsp:nvSpPr>
      <dsp:spPr>
        <a:xfrm>
          <a:off x="1444368" y="738"/>
          <a:ext cx="783671" cy="3776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UGC1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55430" y="11800"/>
        <a:ext cx="761547" cy="355548"/>
      </dsp:txXfrm>
    </dsp:sp>
    <dsp:sp modelId="{0623A997-2B5A-4EC3-889B-C5FDDA6455AE}">
      <dsp:nvSpPr>
        <dsp:cNvPr id="0" name=""/>
        <dsp:cNvSpPr/>
      </dsp:nvSpPr>
      <dsp:spPr>
        <a:xfrm rot="5400000">
          <a:off x="1765390" y="387853"/>
          <a:ext cx="141627" cy="169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-5400000">
        <a:off x="1785218" y="402015"/>
        <a:ext cx="101972" cy="99139"/>
      </dsp:txXfrm>
    </dsp:sp>
    <dsp:sp modelId="{1F8B9D2B-6535-4631-8424-8949E83F91B2}">
      <dsp:nvSpPr>
        <dsp:cNvPr id="0" name=""/>
        <dsp:cNvSpPr/>
      </dsp:nvSpPr>
      <dsp:spPr>
        <a:xfrm>
          <a:off x="1444368" y="567247"/>
          <a:ext cx="783671" cy="3776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UGC2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55430" y="578309"/>
        <a:ext cx="761547" cy="355548"/>
      </dsp:txXfrm>
    </dsp:sp>
    <dsp:sp modelId="{42E523AC-11EB-4F99-8460-82FF74D279ED}">
      <dsp:nvSpPr>
        <dsp:cNvPr id="0" name=""/>
        <dsp:cNvSpPr/>
      </dsp:nvSpPr>
      <dsp:spPr>
        <a:xfrm rot="5400000">
          <a:off x="1765390" y="954362"/>
          <a:ext cx="141627" cy="169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 rot="-5400000">
        <a:off x="1785218" y="968524"/>
        <a:ext cx="101972" cy="99139"/>
      </dsp:txXfrm>
    </dsp:sp>
    <dsp:sp modelId="{9A975917-4145-4D46-9E45-104B541C62A7}">
      <dsp:nvSpPr>
        <dsp:cNvPr id="0" name=""/>
        <dsp:cNvSpPr/>
      </dsp:nvSpPr>
      <dsp:spPr>
        <a:xfrm>
          <a:off x="1444368" y="1133756"/>
          <a:ext cx="783671" cy="37767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UGC3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55430" y="1144818"/>
        <a:ext cx="761547" cy="355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6F87D-82A7-4008-B33C-EAD5B47CD8F7}">
      <dsp:nvSpPr>
        <dsp:cNvPr id="0" name=""/>
        <dsp:cNvSpPr/>
      </dsp:nvSpPr>
      <dsp:spPr>
        <a:xfrm>
          <a:off x="0" y="0"/>
          <a:ext cx="7056784" cy="8611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Plataforma digital</a:t>
          </a:r>
          <a:endParaRPr lang="es-ES" sz="3600" kern="1200" dirty="0" smtClean="0"/>
        </a:p>
      </dsp:txBody>
      <dsp:txXfrm>
        <a:off x="42036" y="42036"/>
        <a:ext cx="6972712" cy="777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6F87D-82A7-4008-B33C-EAD5B47CD8F7}">
      <dsp:nvSpPr>
        <dsp:cNvPr id="0" name=""/>
        <dsp:cNvSpPr/>
      </dsp:nvSpPr>
      <dsp:spPr>
        <a:xfrm>
          <a:off x="0" y="179"/>
          <a:ext cx="6264695" cy="50387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Plataforma digital</a:t>
          </a:r>
          <a:endParaRPr lang="es-ES" sz="3600" kern="1200" dirty="0" smtClean="0"/>
        </a:p>
      </dsp:txBody>
      <dsp:txXfrm>
        <a:off x="24597" y="24776"/>
        <a:ext cx="6215501" cy="454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CAD58-0062-443F-BD7B-4D2FDEBDF781}" type="datetimeFigureOut">
              <a:rPr lang="es-ES" smtClean="0"/>
              <a:pPr/>
              <a:t>27/11/2013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3D69-64D9-4A9A-BFD8-08818B7220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46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Igualmente el</a:t>
            </a:r>
            <a:r>
              <a:rPr lang="es-ES" baseline="0" dirty="0" smtClean="0"/>
              <a:t> gobierno británico acaba de presentar un programa a cinco años para detener las resistencias microbianas, que dice: </a:t>
            </a:r>
            <a:endParaRPr lang="es-ES" dirty="0" smtClean="0"/>
          </a:p>
          <a:p>
            <a:r>
              <a:rPr lang="es-ES" dirty="0" smtClean="0"/>
              <a:t>Hay pocos problemas de salud pública de mayor importancia que la resistencia a los antimicrobianos en términos de impacto en la sociedad. Este problema no se limita a la Reino Unido. Se refiere a todo el mundo y requiere una acción a nivel local, nacional y global. La RAM no puede ser erradicada, pero con un enfoque multidisciplinar con una amplia participación de los socios se podrá</a:t>
            </a:r>
            <a:r>
              <a:rPr lang="es-ES" baseline="0" dirty="0" smtClean="0"/>
              <a:t> </a:t>
            </a:r>
            <a:r>
              <a:rPr lang="es-ES" dirty="0" smtClean="0"/>
              <a:t>limitar el riesgo de AMR y minimizar su impacto para la salud, ahora y en el futuro.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nuestro país, las sociedades científicas</a:t>
            </a:r>
            <a:r>
              <a:rPr lang="es-ES" baseline="0" dirty="0" smtClean="0"/>
              <a:t> de medicina preventiva y salud pública, de farmacia hospitalaria y de Enfermedades infecciosas y microbiología clínica han elaborado un documento de consenso para el desarrollo de programas de optimización de antimicrobianos en los hospitales. Cinco de los autores de este documento. Respondiendo así a la llamada internacional: “los antibióticos se agotan, es tiempo de actuar”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OMS seguridad del paciente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8478F-8263-4BE8-86E4-E536D1D34C65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+ 45%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+</a:t>
            </a:r>
            <a:r>
              <a:rPr lang="es-ES" baseline="0" dirty="0" smtClean="0"/>
              <a:t> 40% de uso de antibióticos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datos</a:t>
            </a:r>
            <a:r>
              <a:rPr lang="es-ES" baseline="0" dirty="0" smtClean="0"/>
              <a:t> de prevalencia de IRAS y uso de antibióticos en Andalucía están recogidos por el PVCIN, y son similares a los de España. Al igual que los datos del ECDC, y del EPINE que acabamos de ver, los del PVCIN tienen grandes diferencias que pueden reflejar diferencias reales entre centros, como los que aquí se muestran, o bien limitaciones del método, del estudio de prevalencia.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 los datos disponibles, en</a:t>
            </a:r>
            <a:r>
              <a:rPr lang="es-ES" baseline="0" dirty="0" smtClean="0"/>
              <a:t> el PVCIN la comparación de Andalucía con otros registros no es satisfactoria. En esta tabla se comparan la prevalencia de IHQ en el registro del NHSN americano y en todos los indicadores nuestros resultados son peores.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Igualmente nos sucede si comparamos la evolución de las resistencias microbianas, utilizando de nuevo datos del propio PVCIN. Tanto para S.AMR, como A.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baumannii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P.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aeruginosa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IR, como para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enterobacterias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resistentes a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quinolonas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s-E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cefalosporinas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s-E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sistema de recogida de resistencia antibiótica se ha basado específicamente en información de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pacientes ingresados. Durante el 2012 se han estudiado los porcentajes de resistencias en 31 de los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 hospitales de la red, seleccionando un solo aislamiento por cada caso de infección y evitando</a:t>
            </a:r>
          </a:p>
          <a:p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repeticiones de muestras de un mismo paciente.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</a:t>
            </a:r>
            <a:r>
              <a:rPr lang="es-ES" baseline="0" dirty="0" smtClean="0"/>
              <a:t> este terrible panorama la última pésima noticia ha sido la diseminación de </a:t>
            </a:r>
            <a:r>
              <a:rPr lang="es-ES" baseline="0" dirty="0" err="1" smtClean="0"/>
              <a:t>enterobacterias</a:t>
            </a:r>
            <a:r>
              <a:rPr lang="es-ES" baseline="0" dirty="0" smtClean="0"/>
              <a:t> productoras de </a:t>
            </a:r>
            <a:r>
              <a:rPr lang="es-ES" baseline="0" dirty="0" err="1" smtClean="0"/>
              <a:t>carbapenemasas</a:t>
            </a:r>
            <a:r>
              <a:rPr lang="es-ES" baseline="0" dirty="0" smtClean="0"/>
              <a:t>, desde nueva deli a todo el mundo, </a:t>
            </a:r>
            <a:r>
              <a:rPr lang="es-ES" baseline="0" dirty="0" err="1" smtClean="0"/>
              <a:t>incluído</a:t>
            </a:r>
            <a:r>
              <a:rPr lang="es-ES" baseline="0" dirty="0" smtClean="0"/>
              <a:t> nuestro país en 2011. En la actualidad tenemos infecciones por estas bacterias ya en nuestra comunidad, que se caracterizan por su capacidad de diseminación, escasas opciones de tratamiento y elevada mortalidad.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Todo lo anterior</a:t>
            </a:r>
            <a:r>
              <a:rPr lang="es-ES" baseline="0" dirty="0" smtClean="0"/>
              <a:t> ha llevado a gobiernos y sociedades científicas a evaluar la situación y dar la voz de alarma. Los CDC americanos, acaban de publicar este informe de título tan descriptivo, en el que comienzan describiendo el impacto que las bacterias </a:t>
            </a:r>
            <a:r>
              <a:rPr lang="es-ES" baseline="0" dirty="0" err="1" smtClean="0"/>
              <a:t>multirresistentes</a:t>
            </a:r>
            <a:r>
              <a:rPr lang="es-ES" baseline="0" dirty="0" smtClean="0"/>
              <a:t> producen cada año: más de dos millones de pacientes las sufren, más de 23000 mueren y el coste directo es de más de 20000 millones de dólares.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A3D69-64D9-4A9A-BFD8-08818B722083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A0F5-7FC5-4C13-A12B-260BA41015DB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BDBB-31F0-4FEA-A5A4-E05C84D26C11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5A93-6EBC-4D0A-9FB1-EFEF978BB9FD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9C5A-8E16-466A-ADB6-C6E00725981C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458A-DE4E-4701-B29A-CE1115E0193F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FFFA-6EC8-4B6F-95A8-DFC5ECD8C191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67AC-C03F-47D9-8082-2CAEE6E88BF3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D488-80D0-4736-929A-E732A077457A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758-36DF-4374-9A8A-FFE4F9ACC3E1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16B7-C023-4FCF-8629-BBCA99FF6EED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0FA8-15BF-4BA6-A93E-E92ED5F55568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C053-3D75-4F77-B6F7-4C5DB256777A}" type="datetime1">
              <a:rPr lang="es-ES" smtClean="0"/>
              <a:pPr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9A86F-1EEF-468E-B436-097C257BB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gov.uk/dh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juntadeandalucia.es/agenciadecalidadsanitaria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deandalucia.es/fundacionprogresoysalud/formacion-elearning/course/view.php?id=47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dc.europa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ecdc.europa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dc.europa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dc.europa.e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11622" y="3212976"/>
            <a:ext cx="6480720" cy="147002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s-ES" sz="2000" b="1" dirty="0" smtClean="0">
                <a:solidFill>
                  <a:srgbClr val="002060"/>
                </a:solidFill>
              </a:rPr>
              <a:t>José Miguel Cisneros  Herreros</a:t>
            </a:r>
            <a:br>
              <a:rPr lang="es-ES" sz="2000" b="1" dirty="0" smtClean="0">
                <a:solidFill>
                  <a:srgbClr val="002060"/>
                </a:solidFill>
              </a:rPr>
            </a:br>
            <a:r>
              <a:rPr lang="es-ES" sz="2000" b="1" dirty="0" smtClean="0">
                <a:solidFill>
                  <a:srgbClr val="002060"/>
                </a:solidFill>
              </a:rPr>
              <a:t>Unidad Clínica </a:t>
            </a:r>
            <a:r>
              <a:rPr lang="es-ES" sz="2000" b="1" dirty="0" err="1" smtClean="0">
                <a:solidFill>
                  <a:srgbClr val="002060"/>
                </a:solidFill>
              </a:rPr>
              <a:t>Intercentros</a:t>
            </a:r>
            <a:r>
              <a:rPr lang="es-ES" sz="2000" b="1" dirty="0" smtClean="0">
                <a:solidFill>
                  <a:srgbClr val="002060"/>
                </a:solidFill>
              </a:rPr>
              <a:t> de Enfermedades Infecciosas, Microbiología y Medicina Preventiva</a:t>
            </a:r>
            <a:br>
              <a:rPr lang="es-ES" sz="2000" b="1" dirty="0" smtClean="0">
                <a:solidFill>
                  <a:srgbClr val="002060"/>
                </a:solidFill>
              </a:rPr>
            </a:br>
            <a:r>
              <a:rPr lang="es-ES" sz="2000" b="1" dirty="0" smtClean="0">
                <a:solidFill>
                  <a:srgbClr val="002060"/>
                </a:solidFill>
              </a:rPr>
              <a:t>Hospital Virgen del Rocío y Virgen Macarena</a:t>
            </a:r>
            <a:br>
              <a:rPr lang="es-ES" sz="2000" b="1" dirty="0" smtClean="0">
                <a:solidFill>
                  <a:srgbClr val="002060"/>
                </a:solidFill>
              </a:rPr>
            </a:br>
            <a:r>
              <a:rPr lang="es-ES" sz="2000" b="1" dirty="0" smtClean="0">
                <a:solidFill>
                  <a:srgbClr val="002060"/>
                </a:solidFill>
              </a:rPr>
              <a:t>Sevilla</a:t>
            </a:r>
            <a:br>
              <a:rPr lang="es-ES" sz="2000" b="1" dirty="0" smtClean="0">
                <a:solidFill>
                  <a:srgbClr val="002060"/>
                </a:solidFill>
              </a:rPr>
            </a:b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11" name="1 CuadroTexto"/>
          <p:cNvSpPr txBox="1">
            <a:spLocks noChangeArrowheads="1"/>
          </p:cNvSpPr>
          <p:nvPr/>
        </p:nvSpPr>
        <p:spPr bwMode="auto">
          <a:xfrm>
            <a:off x="1331640" y="1844824"/>
            <a:ext cx="3857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</a:rPr>
              <a:t>Programa PIRASOA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7" name="Picture 6" descr="Marca generica SAS en color ve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9624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38336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Prevalencia infección herida quirúrgica en Andalucía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6" descr="Marca generica SAS en color ve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1872208" cy="31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74771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5868144" y="1700808"/>
            <a:ext cx="2304256" cy="4752528"/>
          </a:xfrm>
          <a:prstGeom prst="rect">
            <a:avLst/>
          </a:prstGeom>
          <a:noFill/>
          <a:ln w="1016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0" y="648866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PVCIN 2012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Resistencias bacterianas en Andalucía</a:t>
            </a:r>
            <a:endParaRPr lang="es-E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6" descr="Marca generica SAS en color ve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1872208" cy="31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1538288"/>
            <a:ext cx="78486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804248" y="1844824"/>
            <a:ext cx="1584176" cy="3456384"/>
          </a:xfrm>
          <a:prstGeom prst="rect">
            <a:avLst/>
          </a:prstGeom>
          <a:noFill/>
          <a:ln w="1016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03848" y="1844824"/>
            <a:ext cx="2160240" cy="3456384"/>
          </a:xfrm>
          <a:prstGeom prst="rect">
            <a:avLst/>
          </a:prstGeom>
          <a:noFill/>
          <a:ln w="1016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0" y="648866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PVCIN 2012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</p:spPr>
        <p:txBody>
          <a:bodyPr>
            <a:normAutofit/>
          </a:bodyPr>
          <a:lstStyle/>
          <a:p>
            <a:r>
              <a:rPr lang="es-ES" sz="2800" dirty="0" err="1" smtClean="0">
                <a:solidFill>
                  <a:srgbClr val="002060"/>
                </a:solidFill>
              </a:rPr>
              <a:t>Enterobacterias</a:t>
            </a:r>
            <a:r>
              <a:rPr lang="es-ES" sz="2800" dirty="0" smtClean="0">
                <a:solidFill>
                  <a:srgbClr val="002060"/>
                </a:solidFill>
              </a:rPr>
              <a:t> productoras de </a:t>
            </a:r>
            <a:r>
              <a:rPr lang="es-ES" sz="2800" dirty="0" err="1" smtClean="0">
                <a:solidFill>
                  <a:srgbClr val="002060"/>
                </a:solidFill>
              </a:rPr>
              <a:t>carbapenamasas</a:t>
            </a:r>
            <a:endParaRPr lang="es-ES" sz="28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515225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6488668"/>
            <a:ext cx="2686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McKenna</a:t>
            </a:r>
            <a:r>
              <a:rPr lang="es-ES" dirty="0" smtClean="0"/>
              <a:t>  </a:t>
            </a:r>
            <a:r>
              <a:rPr lang="es-ES" dirty="0" err="1" smtClean="0"/>
              <a:t>M</a:t>
            </a:r>
            <a:r>
              <a:rPr lang="es-ES" dirty="0" smtClean="0"/>
              <a:t>. </a:t>
            </a:r>
            <a:r>
              <a:rPr lang="es-ES" dirty="0" err="1" smtClean="0"/>
              <a:t>Nature</a:t>
            </a:r>
            <a:r>
              <a:rPr lang="es-ES" dirty="0" smtClean="0"/>
              <a:t> 2013</a:t>
            </a:r>
            <a:endParaRPr lang="es-ES" dirty="0"/>
          </a:p>
        </p:txBody>
      </p:sp>
      <p:cxnSp>
        <p:nvCxnSpPr>
          <p:cNvPr id="11" name="10 Conector curvado"/>
          <p:cNvCxnSpPr/>
          <p:nvPr/>
        </p:nvCxnSpPr>
        <p:spPr>
          <a:xfrm rot="10800000">
            <a:off x="4932040" y="3573016"/>
            <a:ext cx="1224136" cy="28803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028384" y="5373216"/>
            <a:ext cx="880369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5. 2011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Madrid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5676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052736"/>
            <a:ext cx="25241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648866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5"/>
              </a:rPr>
              <a:t>www.</a:t>
            </a:r>
            <a:r>
              <a:rPr lang="es-ES" b="1" dirty="0" smtClean="0">
                <a:hlinkClick r:id="rId5"/>
              </a:rPr>
              <a:t>cdc</a:t>
            </a:r>
            <a:r>
              <a:rPr lang="es-ES" dirty="0" smtClean="0">
                <a:hlinkClick r:id="rId5"/>
              </a:rPr>
              <a:t>.gov</a:t>
            </a:r>
            <a:r>
              <a:rPr lang="es-ES" dirty="0" smtClean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abril</a:t>
            </a:r>
            <a:r>
              <a:rPr lang="en-US" dirty="0" smtClean="0"/>
              <a:t> 2013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592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s-ES" sz="2800" dirty="0" smtClean="0"/>
              <a:t>Consecuencias de las infecciones por BMR en USA:</a:t>
            </a:r>
          </a:p>
          <a:p>
            <a:pPr lvl="1">
              <a:lnSpc>
                <a:spcPct val="150000"/>
              </a:lnSpc>
            </a:pPr>
            <a:r>
              <a:rPr lang="es-ES" sz="2400" dirty="0" smtClean="0"/>
              <a:t>Más de </a:t>
            </a:r>
            <a:r>
              <a:rPr lang="es-ES" sz="2400" b="1" dirty="0" smtClean="0"/>
              <a:t>dos millones de pacientes </a:t>
            </a:r>
            <a:r>
              <a:rPr lang="es-ES" sz="2400" dirty="0" smtClean="0"/>
              <a:t>con infecciones por bacterias MR en un año.</a:t>
            </a:r>
          </a:p>
          <a:p>
            <a:pPr lvl="2">
              <a:lnSpc>
                <a:spcPct val="150000"/>
              </a:lnSpc>
            </a:pPr>
            <a:r>
              <a:rPr lang="es-ES" sz="2000" dirty="0" smtClean="0"/>
              <a:t>Más de </a:t>
            </a:r>
            <a:r>
              <a:rPr lang="es-ES" sz="2000" b="1" dirty="0" smtClean="0"/>
              <a:t>23000 muertos </a:t>
            </a:r>
          </a:p>
          <a:p>
            <a:pPr lvl="2">
              <a:lnSpc>
                <a:spcPct val="150000"/>
              </a:lnSpc>
            </a:pPr>
            <a:r>
              <a:rPr lang="es-ES" sz="2000" dirty="0" smtClean="0"/>
              <a:t>Más de </a:t>
            </a:r>
            <a:r>
              <a:rPr lang="es-ES" sz="2000" b="1" dirty="0" smtClean="0"/>
              <a:t>20000 millones de dólares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5629275" cy="17240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836712"/>
            <a:ext cx="2664296" cy="84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79512" y="6309320"/>
            <a:ext cx="341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5"/>
              </a:rPr>
              <a:t>www.gov.uk/dh</a:t>
            </a:r>
            <a:r>
              <a:rPr lang="es-ES" dirty="0" smtClean="0"/>
              <a:t>, septiembre 2013 </a:t>
            </a:r>
            <a:endParaRPr lang="es-E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140968"/>
            <a:ext cx="79898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11560" y="3789040"/>
            <a:ext cx="7848872" cy="115212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26" y="1661695"/>
            <a:ext cx="8771006" cy="3711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45224"/>
            <a:ext cx="4037195" cy="29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47626" y="3517455"/>
            <a:ext cx="8168790" cy="64091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1340768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002060"/>
                </a:solidFill>
              </a:rPr>
              <a:t>Antecedentes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312368"/>
          </a:xfrm>
        </p:spPr>
        <p:txBody>
          <a:bodyPr>
            <a:normAutofit fontScale="92500"/>
          </a:bodyPr>
          <a:lstStyle/>
          <a:p>
            <a:pPr lvl="0"/>
            <a:r>
              <a:rPr lang="es-ES" sz="2400" dirty="0" smtClean="0"/>
              <a:t>Comisiones de infecciones y antimicrobianos</a:t>
            </a:r>
          </a:p>
          <a:p>
            <a:pPr lvl="0"/>
            <a:r>
              <a:rPr lang="es-ES" sz="2400" dirty="0" smtClean="0"/>
              <a:t>EPINE</a:t>
            </a:r>
          </a:p>
          <a:p>
            <a:pPr lvl="0"/>
            <a:r>
              <a:rPr lang="es-ES" sz="2400" dirty="0" smtClean="0"/>
              <a:t>Plan de Vigilancia y Control de las Infecciones </a:t>
            </a:r>
            <a:r>
              <a:rPr lang="es-ES" sz="2400" dirty="0" err="1" smtClean="0"/>
              <a:t>Nosocomiales</a:t>
            </a:r>
            <a:r>
              <a:rPr lang="es-ES" sz="2400" dirty="0" smtClean="0"/>
              <a:t> (PVCIN)</a:t>
            </a:r>
          </a:p>
          <a:p>
            <a:pPr lvl="0"/>
            <a:r>
              <a:rPr lang="es-ES" sz="2400" dirty="0" smtClean="0"/>
              <a:t>Sistema de Vigilancia Epidemiológica de Andalucía (SVEA)</a:t>
            </a:r>
          </a:p>
          <a:p>
            <a:pPr lvl="0"/>
            <a:r>
              <a:rPr lang="es-ES" sz="2400" dirty="0" smtClean="0"/>
              <a:t>Bacteriemia </a:t>
            </a:r>
            <a:r>
              <a:rPr lang="es-ES" sz="2400" dirty="0" err="1" smtClean="0"/>
              <a:t>zero</a:t>
            </a:r>
            <a:r>
              <a:rPr lang="es-ES" sz="2400" dirty="0" smtClean="0"/>
              <a:t>, y neumonía </a:t>
            </a:r>
            <a:r>
              <a:rPr lang="es-ES" sz="2400" dirty="0" err="1" smtClean="0"/>
              <a:t>zero</a:t>
            </a:r>
            <a:r>
              <a:rPr lang="es-ES" sz="2400" dirty="0" smtClean="0"/>
              <a:t>.</a:t>
            </a:r>
          </a:p>
          <a:p>
            <a:pPr lvl="0"/>
            <a:r>
              <a:rPr lang="es-ES" sz="2400" dirty="0" smtClean="0"/>
              <a:t>PROA en los acuerdos de gestión. </a:t>
            </a:r>
          </a:p>
          <a:p>
            <a:pPr lvl="0"/>
            <a:r>
              <a:rPr lang="es-ES" sz="2400" dirty="0" smtClean="0"/>
              <a:t>Servicios de Medicina Preventiva y Salud Pública, de Microbiología y de Enfermedades Infecciosas.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Marca generica SAS en color ve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1872208" cy="31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08720"/>
            <a:ext cx="3744416" cy="2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6488668"/>
            <a:ext cx="730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5"/>
              </a:rPr>
              <a:t>http://www.juntadeandalucia.es/agenciadecalidadsanitaria</a:t>
            </a: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140968"/>
            <a:ext cx="3524250" cy="97155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55576" y="4149080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Establecer aquellos procedimientos que permitan la planificación, implementación, priorización y enfoque de los recursos para la prevención, control y seguimiento de las IRAS.</a:t>
            </a:r>
          </a:p>
          <a:p>
            <a:endParaRPr lang="es-ES" dirty="0" smtClean="0"/>
          </a:p>
          <a:p>
            <a:pPr>
              <a:buFontTx/>
              <a:buChar char="-"/>
            </a:pPr>
            <a:r>
              <a:rPr lang="es-ES" b="1" dirty="0" smtClean="0"/>
              <a:t> El 25% </a:t>
            </a:r>
            <a:r>
              <a:rPr lang="es-ES" dirty="0" smtClean="0"/>
              <a:t>de los eventos adversos están relacionados con la infección </a:t>
            </a:r>
            <a:r>
              <a:rPr lang="es-ES" dirty="0" err="1" smtClean="0"/>
              <a:t>nosocomial</a:t>
            </a:r>
            <a:r>
              <a:rPr lang="es-ES" dirty="0" smtClean="0"/>
              <a:t>. </a:t>
            </a:r>
          </a:p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b="1" dirty="0" smtClean="0"/>
              <a:t>El 56% evitables </a:t>
            </a:r>
            <a:r>
              <a:rPr lang="es-ES" dirty="0" smtClean="0"/>
              <a:t>(estudio ENEAS).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51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46084" y="1556792"/>
            <a:ext cx="7815537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400" b="1" dirty="0" smtClean="0">
                <a:solidFill>
                  <a:srgbClr val="002060"/>
                </a:solidFill>
              </a:rPr>
              <a:t>Programa PIRASOA</a:t>
            </a:r>
          </a:p>
          <a:p>
            <a:pPr algn="ctr">
              <a:spcAft>
                <a:spcPts val="600"/>
              </a:spcAft>
            </a:pPr>
            <a:endParaRPr lang="es-ES" b="1" dirty="0" smtClean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s-ES" b="1" dirty="0" smtClean="0">
                <a:solidFill>
                  <a:srgbClr val="002060"/>
                </a:solidFill>
              </a:rPr>
              <a:t>Programa integral de prevención y control de las infecciones</a:t>
            </a:r>
          </a:p>
          <a:p>
            <a:pPr algn="ctr">
              <a:spcAft>
                <a:spcPts val="600"/>
              </a:spcAft>
            </a:pPr>
            <a:r>
              <a:rPr lang="es-ES" b="1" dirty="0" smtClean="0">
                <a:solidFill>
                  <a:srgbClr val="002060"/>
                </a:solidFill>
              </a:rPr>
              <a:t>Relacionadas con la asistencia sanitaria y uso apropiado de los antimicrobianos</a:t>
            </a:r>
            <a:endParaRPr lang="es-ES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s-ES" dirty="0">
                <a:solidFill>
                  <a:srgbClr val="002060"/>
                </a:solidFill>
              </a:rPr>
              <a:t> </a:t>
            </a:r>
            <a:endParaRPr lang="es-ES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s-ES" dirty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s-ES" b="1" dirty="0">
                <a:solidFill>
                  <a:srgbClr val="002060"/>
                </a:solidFill>
              </a:rPr>
              <a:t>Secretaría General de Salud Pública, Inclusión Social y Calidad de Vida</a:t>
            </a:r>
          </a:p>
          <a:p>
            <a:pPr algn="ctr">
              <a:spcAft>
                <a:spcPts val="600"/>
              </a:spcAft>
            </a:pPr>
            <a:r>
              <a:rPr lang="es-ES" b="1" dirty="0">
                <a:solidFill>
                  <a:srgbClr val="002060"/>
                </a:solidFill>
              </a:rPr>
              <a:t>Dirección General de Asistencia Sanitaria y Resultados en Salud</a:t>
            </a:r>
          </a:p>
          <a:p>
            <a:pPr algn="ctr">
              <a:spcAft>
                <a:spcPts val="600"/>
              </a:spcAft>
            </a:pPr>
            <a:r>
              <a:rPr lang="es-ES" b="1" dirty="0">
                <a:solidFill>
                  <a:srgbClr val="002060"/>
                </a:solidFill>
              </a:rPr>
              <a:t>Dirección General de Calidad, Investigación, Desarrollo e Innovación </a:t>
            </a:r>
            <a:endParaRPr lang="es-ES" b="1" dirty="0" smtClean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endParaRPr lang="es-ES" b="1" dirty="0" smtClean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endParaRPr lang="es-ES" b="1" dirty="0" smtClean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endParaRPr lang="es-ES" b="1" dirty="0" smtClean="0">
              <a:solidFill>
                <a:srgbClr val="002060"/>
              </a:solidFill>
            </a:endParaRPr>
          </a:p>
          <a:p>
            <a:pPr algn="ctr">
              <a:spcAft>
                <a:spcPts val="600"/>
              </a:spcAft>
            </a:pPr>
            <a:endParaRPr lang="es-ES" b="1" dirty="0">
              <a:solidFill>
                <a:srgbClr val="002060"/>
              </a:solidFill>
            </a:endParaRPr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  <p:pic>
        <p:nvPicPr>
          <p:cNvPr id="5" name="Picture 6" descr="Marca generica SAS en color v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624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419872" y="5301208"/>
            <a:ext cx="226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22 de febrero de 2013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Comité Científico </a:t>
            </a:r>
            <a:endParaRPr lang="es-ES" sz="32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 smtClean="0"/>
              <a:t>Director del Programa.</a:t>
            </a:r>
          </a:p>
          <a:p>
            <a:pPr lvl="1"/>
            <a:r>
              <a:rPr lang="es-ES" dirty="0" smtClean="0"/>
              <a:t>José Miguel Cisneros Herreros.</a:t>
            </a:r>
          </a:p>
          <a:p>
            <a:pPr lvl="0"/>
            <a:r>
              <a:rPr lang="es-ES" dirty="0" smtClean="0"/>
              <a:t>Sociedad Andaluza de Microbiología y Parasitología</a:t>
            </a:r>
          </a:p>
          <a:p>
            <a:pPr lvl="1"/>
            <a:r>
              <a:rPr lang="es-ES" dirty="0" smtClean="0"/>
              <a:t>Álvaro Pascual Hernández. </a:t>
            </a:r>
          </a:p>
          <a:p>
            <a:pPr lvl="1"/>
            <a:r>
              <a:rPr lang="es-ES" dirty="0" smtClean="0"/>
              <a:t>María Dolores Rojo Martín. </a:t>
            </a:r>
          </a:p>
          <a:p>
            <a:pPr lvl="0"/>
            <a:r>
              <a:rPr lang="es-ES" dirty="0" smtClean="0"/>
              <a:t>Farmacia Hospitalaria. </a:t>
            </a:r>
          </a:p>
          <a:p>
            <a:pPr lvl="1"/>
            <a:r>
              <a:rPr lang="es-ES" dirty="0" smtClean="0"/>
              <a:t>Javier Bautista Paloma. </a:t>
            </a:r>
          </a:p>
          <a:p>
            <a:pPr lvl="1"/>
            <a:r>
              <a:rPr lang="es-ES" dirty="0" smtClean="0"/>
              <a:t>José Cabezas Barrera. </a:t>
            </a:r>
          </a:p>
          <a:p>
            <a:pPr lvl="0"/>
            <a:r>
              <a:rPr lang="es-ES" dirty="0" smtClean="0"/>
              <a:t>Sociedad Andaluza de Medicina Intensiva</a:t>
            </a:r>
          </a:p>
          <a:p>
            <a:pPr lvl="1"/>
            <a:r>
              <a:rPr lang="es-ES" dirty="0" smtClean="0"/>
              <a:t>Rafael Sierra Camerino. </a:t>
            </a:r>
          </a:p>
          <a:p>
            <a:pPr lvl="1"/>
            <a:r>
              <a:rPr lang="es-ES" dirty="0" smtClean="0"/>
              <a:t>José </a:t>
            </a:r>
            <a:r>
              <a:rPr lang="es-ES" dirty="0" err="1" smtClean="0"/>
              <a:t>Garnacho</a:t>
            </a:r>
            <a:r>
              <a:rPr lang="es-ES" dirty="0" smtClean="0"/>
              <a:t> Montero. </a:t>
            </a:r>
          </a:p>
          <a:p>
            <a:pPr lvl="0"/>
            <a:r>
              <a:rPr lang="es-ES" dirty="0" smtClean="0"/>
              <a:t>Enfermería</a:t>
            </a:r>
          </a:p>
          <a:p>
            <a:pPr lvl="1"/>
            <a:r>
              <a:rPr lang="es-ES" dirty="0" smtClean="0"/>
              <a:t>Carmen </a:t>
            </a:r>
            <a:r>
              <a:rPr lang="es-ES" dirty="0" err="1" smtClean="0"/>
              <a:t>Lupión</a:t>
            </a:r>
            <a:r>
              <a:rPr lang="es-ES" dirty="0" smtClean="0"/>
              <a:t> Mendoza. </a:t>
            </a:r>
          </a:p>
          <a:p>
            <a:pPr lvl="1"/>
            <a:r>
              <a:rPr lang="es-ES" dirty="0" smtClean="0"/>
              <a:t>Manuela </a:t>
            </a:r>
            <a:r>
              <a:rPr lang="es-ES" dirty="0" err="1" smtClean="0"/>
              <a:t>Lacida</a:t>
            </a:r>
            <a:r>
              <a:rPr lang="es-ES" dirty="0" smtClean="0"/>
              <a:t> Baro. </a:t>
            </a:r>
          </a:p>
          <a:p>
            <a:pPr lvl="0"/>
            <a:r>
              <a:rPr lang="es-ES" dirty="0" smtClean="0"/>
              <a:t>Sociedad Andaluza de Medicina Preventiva y Salud Pública</a:t>
            </a:r>
          </a:p>
          <a:p>
            <a:pPr lvl="1"/>
            <a:r>
              <a:rPr lang="es-ES" dirty="0" smtClean="0"/>
              <a:t>Raquel Valencia Martín.</a:t>
            </a:r>
          </a:p>
          <a:p>
            <a:pPr lvl="1"/>
            <a:r>
              <a:rPr lang="es-ES" dirty="0" smtClean="0"/>
              <a:t>José Guillén </a:t>
            </a:r>
            <a:r>
              <a:rPr lang="es-ES" dirty="0" err="1" smtClean="0"/>
              <a:t>Solvas</a:t>
            </a:r>
            <a:r>
              <a:rPr lang="es-ES" dirty="0" smtClean="0"/>
              <a:t>. </a:t>
            </a:r>
          </a:p>
          <a:p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s-ES" dirty="0" smtClean="0"/>
              <a:t>Sociedad Andaluza de Farmacéuticos de hospitales y centros </a:t>
            </a:r>
            <a:r>
              <a:rPr lang="es-ES" dirty="0" err="1" smtClean="0"/>
              <a:t>sociosanitarios</a:t>
            </a:r>
            <a:endParaRPr lang="es-ES" dirty="0" smtClean="0"/>
          </a:p>
          <a:p>
            <a:pPr lvl="1"/>
            <a:r>
              <a:rPr lang="es-ES" dirty="0" smtClean="0"/>
              <a:t>Carmen María Pinto Nieto. </a:t>
            </a:r>
          </a:p>
          <a:p>
            <a:pPr lvl="0"/>
            <a:r>
              <a:rPr lang="es-ES" dirty="0" smtClean="0"/>
              <a:t>Sociedad Andaluza de Medicina Familiar y Comunitaria</a:t>
            </a:r>
          </a:p>
          <a:p>
            <a:pPr lvl="1"/>
            <a:r>
              <a:rPr lang="es-ES" dirty="0" smtClean="0"/>
              <a:t>Paloma Porras Martín. </a:t>
            </a:r>
          </a:p>
          <a:p>
            <a:pPr lvl="1"/>
            <a:r>
              <a:rPr lang="es-ES" dirty="0" smtClean="0"/>
              <a:t>Juan de Dios Alcántara.</a:t>
            </a:r>
          </a:p>
          <a:p>
            <a:pPr lvl="0"/>
            <a:r>
              <a:rPr lang="es-ES" dirty="0" smtClean="0"/>
              <a:t>Asociación de Pediatras de Atención Primaria de Andalucía</a:t>
            </a:r>
          </a:p>
          <a:p>
            <a:pPr lvl="1"/>
            <a:r>
              <a:rPr lang="es-ES" dirty="0" smtClean="0"/>
              <a:t>María Luisa García Gestoso. </a:t>
            </a:r>
          </a:p>
          <a:p>
            <a:pPr lvl="0"/>
            <a:r>
              <a:rPr lang="es-ES" dirty="0" smtClean="0"/>
              <a:t>Pediatría hospitalaria.</a:t>
            </a:r>
          </a:p>
          <a:p>
            <a:pPr lvl="1"/>
            <a:r>
              <a:rPr lang="es-ES" dirty="0" smtClean="0"/>
              <a:t>Olaf </a:t>
            </a:r>
            <a:r>
              <a:rPr lang="es-ES" dirty="0" err="1" smtClean="0"/>
              <a:t>Neth</a:t>
            </a:r>
            <a:r>
              <a:rPr lang="es-ES" dirty="0" smtClean="0"/>
              <a:t> </a:t>
            </a:r>
            <a:r>
              <a:rPr lang="es-ES" dirty="0" err="1" smtClean="0"/>
              <a:t>Werne</a:t>
            </a:r>
            <a:r>
              <a:rPr lang="es-ES" dirty="0" smtClean="0"/>
              <a:t>. </a:t>
            </a:r>
          </a:p>
          <a:p>
            <a:pPr lvl="0"/>
            <a:r>
              <a:rPr lang="es-ES" dirty="0" smtClean="0"/>
              <a:t>Sociedad Andaluza de Enfermedades Infecciosas</a:t>
            </a:r>
          </a:p>
          <a:p>
            <a:pPr lvl="1"/>
            <a:r>
              <a:rPr lang="es-ES" dirty="0" smtClean="0"/>
              <a:t>Jesús Rodríguez Baño. </a:t>
            </a:r>
          </a:p>
          <a:p>
            <a:pPr lvl="1"/>
            <a:r>
              <a:rPr lang="es-ES" dirty="0" smtClean="0"/>
              <a:t>José Miguel Cisneros Herreros. </a:t>
            </a:r>
          </a:p>
          <a:p>
            <a:pPr lvl="1"/>
            <a:endParaRPr lang="es-ES" dirty="0" smtClean="0"/>
          </a:p>
          <a:p>
            <a:pPr lvl="0"/>
            <a:r>
              <a:rPr lang="es-ES" dirty="0" smtClean="0"/>
              <a:t>Apoyo Técnico del Servicio Andaluz de Salud. </a:t>
            </a:r>
          </a:p>
          <a:p>
            <a:pPr lvl="1"/>
            <a:r>
              <a:rPr lang="es-ES" dirty="0" smtClean="0"/>
              <a:t>María Aránzazu </a:t>
            </a:r>
            <a:r>
              <a:rPr lang="es-ES" dirty="0" err="1" smtClean="0"/>
              <a:t>Irastorza</a:t>
            </a:r>
            <a:r>
              <a:rPr lang="es-ES" dirty="0" smtClean="0"/>
              <a:t> </a:t>
            </a:r>
            <a:r>
              <a:rPr lang="es-ES" dirty="0" err="1" smtClean="0"/>
              <a:t>Aldasoro</a:t>
            </a:r>
            <a:r>
              <a:rPr lang="es-ES" dirty="0" smtClean="0"/>
              <a:t>. </a:t>
            </a:r>
          </a:p>
          <a:p>
            <a:pPr lvl="1"/>
            <a:r>
              <a:rPr lang="es-ES" dirty="0" smtClean="0"/>
              <a:t>José Luis Márquez Díaz. </a:t>
            </a:r>
          </a:p>
          <a:p>
            <a:endParaRPr lang="es-E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C758-36DF-4374-9A8A-FFE4F9ACC3E1}" type="datetime1">
              <a:rPr lang="es-ES" smtClean="0"/>
              <a:pPr/>
              <a:t>27/11/2013</a:t>
            </a:fld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19</a:t>
            </a:fld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</a:rPr>
              <a:t>Fundamento</a:t>
            </a:r>
            <a:endParaRPr lang="es-ES" sz="3600" b="1" dirty="0">
              <a:solidFill>
                <a:srgbClr val="002060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1916832"/>
            <a:ext cx="4038600" cy="331236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Infecciones relacionadas con la asistencia sanitaria (IRAS)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Mortalidad y morbilidad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s-ES" sz="2000" dirty="0" smtClean="0"/>
              <a:t>Decepción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Fracaso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Recursos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Días de estancia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Quirófanos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Económicos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sz="half" idx="1"/>
          </p:nvPr>
        </p:nvSpPr>
        <p:spPr>
          <a:xfrm>
            <a:off x="4716016" y="1916832"/>
            <a:ext cx="4038600" cy="331236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400" dirty="0" smtClean="0"/>
              <a:t>El uso inapropiado de antimicrobianos</a:t>
            </a:r>
          </a:p>
          <a:p>
            <a:pPr lvl="1"/>
            <a:r>
              <a:rPr lang="es-ES" sz="2000" dirty="0" smtClean="0"/>
              <a:t>Mortalidad y morbilidad</a:t>
            </a:r>
          </a:p>
          <a:p>
            <a:pPr lvl="1"/>
            <a:r>
              <a:rPr lang="es-ES" sz="2000" dirty="0" smtClean="0"/>
              <a:t>Efectos adversos</a:t>
            </a:r>
          </a:p>
          <a:p>
            <a:pPr lvl="1"/>
            <a:r>
              <a:rPr lang="es-ES" sz="2000" dirty="0" smtClean="0"/>
              <a:t>Resistencias</a:t>
            </a:r>
          </a:p>
          <a:p>
            <a:pPr lvl="1"/>
            <a:r>
              <a:rPr lang="es-ES" sz="2000" dirty="0" smtClean="0"/>
              <a:t>Recursos</a:t>
            </a:r>
          </a:p>
          <a:p>
            <a:pPr lvl="2"/>
            <a:r>
              <a:rPr lang="es-ES" sz="2000" dirty="0" smtClean="0"/>
              <a:t>Gasto económico</a:t>
            </a:r>
          </a:p>
          <a:p>
            <a:pPr lvl="1"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1340768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Objetivos generales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8164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" sz="2800" dirty="0" smtClean="0"/>
              <a:t>Reducir la incidencia de las </a:t>
            </a:r>
            <a:r>
              <a:rPr lang="es-ES" sz="2800" b="1" dirty="0" smtClean="0"/>
              <a:t>IRAS </a:t>
            </a:r>
            <a:r>
              <a:rPr lang="es-ES" sz="2800" dirty="0" smtClean="0"/>
              <a:t>hasta alcanzar el nivel de los países europeos con mejores indicadores.</a:t>
            </a:r>
          </a:p>
          <a:p>
            <a:pPr marL="514350" indent="-514350">
              <a:buAutoNum type="arabicPeriod"/>
            </a:pPr>
            <a:endParaRPr lang="es-ES" sz="2800" dirty="0" smtClean="0"/>
          </a:p>
          <a:p>
            <a:pPr>
              <a:buNone/>
            </a:pPr>
            <a:r>
              <a:rPr lang="es-ES" sz="2800" dirty="0" smtClean="0"/>
              <a:t>2. Optimizar el uso de </a:t>
            </a:r>
            <a:r>
              <a:rPr lang="es-ES" sz="2800" b="1" dirty="0" smtClean="0"/>
              <a:t>antimicrobianos</a:t>
            </a:r>
            <a:r>
              <a:rPr lang="es-ES" sz="2800" dirty="0" smtClean="0"/>
              <a:t> hasta alcanzar el nivel de los países europeos con mejores indicadores.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836712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Características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000" dirty="0" smtClean="0"/>
              <a:t>Atención Hospitalaria y Atención Primaria de todo el SSPA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dirty="0" smtClean="0"/>
              <a:t>Apoyo institucional de la Consejería de Igualdad, Salud y Políticas Sociales y del SAS.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dirty="0" smtClean="0"/>
              <a:t>Es un programa profesional, basado en el liderazgo de las especialidades más implicadas en la prevención, el diagnóstico, y el tratamiento de las infecciones.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dirty="0" smtClean="0"/>
              <a:t>Realizado por equipos multidisciplinares.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dirty="0" smtClean="0"/>
              <a:t>El  Director de los equipos es el Director Médico/Director de Salud.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dirty="0" smtClean="0"/>
              <a:t>Organizado en torno a las Unidades de Gestión Clínica.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dirty="0" smtClean="0"/>
              <a:t>Los objetivos son clínicos y de eficiencia.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dirty="0" smtClean="0"/>
              <a:t>La formación es la herramienta clave.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dirty="0" smtClean="0"/>
              <a:t>Es evaluable, y será competitivo y auditable.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000" dirty="0" smtClean="0"/>
              <a:t>Sus recursos son los del SSPA.</a:t>
            </a:r>
            <a:endParaRPr lang="es-E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3200" b="1" dirty="0" smtClean="0">
                <a:solidFill>
                  <a:srgbClr val="002060"/>
                </a:solidFill>
              </a:rPr>
              <a:t>Estructura y organización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755576" y="548680"/>
          <a:ext cx="5496272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5471592" y="2060848"/>
          <a:ext cx="367240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611560" y="4941168"/>
          <a:ext cx="705678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755576" y="4005064"/>
            <a:ext cx="6912768" cy="576064"/>
            <a:chOff x="0" y="252034"/>
            <a:chExt cx="7056783" cy="1216800"/>
          </a:xfrm>
          <a:solidFill>
            <a:schemeClr val="accent1"/>
          </a:solidFill>
        </p:grpSpPr>
        <p:sp>
          <p:nvSpPr>
            <p:cNvPr id="12" name="11 Rectángulo redondeado"/>
            <p:cNvSpPr/>
            <p:nvPr/>
          </p:nvSpPr>
          <p:spPr>
            <a:xfrm>
              <a:off x="0" y="252034"/>
              <a:ext cx="7056783" cy="1216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59399" y="311433"/>
              <a:ext cx="6937985" cy="109800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Laboratorio de referencia</a:t>
              </a:r>
              <a:endParaRPr lang="es-ES" sz="3200" kern="1200" dirty="0"/>
            </a:p>
          </p:txBody>
        </p:sp>
      </p:grpSp>
      <p:sp>
        <p:nvSpPr>
          <p:cNvPr id="14" name="13 Abrir llave"/>
          <p:cNvSpPr/>
          <p:nvPr/>
        </p:nvSpPr>
        <p:spPr>
          <a:xfrm>
            <a:off x="3347864" y="2348880"/>
            <a:ext cx="288032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Abrir llave"/>
          <p:cNvSpPr/>
          <p:nvPr/>
        </p:nvSpPr>
        <p:spPr>
          <a:xfrm>
            <a:off x="6444208" y="2132856"/>
            <a:ext cx="288032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18 Grupo"/>
          <p:cNvGrpSpPr/>
          <p:nvPr/>
        </p:nvGrpSpPr>
        <p:grpSpPr>
          <a:xfrm>
            <a:off x="3707904" y="1196752"/>
            <a:ext cx="3960440" cy="642010"/>
            <a:chOff x="2927898" y="656372"/>
            <a:chExt cx="2568042" cy="642010"/>
          </a:xfrm>
        </p:grpSpPr>
        <p:sp>
          <p:nvSpPr>
            <p:cNvPr id="20" name="19 Rectángulo redondeado"/>
            <p:cNvSpPr/>
            <p:nvPr/>
          </p:nvSpPr>
          <p:spPr>
            <a:xfrm>
              <a:off x="2927898" y="656372"/>
              <a:ext cx="2568042" cy="6420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2946702" y="675176"/>
              <a:ext cx="2530434" cy="604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Hospitales/Distritos</a:t>
              </a:r>
              <a:endParaRPr lang="es-ES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62666" cy="4463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179512" y="1412776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u="sng" dirty="0">
                <a:hlinkClick r:id="rId3"/>
              </a:rPr>
              <a:t>http://www.juntadeandalucia.es/fundacionprogresoysalud/formacion-elearning/course/view.php?id=47</a:t>
            </a:r>
            <a:endParaRPr lang="es-ES" sz="14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Programa PIRASOA</a:t>
            </a:r>
            <a:endParaRPr lang="es-ES" sz="3200" b="1" dirty="0"/>
          </a:p>
        </p:txBody>
      </p:sp>
      <p:sp>
        <p:nvSpPr>
          <p:cNvPr id="5" name="4 Elipse"/>
          <p:cNvSpPr/>
          <p:nvPr/>
        </p:nvSpPr>
        <p:spPr>
          <a:xfrm>
            <a:off x="3786182" y="2071678"/>
            <a:ext cx="1000132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627784" y="4005064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6273225"/>
            <a:ext cx="5599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Iavante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Línea de Adquisición y Evaluación de Competencias de la FPS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 la Consejería de Igualdad, Salud y Políticas Sociales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785786" y="3357562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45" y="571480"/>
            <a:ext cx="9055855" cy="5295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>
            <a:off x="2643174" y="4429132"/>
            <a:ext cx="1214446" cy="50006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643306" y="2214554"/>
            <a:ext cx="2085952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6273225"/>
            <a:ext cx="5599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Iavante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Línea de Adquisición y Evaluación de Competencias de la FPS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 la Consejería de Igualdad, Salud y Políticas Sociales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899721" cy="5705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>
            <a:off x="3500430" y="2285992"/>
            <a:ext cx="2071702" cy="50006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643306" y="2060848"/>
            <a:ext cx="1864798" cy="58233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6273225"/>
            <a:ext cx="5599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Iavante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Línea de Adquisición y Evaluación de Competencias de la FPS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 la Consejería de Igualdad, Salud y Políticas Sociales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7669145" cy="6005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>
            <a:off x="3500430" y="2285992"/>
            <a:ext cx="2071702" cy="50006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6" y="6237312"/>
            <a:ext cx="5599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Iavante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Línea de Adquisición y Evaluación de Competencias de la FPS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 la Consejería de Igualdad, Salud y Políticas Sociales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481579" cy="4429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6 Elipse"/>
          <p:cNvSpPr/>
          <p:nvPr/>
        </p:nvSpPr>
        <p:spPr>
          <a:xfrm>
            <a:off x="2714612" y="2857496"/>
            <a:ext cx="2071702" cy="50006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85720" y="4857760"/>
            <a:ext cx="2071702" cy="78581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1.gstatic.com/images?q=tbn:ANd9GcS0J1QRrMGRzLkryV4fWkiPhsn-1pAprbvJScRgDjnIQWdjUf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08920"/>
            <a:ext cx="4896544" cy="2911004"/>
          </a:xfrm>
          <a:prstGeom prst="rect">
            <a:avLst/>
          </a:prstGeom>
          <a:noFill/>
        </p:spPr>
      </p:pic>
      <p:graphicFrame>
        <p:nvGraphicFramePr>
          <p:cNvPr id="8" name="7 Diagrama"/>
          <p:cNvGraphicFramePr/>
          <p:nvPr/>
        </p:nvGraphicFramePr>
        <p:xfrm>
          <a:off x="1547664" y="5445224"/>
          <a:ext cx="626469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547664" y="1628800"/>
            <a:ext cx="1877245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dirty="0" smtClean="0"/>
              <a:t>Hospitales</a:t>
            </a:r>
          </a:p>
          <a:p>
            <a:pPr>
              <a:buFontTx/>
              <a:buChar char="-"/>
            </a:pPr>
            <a:r>
              <a:rPr lang="es-ES" dirty="0" smtClean="0"/>
              <a:t>  Equipo de IRAS</a:t>
            </a:r>
          </a:p>
          <a:p>
            <a:pPr>
              <a:buFontTx/>
              <a:buChar char="-"/>
            </a:pPr>
            <a:r>
              <a:rPr lang="es-ES" dirty="0" smtClean="0"/>
              <a:t>  Equipo de PROA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940152" y="1700808"/>
            <a:ext cx="1877245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dirty="0" smtClean="0"/>
              <a:t>Distritos</a:t>
            </a:r>
          </a:p>
          <a:p>
            <a:pPr>
              <a:buFontTx/>
              <a:buChar char="-"/>
            </a:pPr>
            <a:r>
              <a:rPr lang="es-ES" dirty="0" smtClean="0"/>
              <a:t>  Equipo de PROA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47664" y="1124744"/>
            <a:ext cx="626469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Comité científico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683568" y="188640"/>
            <a:ext cx="8064896" cy="792088"/>
            <a:chOff x="0" y="316"/>
            <a:chExt cx="6264695" cy="503739"/>
          </a:xfrm>
          <a:solidFill>
            <a:schemeClr val="accent2">
              <a:lumMod val="75000"/>
            </a:schemeClr>
          </a:solidFill>
        </p:grpSpPr>
        <p:sp>
          <p:nvSpPr>
            <p:cNvPr id="9" name="8 Rectángulo redondeado"/>
            <p:cNvSpPr/>
            <p:nvPr/>
          </p:nvSpPr>
          <p:spPr>
            <a:xfrm>
              <a:off x="0" y="316"/>
              <a:ext cx="6264695" cy="5037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4591" y="24907"/>
              <a:ext cx="6215513" cy="4545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b="1" kern="1200" dirty="0" smtClean="0"/>
                <a:t>Recursos del PIRASOA</a:t>
              </a:r>
              <a:endParaRPr lang="es-ES" sz="4400" b="1" kern="1200" dirty="0" smtClean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547664" y="6165304"/>
            <a:ext cx="6192688" cy="432048"/>
            <a:chOff x="0" y="252034"/>
            <a:chExt cx="7056783" cy="12168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14 Rectángulo redondeado"/>
            <p:cNvSpPr/>
            <p:nvPr/>
          </p:nvSpPr>
          <p:spPr>
            <a:xfrm>
              <a:off x="0" y="252034"/>
              <a:ext cx="7056783" cy="1216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59399" y="311433"/>
              <a:ext cx="6937985" cy="109800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chemeClr val="tx1"/>
                  </a:solidFill>
                </a:rPr>
                <a:t>Laboratorio de referencia</a:t>
              </a:r>
              <a:endParaRPr lang="es-ES" sz="2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1547664" y="2708920"/>
            <a:ext cx="1367426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dirty="0" err="1" smtClean="0"/>
              <a:t>UGCs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  Referentes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444208" y="2636912"/>
            <a:ext cx="1367426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dirty="0" err="1" smtClean="0"/>
              <a:t>UGCs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  Referentes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836712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Calendario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2808312"/>
          </a:xfrm>
        </p:spPr>
        <p:txBody>
          <a:bodyPr>
            <a:noAutofit/>
          </a:bodyPr>
          <a:lstStyle/>
          <a:p>
            <a:pPr lvl="0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22 de febrero de 2013: aprobación del programa por la Consejería de Salud y Bienestar Social y el SAS.</a:t>
            </a:r>
          </a:p>
          <a:p>
            <a:pPr lvl="0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9 de abril: Constitución del comité científico.</a:t>
            </a:r>
          </a:p>
          <a:p>
            <a:pPr lvl="0"/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Mayo a octubre: Diseño del programa, constitución de los equipos, preparación de la aplicación informática. </a:t>
            </a:r>
          </a:p>
          <a:p>
            <a:pPr lvl="0"/>
            <a:r>
              <a:rPr lang="es-ES" sz="2000" b="1" dirty="0" smtClean="0"/>
              <a:t>12 y 19 de noviembre: </a:t>
            </a:r>
            <a:r>
              <a:rPr lang="es-ES" sz="2000" dirty="0" smtClean="0"/>
              <a:t>presentación del programa a los equipos locales de IRAS y PROA.</a:t>
            </a:r>
          </a:p>
          <a:p>
            <a:pPr lvl="0"/>
            <a:r>
              <a:rPr lang="es-ES" sz="2000" b="1" dirty="0" smtClean="0"/>
              <a:t>Noviembre-diciembre:</a:t>
            </a:r>
            <a:r>
              <a:rPr lang="es-ES" sz="2000" dirty="0" smtClean="0"/>
              <a:t> los equipos locales de IRAS y PROA realizarán:</a:t>
            </a:r>
          </a:p>
          <a:p>
            <a:pPr lvl="1"/>
            <a:r>
              <a:rPr lang="es-ES" sz="1800" dirty="0" smtClean="0"/>
              <a:t>La adaptación local del Programa en cada centro, que realizarán por escrito en el documento PROGRAMA LOCAL.</a:t>
            </a:r>
          </a:p>
          <a:p>
            <a:pPr lvl="1"/>
            <a:r>
              <a:rPr lang="es-ES" sz="1800" dirty="0" smtClean="0"/>
              <a:t>La presentación local del programa a todas la UGC.</a:t>
            </a:r>
          </a:p>
          <a:p>
            <a:pPr lvl="1"/>
            <a:r>
              <a:rPr lang="es-ES" sz="1800" dirty="0" smtClean="0"/>
              <a:t>Pilotaje de la plataforma PIRASOA.</a:t>
            </a:r>
          </a:p>
          <a:p>
            <a:pPr lvl="0"/>
            <a:r>
              <a:rPr lang="es-ES" sz="2000" b="1" dirty="0" smtClean="0"/>
              <a:t>Enero 2014: </a:t>
            </a:r>
            <a:r>
              <a:rPr lang="es-ES" sz="2000" dirty="0" smtClean="0"/>
              <a:t>inicio del Programa PIRASOA en el SSPA.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30472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</a:rPr>
              <a:t>Fundamento</a:t>
            </a:r>
            <a:endParaRPr lang="es-ES" sz="3600" b="1" dirty="0">
              <a:solidFill>
                <a:srgbClr val="002060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1916832"/>
            <a:ext cx="4038600" cy="331236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Infecciones relacionadas con la asistencia sanitaria (IRAS)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Mortalidad y morbilidad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s-ES" sz="2000" dirty="0" smtClean="0"/>
              <a:t>Decepción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Fracaso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Recursos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Días de estancia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Quirófanos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Económicos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sz="half" idx="1"/>
          </p:nvPr>
        </p:nvSpPr>
        <p:spPr>
          <a:xfrm>
            <a:off x="4716016" y="1916832"/>
            <a:ext cx="4038600" cy="331236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s-ES" sz="2400" dirty="0" smtClean="0"/>
              <a:t>El uso inapropiado de antimicrobianos</a:t>
            </a:r>
          </a:p>
          <a:p>
            <a:pPr lvl="1"/>
            <a:r>
              <a:rPr lang="es-ES" sz="2000" dirty="0" smtClean="0"/>
              <a:t>Mortalidad y morbilidad</a:t>
            </a:r>
          </a:p>
          <a:p>
            <a:pPr lvl="1"/>
            <a:r>
              <a:rPr lang="es-ES" sz="2000" dirty="0" smtClean="0"/>
              <a:t>Efectos adversos</a:t>
            </a:r>
          </a:p>
          <a:p>
            <a:pPr lvl="1"/>
            <a:r>
              <a:rPr lang="es-ES" sz="2000" dirty="0" smtClean="0"/>
              <a:t>Resistencias</a:t>
            </a:r>
          </a:p>
          <a:p>
            <a:pPr lvl="1"/>
            <a:r>
              <a:rPr lang="es-ES" sz="2000" dirty="0" smtClean="0"/>
              <a:t>Recursos</a:t>
            </a:r>
          </a:p>
          <a:p>
            <a:pPr lvl="2"/>
            <a:r>
              <a:rPr lang="es-ES" sz="2000" dirty="0" smtClean="0"/>
              <a:t>Gasto económico</a:t>
            </a:r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7" name="6 Rectángulo redondeado"/>
          <p:cNvSpPr/>
          <p:nvPr/>
        </p:nvSpPr>
        <p:spPr>
          <a:xfrm>
            <a:off x="1403648" y="2636912"/>
            <a:ext cx="640871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3. Las infecciones por bacterias </a:t>
            </a:r>
            <a:r>
              <a:rPr lang="es-ES" sz="2800" dirty="0" err="1" smtClean="0"/>
              <a:t>multirresistentes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1340768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Objetivos generales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8164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" sz="2400" dirty="0" smtClean="0"/>
              <a:t>Reducir la incidencia de las </a:t>
            </a:r>
            <a:r>
              <a:rPr lang="es-ES" sz="2400" b="1" dirty="0" smtClean="0"/>
              <a:t>IRAS </a:t>
            </a:r>
            <a:r>
              <a:rPr lang="es-ES" sz="2400" dirty="0" smtClean="0"/>
              <a:t>hasta alcanzar el nivel de los países europeos con mejores indicadores.</a:t>
            </a:r>
          </a:p>
          <a:p>
            <a:pPr marL="914400" lvl="1" indent="-514350"/>
            <a:r>
              <a:rPr lang="es-ES" sz="2000" b="1" dirty="0" smtClean="0">
                <a:solidFill>
                  <a:srgbClr val="002060"/>
                </a:solidFill>
              </a:rPr>
              <a:t>2015: 7.7 </a:t>
            </a:r>
            <a:r>
              <a:rPr lang="es-ES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5.3 (- 300 IRAS/día)</a:t>
            </a:r>
            <a:endParaRPr lang="es-ES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Optimizar el uso de </a:t>
            </a:r>
            <a:r>
              <a:rPr lang="es-ES" sz="2400" b="1" dirty="0" smtClean="0"/>
              <a:t>antimicrobianos</a:t>
            </a:r>
            <a:r>
              <a:rPr lang="es-ES" sz="2400" dirty="0" smtClean="0"/>
              <a:t> hasta alcanzar el nivel de los países europeos con mejores indicadores.</a:t>
            </a:r>
          </a:p>
          <a:p>
            <a:pPr lvl="1"/>
            <a:r>
              <a:rPr lang="es-ES" sz="2000" b="1" dirty="0" smtClean="0">
                <a:solidFill>
                  <a:srgbClr val="002060"/>
                </a:solidFill>
              </a:rPr>
              <a:t>2015: 41 </a:t>
            </a:r>
            <a:r>
              <a:rPr lang="es-ES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32 (-9% AT/día)</a:t>
            </a:r>
            <a:endParaRPr lang="es-ES" sz="2000" b="1" dirty="0" smtClean="0">
              <a:solidFill>
                <a:srgbClr val="002060"/>
              </a:solidFill>
            </a:endParaRPr>
          </a:p>
          <a:p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836712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Valor añadido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8083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/>
              <a:t>Coordinación Atención Primaria y Hospital. 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Integración IRAS y PROA.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Equipos multidisciplinares. 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Vigilancia activa. Apoyo al SVEA en la detección, investigación y control de alertas por BMR.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Un “nuevo método” de formación/trabajo.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Un éxito colectivo.</a:t>
            </a:r>
          </a:p>
        </p:txBody>
      </p:sp>
    </p:spTree>
    <p:extLst>
      <p:ext uri="{BB962C8B-B14F-4D97-AF65-F5344CB8AC3E}">
        <p14:creationId xmlns:p14="http://schemas.microsoft.com/office/powerpoint/2010/main" val="330472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60303" cy="5740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57" y="980728"/>
            <a:ext cx="8358286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86F-1EEF-468E-B436-097C257BBDFF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1724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7381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668344" y="2060848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S%</a:t>
            </a:r>
            <a:endParaRPr lang="es-E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560" y="6381328"/>
            <a:ext cx="386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Lepe</a:t>
            </a:r>
            <a:r>
              <a:rPr lang="es-ES" dirty="0" smtClean="0"/>
              <a:t> JA. S. Microbiología UCEIMP, 2012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4211960" y="3501008"/>
            <a:ext cx="439248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39552" y="1340768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smtClean="0"/>
              <a:t>Magnitud del problema</a:t>
            </a:r>
            <a:endParaRPr lang="es-ES" sz="3600" dirty="0">
              <a:solidFill>
                <a:srgbClr val="00206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836912"/>
          </a:xfrm>
        </p:spPr>
        <p:txBody>
          <a:bodyPr>
            <a:normAutofit/>
          </a:bodyPr>
          <a:lstStyle/>
          <a:p>
            <a:r>
              <a:rPr lang="en-US" dirty="0" smtClean="0"/>
              <a:t>En </a:t>
            </a:r>
            <a:r>
              <a:rPr lang="en-US" dirty="0" smtClean="0"/>
              <a:t>Europa: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4131 </a:t>
            </a:r>
            <a:r>
              <a:rPr lang="en-US" sz="2600" b="1" dirty="0"/>
              <a:t>000 </a:t>
            </a:r>
            <a:r>
              <a:rPr lang="en-US" sz="2600" b="1" dirty="0" err="1" smtClean="0"/>
              <a:t>pacientes</a:t>
            </a:r>
            <a:r>
              <a:rPr lang="en-US" sz="2600" b="1" dirty="0" smtClean="0"/>
              <a:t> </a:t>
            </a:r>
            <a:r>
              <a:rPr lang="en-US" sz="2600" dirty="0" err="1" smtClean="0"/>
              <a:t>cada</a:t>
            </a:r>
            <a:r>
              <a:rPr lang="en-US" sz="2600" dirty="0" smtClean="0"/>
              <a:t> </a:t>
            </a:r>
            <a:r>
              <a:rPr lang="en-US" sz="2600" dirty="0" err="1" smtClean="0"/>
              <a:t>año</a:t>
            </a:r>
            <a:r>
              <a:rPr lang="en-US" sz="2600" dirty="0" smtClean="0"/>
              <a:t> </a:t>
            </a:r>
            <a:r>
              <a:rPr lang="en-US" sz="2600" dirty="0" err="1" smtClean="0"/>
              <a:t>tienen</a:t>
            </a:r>
            <a:r>
              <a:rPr lang="en-US" sz="2600" dirty="0" smtClean="0"/>
              <a:t> </a:t>
            </a:r>
            <a:r>
              <a:rPr lang="en-US" sz="2600" dirty="0" err="1" smtClean="0"/>
              <a:t>una</a:t>
            </a:r>
            <a:r>
              <a:rPr lang="en-US" sz="2600" dirty="0" smtClean="0"/>
              <a:t> IRAS</a:t>
            </a:r>
          </a:p>
          <a:p>
            <a:pPr lvl="1">
              <a:lnSpc>
                <a:spcPct val="150000"/>
              </a:lnSpc>
            </a:pPr>
            <a:r>
              <a:rPr lang="en-US" sz="2600" b="1" dirty="0"/>
              <a:t>111 000 </a:t>
            </a:r>
            <a:r>
              <a:rPr lang="en-US" sz="2600" b="1" dirty="0" err="1" smtClean="0"/>
              <a:t>muertes</a:t>
            </a:r>
            <a:r>
              <a:rPr lang="en-US" sz="2600" b="1" dirty="0" smtClean="0"/>
              <a:t>/</a:t>
            </a:r>
            <a:r>
              <a:rPr lang="en-US" sz="2600" b="1" dirty="0" err="1" smtClean="0"/>
              <a:t>año</a:t>
            </a:r>
            <a:r>
              <a:rPr lang="en-US" sz="2600" b="1" dirty="0" smtClean="0"/>
              <a:t> </a:t>
            </a:r>
            <a:r>
              <a:rPr lang="en-US" sz="2600" dirty="0" err="1" smtClean="0"/>
              <a:t>por</a:t>
            </a:r>
            <a:r>
              <a:rPr lang="en-US" sz="2600" dirty="0" smtClean="0"/>
              <a:t> IRAS</a:t>
            </a:r>
            <a:endParaRPr lang="en-US" sz="2600" dirty="0" smtClean="0"/>
          </a:p>
          <a:p>
            <a:pPr lvl="1"/>
            <a:r>
              <a:rPr lang="en-US" sz="2600" b="1" dirty="0" smtClean="0"/>
              <a:t>7000 </a:t>
            </a:r>
            <a:r>
              <a:rPr lang="en-US" sz="2600" b="1" dirty="0" err="1" smtClean="0"/>
              <a:t>millones</a:t>
            </a:r>
            <a:r>
              <a:rPr lang="en-US" sz="2600" b="1" dirty="0" smtClean="0"/>
              <a:t> </a:t>
            </a:r>
            <a:r>
              <a:rPr lang="en-US" sz="2600" dirty="0" smtClean="0"/>
              <a:t>de euros/</a:t>
            </a:r>
            <a:r>
              <a:rPr lang="en-US" sz="2600" dirty="0" err="1" smtClean="0"/>
              <a:t>año</a:t>
            </a:r>
            <a:r>
              <a:rPr lang="en-US" sz="2600" dirty="0" smtClean="0"/>
              <a:t> </a:t>
            </a:r>
            <a:r>
              <a:rPr lang="en-US" sz="2600" dirty="0" err="1" smtClean="0"/>
              <a:t>coste</a:t>
            </a:r>
            <a:r>
              <a:rPr lang="en-US" sz="2600" dirty="0" smtClean="0"/>
              <a:t> de </a:t>
            </a:r>
            <a:r>
              <a:rPr lang="en-US" sz="2600" dirty="0" err="1" smtClean="0"/>
              <a:t>las</a:t>
            </a:r>
            <a:r>
              <a:rPr lang="en-US" sz="2600" dirty="0" smtClean="0"/>
              <a:t> IRAS</a:t>
            </a:r>
            <a:endParaRPr lang="es-ES" sz="2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99592" cy="7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39552" y="6453336"/>
            <a:ext cx="430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4"/>
              </a:rPr>
              <a:t>http://www.ecdc.europa.eu</a:t>
            </a:r>
            <a:r>
              <a:rPr lang="es-ES" dirty="0" smtClean="0"/>
              <a:t>, 4 de julio 2013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3657600" cy="461962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Prevalencia de IRAS en Europa</a:t>
            </a:r>
            <a:endParaRPr lang="es-ES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6453336"/>
            <a:ext cx="430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4"/>
              </a:rPr>
              <a:t>http://www.ecdc.europa.eu</a:t>
            </a:r>
            <a:r>
              <a:rPr lang="es-ES" dirty="0" smtClean="0"/>
              <a:t>, 4 de julio 2013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2555776" y="2492896"/>
            <a:ext cx="4176464" cy="14401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7164288" y="2348880"/>
            <a:ext cx="13612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7.7% España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308304" y="3861048"/>
            <a:ext cx="135915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5.3% Europa</a:t>
            </a:r>
            <a:endParaRPr lang="es-E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92088" cy="63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5 Conector recto de flecha"/>
          <p:cNvCxnSpPr>
            <a:stCxn id="11" idx="3"/>
            <a:endCxn id="12" idx="1"/>
          </p:cNvCxnSpPr>
          <p:nvPr/>
        </p:nvCxnSpPr>
        <p:spPr>
          <a:xfrm flipV="1">
            <a:off x="6732240" y="2533546"/>
            <a:ext cx="432048" cy="31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errar llave"/>
          <p:cNvSpPr/>
          <p:nvPr/>
        </p:nvSpPr>
        <p:spPr>
          <a:xfrm>
            <a:off x="6660232" y="1988840"/>
            <a:ext cx="216024" cy="410445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Prevalencia uso antibióticos en Europa</a:t>
            </a:r>
            <a:endParaRPr lang="es-ES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6453336"/>
            <a:ext cx="430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http://www.ecdc.europa.eu</a:t>
            </a:r>
            <a:r>
              <a:rPr lang="es-ES" dirty="0" smtClean="0"/>
              <a:t>, 4 de julio 2013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948264" y="2348880"/>
            <a:ext cx="13035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46% España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732240" y="4005064"/>
            <a:ext cx="212699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32.7% Media Europa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556792"/>
            <a:ext cx="37814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2555776" y="2420888"/>
            <a:ext cx="4176464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6104" cy="74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Conector recto de flecha"/>
          <p:cNvCxnSpPr>
            <a:stCxn id="14" idx="3"/>
            <a:endCxn id="12" idx="1"/>
          </p:cNvCxnSpPr>
          <p:nvPr/>
        </p:nvCxnSpPr>
        <p:spPr>
          <a:xfrm>
            <a:off x="6732240" y="2528900"/>
            <a:ext cx="216024" cy="46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errar llave"/>
          <p:cNvSpPr/>
          <p:nvPr/>
        </p:nvSpPr>
        <p:spPr>
          <a:xfrm>
            <a:off x="6156176" y="1988840"/>
            <a:ext cx="432048" cy="432048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Uso de </a:t>
            </a:r>
            <a:r>
              <a:rPr lang="es-ES" sz="3200" b="1" dirty="0" err="1" smtClean="0">
                <a:solidFill>
                  <a:srgbClr val="002060"/>
                </a:solidFill>
              </a:rPr>
              <a:t>carbapenemas</a:t>
            </a:r>
            <a:r>
              <a:rPr lang="es-ES" sz="3200" b="1" dirty="0" smtClean="0">
                <a:solidFill>
                  <a:srgbClr val="002060"/>
                </a:solidFill>
              </a:rPr>
              <a:t> en Europa</a:t>
            </a:r>
            <a:endParaRPr lang="es-ES" sz="32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438900" cy="469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39552" y="6453336"/>
            <a:ext cx="430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http://www.ecdc.europa.eu</a:t>
            </a:r>
            <a:r>
              <a:rPr lang="es-ES" dirty="0" smtClean="0"/>
              <a:t>, 4 de julio 2013</a:t>
            </a:r>
            <a:endParaRPr lang="es-E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11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2211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Prevalencia IN y uso de antimicrobianos en Andalucía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6" descr="Marca generica SAS en color ve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1872208" cy="31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41423"/>
            <a:ext cx="8712968" cy="394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411760" y="5661248"/>
            <a:ext cx="4887043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Prevalencia IN: 7.7 (3.2-16.7)</a:t>
            </a:r>
          </a:p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Prevalencia uso de antimicrobianos: 41.2 (6.8-75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648866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PVCIN 2012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1686</Words>
  <Application>Microsoft Office PowerPoint</Application>
  <PresentationFormat>Presentación en pantalla (4:3)</PresentationFormat>
  <Paragraphs>252</Paragraphs>
  <Slides>33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José Miguel Cisneros  Herreros Unidad Clínica Intercentros de Enfermedades Infecciosas, Microbiología y Medicina Preventiva Hospital Virgen del Rocío y Virgen Macarena Sevilla </vt:lpstr>
      <vt:lpstr>Fundamento</vt:lpstr>
      <vt:lpstr>Fundamento</vt:lpstr>
      <vt:lpstr>Presentación de PowerPoint</vt:lpstr>
      <vt:lpstr>Magnitud del problema</vt:lpstr>
      <vt:lpstr>Prevalencia de IRAS en Europa</vt:lpstr>
      <vt:lpstr>Prevalencia uso antibióticos en Europa</vt:lpstr>
      <vt:lpstr>Uso de carbapenemas en Europa</vt:lpstr>
      <vt:lpstr>Prevalencia IN y uso de antimicrobianos en Andalucía</vt:lpstr>
      <vt:lpstr>Prevalencia infección herida quirúrgica en Andalucía</vt:lpstr>
      <vt:lpstr>Resistencias bacterianas en Andalucía</vt:lpstr>
      <vt:lpstr>Enterobacterias productoras de carbapenamasas</vt:lpstr>
      <vt:lpstr>Presentación de PowerPoint</vt:lpstr>
      <vt:lpstr>Presentación de PowerPoint</vt:lpstr>
      <vt:lpstr>Presentación de PowerPoint</vt:lpstr>
      <vt:lpstr>Antecedentes</vt:lpstr>
      <vt:lpstr>Presentación de PowerPoint</vt:lpstr>
      <vt:lpstr>Presentación de PowerPoint</vt:lpstr>
      <vt:lpstr>Comité Científico </vt:lpstr>
      <vt:lpstr>Objetivos generales</vt:lpstr>
      <vt:lpstr>Características</vt:lpstr>
      <vt:lpstr>Presentación de PowerPoint</vt:lpstr>
      <vt:lpstr>Programa PIRASOA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Calendario</vt:lpstr>
      <vt:lpstr>Objetivos generales</vt:lpstr>
      <vt:lpstr>Valor añadido</vt:lpstr>
      <vt:lpstr>Presentación de PowerPoint</vt:lpstr>
      <vt:lpstr>Presentación de PowerPoint</vt:lpstr>
    </vt:vector>
  </TitlesOfParts>
  <Company>Administrator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1 a: Control de infecciones Tema: Presentación del módulo</dc:title>
  <dc:creator>cisnerosjosem98a</dc:creator>
  <cp:lastModifiedBy>Jose M. Cisneros</cp:lastModifiedBy>
  <cp:revision>36</cp:revision>
  <dcterms:created xsi:type="dcterms:W3CDTF">2013-05-28T18:30:18Z</dcterms:created>
  <dcterms:modified xsi:type="dcterms:W3CDTF">2013-11-27T20:38:40Z</dcterms:modified>
</cp:coreProperties>
</file>