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9" r:id="rId2"/>
    <p:sldId id="282" r:id="rId3"/>
    <p:sldId id="295" r:id="rId4"/>
    <p:sldId id="305" r:id="rId5"/>
    <p:sldId id="293" r:id="rId6"/>
    <p:sldId id="284" r:id="rId7"/>
    <p:sldId id="285" r:id="rId8"/>
    <p:sldId id="296" r:id="rId9"/>
    <p:sldId id="306" r:id="rId10"/>
    <p:sldId id="299" r:id="rId11"/>
    <p:sldId id="312" r:id="rId12"/>
    <p:sldId id="310" r:id="rId13"/>
    <p:sldId id="304" r:id="rId14"/>
    <p:sldId id="301" r:id="rId15"/>
    <p:sldId id="302" r:id="rId16"/>
    <p:sldId id="303" r:id="rId17"/>
    <p:sldId id="308" r:id="rId18"/>
  </p:sldIdLst>
  <p:sldSz cx="9144000" cy="6858000" type="screen4x3"/>
  <p:notesSz cx="6797675" cy="9926638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6953" autoAdjust="0"/>
  </p:normalViewPr>
  <p:slideViewPr>
    <p:cSldViewPr snapToGrid="0" snapToObjects="1">
      <p:cViewPr>
        <p:scale>
          <a:sx n="73" d="100"/>
          <a:sy n="73" d="100"/>
        </p:scale>
        <p:origin x="-148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defTabSz="441325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defTabSz="441325">
              <a:defRPr sz="1200"/>
            </a:lvl1pPr>
          </a:lstStyle>
          <a:p>
            <a:pPr>
              <a:defRPr/>
            </a:pPr>
            <a:fld id="{236A5976-B25D-4D79-9AB5-4E950812A37A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defTabSz="441325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defTabSz="441325">
              <a:defRPr sz="1200"/>
            </a:lvl1pPr>
          </a:lstStyle>
          <a:p>
            <a:pPr>
              <a:defRPr/>
            </a:pPr>
            <a:fld id="{2000E1D3-B8C1-4908-9A5F-FD4F9FE611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542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defTabSz="441325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defTabSz="441325">
              <a:defRPr sz="1200"/>
            </a:lvl1pPr>
          </a:lstStyle>
          <a:p>
            <a:pPr>
              <a:defRPr/>
            </a:pPr>
            <a:fld id="{27F72442-CC2E-478F-BF8A-467B25DCEA70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defTabSz="441325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defTabSz="441325">
              <a:defRPr sz="1200"/>
            </a:lvl1pPr>
          </a:lstStyle>
          <a:p>
            <a:pPr>
              <a:defRPr/>
            </a:pPr>
            <a:fld id="{53BAE660-7165-488E-86BA-F4CA610EA8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113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3 Marcador de número de diapositiva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1" tIns="44111" rIns="88221" bIns="44111" anchor="b"/>
          <a:lstStyle/>
          <a:p>
            <a:pPr algn="r" defTabSz="441325"/>
            <a:fld id="{1DFF28BE-212A-4FD0-8EA2-1FC0E056E5CA}" type="slidenum">
              <a:rPr lang="es-ES" sz="1200"/>
              <a:pPr algn="r" defTabSz="441325"/>
              <a:t>1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184050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…. a </a:t>
            </a:r>
            <a:r>
              <a:rPr lang="es-ES" smtClean="0">
                <a:solidFill>
                  <a:srgbClr val="C00000"/>
                </a:solidFill>
              </a:rPr>
              <a:t>disminuir la presión antibiótica  evitando el uso innecesario de ATB y </a:t>
            </a:r>
            <a:r>
              <a:rPr lang="es-ES" smtClean="0"/>
              <a:t>mediante la utilización de la opción terapéutica más adecuada para cada síndrome y características del paciente, cuando sí es necesario.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D86D0-D7FC-4609-AC7F-012A262B03E3}" type="slidenum">
              <a:rPr lang="es-ES" smtClean="0"/>
              <a:pPr/>
              <a:t>2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7674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477AB-A8EC-42DB-88D1-40A13BF5B163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5D84F-0D51-4881-844D-8B5E216D30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9601-AF2F-4981-A638-92153FAE6471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0E3FE-83CB-4B42-AB24-C827D29A65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9359-15E4-41CA-AB61-71969311AAD2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7309D-4B22-4043-A605-63703984DA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A3D2-41ED-4862-BD79-53FFC5C79F74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6A82D-8AA7-450B-8BBC-D0F25F5FEE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C868-E384-4430-8F4F-2B25817AF769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17AD-2509-40F3-9D28-A36E44F5D6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CCC49-9BBC-4FEA-8664-CF7C79103E9F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0857-77AF-4965-B86E-CB43E50205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408F-B6D9-469C-9B2A-143017E4C9BB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7EE0-E82C-4608-8320-09DC71A9DF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10AD-B63F-4EEF-9791-9B5795E5694A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068C7-748F-4962-A7F0-920D6B204E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8BA2-95E4-4E0F-BD2E-E1FFBA4C1652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04F6C-B5E2-4A1F-AD6A-079B675969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B842-49A3-4279-810D-796B0ABD199A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6922-91B7-4D11-A62F-99242DFD2F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FE53-6E03-4D15-8C19-8E40B5D65BF6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7061-65D2-4960-A704-5C0E96CEA8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67AFB6-37E7-4636-9303-5424E6EC6337}" type="datetimeFigureOut">
              <a:rPr lang="es-ES"/>
              <a:pPr>
                <a:defRPr/>
              </a:pPr>
              <a:t>12/05/2017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D140D4-EB03-4ED6-BFA2-A3C149F9FD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0" name="Group 16"/>
          <p:cNvGraphicFramePr>
            <a:graphicFrameLocks noGrp="1"/>
          </p:cNvGraphicFramePr>
          <p:nvPr/>
        </p:nvGraphicFramePr>
        <p:xfrm>
          <a:off x="142875" y="138113"/>
          <a:ext cx="8858250" cy="6038850"/>
        </p:xfrm>
        <a:graphic>
          <a:graphicData uri="http://schemas.openxmlformats.org/drawingml/2006/table">
            <a:tbl>
              <a:tblPr/>
              <a:tblGrid>
                <a:gridCol w="8467725"/>
                <a:gridCol w="390525"/>
              </a:tblGrid>
              <a:tr h="6038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15369" name="CuadroTexto 1"/>
          <p:cNvSpPr txBox="1">
            <a:spLocks noChangeArrowheads="1"/>
          </p:cNvSpPr>
          <p:nvPr/>
        </p:nvSpPr>
        <p:spPr bwMode="auto">
          <a:xfrm>
            <a:off x="449263" y="2201863"/>
            <a:ext cx="8021637" cy="156368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rgbClr val="FF0000"/>
                </a:solidFill>
              </a:rPr>
              <a:t>ACTUALIZACIÓN DE LA GUÍA DE TERAPÉUTICA ANTIMICROBIANA DEL ALJARAFE</a:t>
            </a:r>
          </a:p>
        </p:txBody>
      </p:sp>
      <p:sp>
        <p:nvSpPr>
          <p:cNvPr id="15370" name="CuadroTexto 2"/>
          <p:cNvSpPr txBox="1">
            <a:spLocks noChangeArrowheads="1"/>
          </p:cNvSpPr>
          <p:nvPr/>
        </p:nvSpPr>
        <p:spPr bwMode="auto">
          <a:xfrm>
            <a:off x="315913" y="3930650"/>
            <a:ext cx="81549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latin typeface="Helvetica"/>
                <a:ea typeface="Helvetica"/>
                <a:cs typeface="Helvetica"/>
              </a:rPr>
              <a:t>Rocío </a:t>
            </a:r>
            <a:r>
              <a:rPr lang="es-ES" sz="1400" b="1">
                <a:latin typeface="Helvetica"/>
              </a:rPr>
              <a:t>Fernández Urrusuno</a:t>
            </a:r>
          </a:p>
          <a:p>
            <a:pPr algn="ctr"/>
            <a:endParaRPr lang="es-ES" sz="1400" b="1">
              <a:latin typeface="Helvetica"/>
              <a:ea typeface="Helvetica"/>
              <a:cs typeface="Helvetica"/>
            </a:endParaRPr>
          </a:p>
          <a:p>
            <a:pPr algn="ctr"/>
            <a:endParaRPr lang="es-ES" sz="1400">
              <a:latin typeface="Helvetica"/>
              <a:ea typeface="Helvetica"/>
              <a:cs typeface="Helvetica"/>
            </a:endParaRPr>
          </a:p>
        </p:txBody>
      </p:sp>
      <p:sp>
        <p:nvSpPr>
          <p:cNvPr id="15371" name="CuadroTexto 3"/>
          <p:cNvSpPr txBox="1">
            <a:spLocks noChangeArrowheads="1"/>
          </p:cNvSpPr>
          <p:nvPr/>
        </p:nvSpPr>
        <p:spPr bwMode="auto">
          <a:xfrm>
            <a:off x="449263" y="4356100"/>
            <a:ext cx="811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latin typeface="Helvetica "/>
              </a:rPr>
              <a:t>Farmacéutica de Atención Primaria </a:t>
            </a:r>
          </a:p>
          <a:p>
            <a:pPr algn="ctr"/>
            <a:r>
              <a:rPr lang="es-ES" sz="1200">
                <a:latin typeface="Helvetica "/>
              </a:rPr>
              <a:t>Distrito Sanitario Aljarafe-Sevilla Norte. UGC Farmacia Atención Primaria Sevilla</a:t>
            </a:r>
          </a:p>
        </p:txBody>
      </p:sp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3"/>
          <a:srcRect l="25642" t="50389" r="32961" b="14432"/>
          <a:stretch>
            <a:fillRect/>
          </a:stretch>
        </p:blipFill>
        <p:spPr bwMode="auto">
          <a:xfrm>
            <a:off x="142875" y="138113"/>
            <a:ext cx="30051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CuadroTexto 3"/>
          <p:cNvSpPr txBox="1">
            <a:spLocks noChangeArrowheads="1"/>
          </p:cNvSpPr>
          <p:nvPr/>
        </p:nvSpPr>
        <p:spPr bwMode="auto">
          <a:xfrm>
            <a:off x="449263" y="5499100"/>
            <a:ext cx="811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latin typeface="Helvetica "/>
              </a:rPr>
              <a:t>Sevilla, 9 de mayo de 2017</a:t>
            </a:r>
          </a:p>
          <a:p>
            <a:pPr algn="ctr"/>
            <a:r>
              <a:rPr lang="es-ES" sz="1200" b="1">
                <a:latin typeface="Helvetica "/>
              </a:rPr>
              <a:t>JORNADAS PROVINCIALES DEL PROA DE ATENCIÓN PRIMARIA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/>
          <a:srcRect l="15617" t="25179" r="15868" b="34344"/>
          <a:stretch>
            <a:fillRect/>
          </a:stretch>
        </p:blipFill>
        <p:spPr bwMode="auto">
          <a:xfrm>
            <a:off x="171450" y="611188"/>
            <a:ext cx="80248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9"/>
          <p:cNvSpPr txBox="1">
            <a:spLocks noChangeArrowheads="1"/>
          </p:cNvSpPr>
          <p:nvPr/>
        </p:nvSpPr>
        <p:spPr bwMode="auto">
          <a:xfrm>
            <a:off x="250825" y="44450"/>
            <a:ext cx="87852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3200" b="1">
                <a:solidFill>
                  <a:schemeClr val="accent2"/>
                </a:solidFill>
              </a:rPr>
              <a:t>Cambios en las recomendaciones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l="13474" t="33266" r="11259" b="29327"/>
          <a:stretch>
            <a:fillRect/>
          </a:stretch>
        </p:blipFill>
        <p:spPr bwMode="auto">
          <a:xfrm>
            <a:off x="588963" y="3735388"/>
            <a:ext cx="8429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2360613" y="4941888"/>
            <a:ext cx="1441450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B0F0"/>
                </a:solidFill>
                <a:latin typeface="Arial Rounded MT Bold" pitchFamily="34" charset="0"/>
              </a:rPr>
              <a:t>2016</a:t>
            </a:r>
            <a:endParaRPr lang="es-ES" sz="2800" b="1" i="1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155575" y="1884363"/>
            <a:ext cx="1439863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B0F0"/>
                </a:solidFill>
                <a:latin typeface="Arial Rounded MT Bold" pitchFamily="34" charset="0"/>
              </a:rPr>
              <a:t>2012</a:t>
            </a:r>
            <a:endParaRPr lang="es-ES" sz="2800" b="1" i="1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6178550" y="3351213"/>
            <a:ext cx="2492375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3300"/>
                </a:solidFill>
                <a:latin typeface="Arial Rounded MT Bold" pitchFamily="34" charset="0"/>
              </a:rPr>
              <a:t>Datos microbiológicos específicos</a:t>
            </a:r>
            <a:endParaRPr lang="es-ES" sz="1400" b="1" i="1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4467225" y="3351213"/>
            <a:ext cx="160655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3300"/>
                </a:solidFill>
                <a:latin typeface="Arial Rounded MT Bold" pitchFamily="34" charset="0"/>
              </a:rPr>
              <a:t>ITU en mujer</a:t>
            </a:r>
          </a:p>
          <a:p>
            <a:pPr algn="ctr"/>
            <a:r>
              <a:rPr lang="es-ES" sz="1400" b="1">
                <a:solidFill>
                  <a:srgbClr val="FF3300"/>
                </a:solidFill>
                <a:latin typeface="Arial Rounded MT Bold" pitchFamily="34" charset="0"/>
              </a:rPr>
              <a:t>ITU en varón</a:t>
            </a:r>
          </a:p>
        </p:txBody>
      </p:sp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4"/>
          <a:srcRect l="12552" t="51900" r="11848" b="28381"/>
          <a:stretch>
            <a:fillRect/>
          </a:stretch>
        </p:blipFill>
        <p:spPr bwMode="auto">
          <a:xfrm>
            <a:off x="523875" y="5749925"/>
            <a:ext cx="8302625" cy="106838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9"/>
          <p:cNvSpPr txBox="1">
            <a:spLocks noChangeArrowheads="1"/>
          </p:cNvSpPr>
          <p:nvPr/>
        </p:nvSpPr>
        <p:spPr bwMode="auto">
          <a:xfrm>
            <a:off x="250825" y="44450"/>
            <a:ext cx="87852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3200" b="1">
                <a:solidFill>
                  <a:schemeClr val="accent2"/>
                </a:solidFill>
              </a:rPr>
              <a:t>Cambios en las recomendaciones</a:t>
            </a: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 l="13474" t="33266" r="11259" b="29327"/>
          <a:stretch>
            <a:fillRect/>
          </a:stretch>
        </p:blipFill>
        <p:spPr bwMode="auto">
          <a:xfrm>
            <a:off x="250825" y="1092200"/>
            <a:ext cx="84296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250825" y="563563"/>
            <a:ext cx="1441450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B0F0"/>
                </a:solidFill>
                <a:latin typeface="Arial Rounded MT Bold" pitchFamily="34" charset="0"/>
              </a:rPr>
              <a:t>2016</a:t>
            </a:r>
            <a:endParaRPr lang="es-ES" sz="2800" b="1" i="1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794250" y="1751013"/>
            <a:ext cx="247650" cy="182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5546725" y="2281238"/>
            <a:ext cx="249238" cy="182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rcRect l="13007" t="34714" r="11751" b="29063"/>
          <a:stretch>
            <a:fillRect/>
          </a:stretch>
        </p:blipFill>
        <p:spPr bwMode="auto">
          <a:xfrm>
            <a:off x="466725" y="3952875"/>
            <a:ext cx="8213725" cy="2224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4" name="13 Conector recto de flecha"/>
          <p:cNvCxnSpPr/>
          <p:nvPr/>
        </p:nvCxnSpPr>
        <p:spPr>
          <a:xfrm flipH="1">
            <a:off x="5041900" y="2463800"/>
            <a:ext cx="504825" cy="1416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4624388" y="1933575"/>
            <a:ext cx="169862" cy="19462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66725" y="3532188"/>
            <a:ext cx="2087563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3300"/>
                </a:solidFill>
                <a:latin typeface="Arial Rounded MT Bold" pitchFamily="34" charset="0"/>
              </a:rPr>
              <a:t>Alertas de seguridad</a:t>
            </a:r>
            <a:endParaRPr lang="es-ES" sz="1400" b="1" i="1">
              <a:solidFill>
                <a:srgbClr val="FF3300"/>
              </a:solidFill>
              <a:latin typeface="Arial Rounded MT Bold" pitchFamily="34" charset="0"/>
            </a:endParaRPr>
          </a:p>
        </p:txBody>
      </p:sp>
      <p:pic>
        <p:nvPicPr>
          <p:cNvPr id="28682" name="Picture 6"/>
          <p:cNvPicPr>
            <a:picLocks noChangeAspect="1" noChangeArrowheads="1"/>
          </p:cNvPicPr>
          <p:nvPr/>
        </p:nvPicPr>
        <p:blipFill>
          <a:blip r:embed="rId4"/>
          <a:srcRect l="13155" t="10004" r="52209" b="77815"/>
          <a:stretch>
            <a:fillRect/>
          </a:stretch>
        </p:blipFill>
        <p:spPr bwMode="auto">
          <a:xfrm>
            <a:off x="3551238" y="6330950"/>
            <a:ext cx="19177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5"/>
          <a:srcRect l="3815" t="11646" r="63657" b="79247"/>
          <a:stretch>
            <a:fillRect/>
          </a:stretch>
        </p:blipFill>
        <p:spPr bwMode="auto">
          <a:xfrm>
            <a:off x="869950" y="6343650"/>
            <a:ext cx="2116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5"/>
          <p:cNvPicPr>
            <a:picLocks noChangeAspect="1" noChangeArrowheads="1"/>
          </p:cNvPicPr>
          <p:nvPr/>
        </p:nvPicPr>
        <p:blipFill>
          <a:blip r:embed="rId6"/>
          <a:srcRect l="13155" t="16293" r="64008" b="74779"/>
          <a:stretch>
            <a:fillRect/>
          </a:stretch>
        </p:blipFill>
        <p:spPr bwMode="auto">
          <a:xfrm>
            <a:off x="6034088" y="6343650"/>
            <a:ext cx="1812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9"/>
          <p:cNvSpPr txBox="1">
            <a:spLocks noChangeArrowheads="1"/>
          </p:cNvSpPr>
          <p:nvPr/>
        </p:nvSpPr>
        <p:spPr bwMode="auto">
          <a:xfrm>
            <a:off x="250825" y="44450"/>
            <a:ext cx="87852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3200" b="1">
                <a:solidFill>
                  <a:schemeClr val="accent2"/>
                </a:solidFill>
              </a:rPr>
              <a:t>Notas de seguridad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t="8214" r="28015" b="22153"/>
          <a:stretch>
            <a:fillRect/>
          </a:stretch>
        </p:blipFill>
        <p:spPr bwMode="auto">
          <a:xfrm>
            <a:off x="157163" y="569913"/>
            <a:ext cx="711835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181225" y="1389063"/>
            <a:ext cx="1111250" cy="287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 l="6625" t="9779" r="32735" b="5757"/>
          <a:stretch>
            <a:fillRect/>
          </a:stretch>
        </p:blipFill>
        <p:spPr bwMode="auto">
          <a:xfrm>
            <a:off x="2373313" y="1776413"/>
            <a:ext cx="64055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9"/>
          <p:cNvSpPr txBox="1">
            <a:spLocks noChangeArrowheads="1"/>
          </p:cNvSpPr>
          <p:nvPr/>
        </p:nvSpPr>
        <p:spPr bwMode="auto">
          <a:xfrm>
            <a:off x="250825" y="44450"/>
            <a:ext cx="87852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3200" b="1">
                <a:solidFill>
                  <a:schemeClr val="accent2"/>
                </a:solidFill>
              </a:rPr>
              <a:t>Cambios en las recomendaciones</a:t>
            </a:r>
          </a:p>
        </p:txBody>
      </p:sp>
      <p:pic>
        <p:nvPicPr>
          <p:cNvPr id="32770" name="Picture 8"/>
          <p:cNvPicPr>
            <a:picLocks noChangeAspect="1" noChangeArrowheads="1"/>
          </p:cNvPicPr>
          <p:nvPr/>
        </p:nvPicPr>
        <p:blipFill>
          <a:blip r:embed="rId2"/>
          <a:srcRect l="19548" t="18074" r="16667" b="41592"/>
          <a:stretch>
            <a:fillRect/>
          </a:stretch>
        </p:blipFill>
        <p:spPr bwMode="auto">
          <a:xfrm>
            <a:off x="638175" y="3248025"/>
            <a:ext cx="838835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9"/>
          <p:cNvSpPr txBox="1">
            <a:spLocks noChangeArrowheads="1"/>
          </p:cNvSpPr>
          <p:nvPr/>
        </p:nvSpPr>
        <p:spPr bwMode="auto">
          <a:xfrm>
            <a:off x="428625" y="6035675"/>
            <a:ext cx="144145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B0F0"/>
                </a:solidFill>
                <a:latin typeface="Arial Rounded MT Bold" pitchFamily="34" charset="0"/>
              </a:rPr>
              <a:t>2016</a:t>
            </a:r>
            <a:endParaRPr lang="es-ES" sz="2800" b="1" i="1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 l="17268" t="29286" r="15868" b="38393"/>
          <a:stretch>
            <a:fillRect/>
          </a:stretch>
        </p:blipFill>
        <p:spPr bwMode="auto">
          <a:xfrm>
            <a:off x="336550" y="649288"/>
            <a:ext cx="86995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96838" y="2393950"/>
            <a:ext cx="144145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B0F0"/>
                </a:solidFill>
                <a:latin typeface="Arial Rounded MT Bold" pitchFamily="34" charset="0"/>
              </a:rPr>
              <a:t>2012</a:t>
            </a:r>
            <a:endParaRPr lang="es-ES" sz="2800" b="1" i="1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5944" t="36429" r="17072" b="21428"/>
          <a:stretch>
            <a:fillRect/>
          </a:stretch>
        </p:blipFill>
        <p:spPr bwMode="auto">
          <a:xfrm>
            <a:off x="193675" y="865188"/>
            <a:ext cx="8715375" cy="3082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6400800" y="1041400"/>
            <a:ext cx="2508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28625" y="1193800"/>
            <a:ext cx="38560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890963" y="1366838"/>
            <a:ext cx="50180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28625" y="1519238"/>
            <a:ext cx="1962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9"/>
          <p:cNvSpPr txBox="1">
            <a:spLocks noChangeArrowheads="1"/>
          </p:cNvSpPr>
          <p:nvPr/>
        </p:nvSpPr>
        <p:spPr bwMode="auto">
          <a:xfrm>
            <a:off x="250825" y="44450"/>
            <a:ext cx="87852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3200" b="1">
                <a:solidFill>
                  <a:schemeClr val="accent2"/>
                </a:solidFill>
              </a:rPr>
              <a:t>Cambios en las recomendaciones</a:t>
            </a:r>
          </a:p>
        </p:txBody>
      </p:sp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2"/>
          <a:srcRect l="16667" t="16408" r="12720" b="10001"/>
          <a:stretch>
            <a:fillRect/>
          </a:stretch>
        </p:blipFill>
        <p:spPr bwMode="auto">
          <a:xfrm>
            <a:off x="827088" y="1406525"/>
            <a:ext cx="77406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2168525" y="4454525"/>
            <a:ext cx="1684338" cy="5222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3300"/>
                </a:solidFill>
                <a:latin typeface="Arial Rounded MT Bold" pitchFamily="34" charset="0"/>
              </a:rPr>
              <a:t>Se incluyen dosis máximas</a:t>
            </a:r>
            <a:endParaRPr lang="es-ES" sz="1400" b="1" i="1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6110288" y="3663950"/>
            <a:ext cx="2087562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3300"/>
                </a:solidFill>
                <a:latin typeface="Arial Rounded MT Bold" pitchFamily="34" charset="0"/>
              </a:rPr>
              <a:t>Se diferencia según tipos de alergia</a:t>
            </a:r>
            <a:endParaRPr lang="es-ES" sz="1400" b="1" i="1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250825" y="2774950"/>
            <a:ext cx="2087563" cy="7397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3300"/>
                </a:solidFill>
                <a:latin typeface="Arial Rounded MT Bold" pitchFamily="34" charset="0"/>
              </a:rPr>
              <a:t>Se redefinen circunstancias modificadoras</a:t>
            </a:r>
            <a:endParaRPr lang="es-ES" sz="1400" b="1" i="1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428625" y="877888"/>
            <a:ext cx="1441450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B0F0"/>
                </a:solidFill>
                <a:latin typeface="Arial Rounded MT Bold" pitchFamily="34" charset="0"/>
              </a:rPr>
              <a:t>2016</a:t>
            </a:r>
            <a:endParaRPr lang="es-ES" sz="2800" b="1" i="1">
              <a:solidFill>
                <a:srgbClr val="00B0F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9"/>
          <p:cNvSpPr txBox="1">
            <a:spLocks noChangeArrowheads="1"/>
          </p:cNvSpPr>
          <p:nvPr/>
        </p:nvSpPr>
        <p:spPr bwMode="auto">
          <a:xfrm>
            <a:off x="250825" y="44450"/>
            <a:ext cx="87852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3200" b="1">
                <a:solidFill>
                  <a:schemeClr val="accent2"/>
                </a:solidFill>
              </a:rPr>
              <a:t>Cambios en las recomendaciones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 l="16667" t="16408" r="12720" b="10001"/>
          <a:stretch>
            <a:fillRect/>
          </a:stretch>
        </p:blipFill>
        <p:spPr bwMode="auto">
          <a:xfrm>
            <a:off x="827088" y="1392238"/>
            <a:ext cx="77406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9"/>
          <p:cNvSpPr txBox="1">
            <a:spLocks noChangeArrowheads="1"/>
          </p:cNvSpPr>
          <p:nvPr/>
        </p:nvSpPr>
        <p:spPr bwMode="auto">
          <a:xfrm>
            <a:off x="6443663" y="4754563"/>
            <a:ext cx="2087562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3300"/>
                </a:solidFill>
                <a:latin typeface="Arial Rounded MT Bold" pitchFamily="34" charset="0"/>
              </a:rPr>
              <a:t>Se incorporan datos de R actualizados</a:t>
            </a:r>
            <a:endParaRPr lang="es-ES" sz="1400" b="1" i="1">
              <a:solidFill>
                <a:srgbClr val="FF3300"/>
              </a:solidFill>
              <a:latin typeface="Arial Rounded MT Bold" pitchFamily="34" charset="0"/>
            </a:endParaRPr>
          </a:p>
        </p:txBody>
      </p:sp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3"/>
          <a:srcRect l="17587" t="60925" r="13651" b="34053"/>
          <a:stretch>
            <a:fillRect/>
          </a:stretch>
        </p:blipFill>
        <p:spPr bwMode="auto">
          <a:xfrm>
            <a:off x="71438" y="5449888"/>
            <a:ext cx="8964612" cy="40798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428625" y="877888"/>
            <a:ext cx="1441450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B0F0"/>
                </a:solidFill>
                <a:latin typeface="Arial Rounded MT Bold" pitchFamily="34" charset="0"/>
              </a:rPr>
              <a:t>2016</a:t>
            </a:r>
            <a:endParaRPr lang="es-ES" sz="2800" b="1" i="1">
              <a:solidFill>
                <a:srgbClr val="00B0F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9"/>
          <p:cNvSpPr txBox="1">
            <a:spLocks noChangeArrowheads="1"/>
          </p:cNvSpPr>
          <p:nvPr/>
        </p:nvSpPr>
        <p:spPr bwMode="auto">
          <a:xfrm>
            <a:off x="250825" y="44450"/>
            <a:ext cx="87852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3200" b="1">
                <a:solidFill>
                  <a:schemeClr val="accent2"/>
                </a:solidFill>
              </a:rPr>
              <a:t>Cambios en las recomendaciones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0883" t="18480" r="16971" b="33127"/>
          <a:stretch>
            <a:fillRect/>
          </a:stretch>
        </p:blipFill>
        <p:spPr bwMode="auto">
          <a:xfrm>
            <a:off x="1289050" y="3390900"/>
            <a:ext cx="7747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568325" y="5368925"/>
            <a:ext cx="144145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B0F0"/>
                </a:solidFill>
                <a:latin typeface="Arial Rounded MT Bold" pitchFamily="34" charset="0"/>
              </a:rPr>
              <a:t>2016</a:t>
            </a:r>
            <a:endParaRPr lang="es-ES" sz="2800" b="1" i="1">
              <a:solidFill>
                <a:srgbClr val="00B0F0"/>
              </a:solidFill>
              <a:latin typeface="Arial Rounded MT Bold" pitchFamily="34" charset="0"/>
            </a:endParaRPr>
          </a:p>
        </p:txBody>
      </p:sp>
      <p:grpSp>
        <p:nvGrpSpPr>
          <p:cNvPr id="35844" name="13 Grupo"/>
          <p:cNvGrpSpPr>
            <a:grpSpLocks/>
          </p:cNvGrpSpPr>
          <p:nvPr/>
        </p:nvGrpSpPr>
        <p:grpSpPr bwMode="auto">
          <a:xfrm>
            <a:off x="293688" y="506413"/>
            <a:ext cx="8096250" cy="2870200"/>
            <a:chOff x="250825" y="480239"/>
            <a:chExt cx="8096341" cy="2870974"/>
          </a:xfrm>
        </p:grpSpPr>
        <p:pic>
          <p:nvPicPr>
            <p:cNvPr id="35848" name="Picture 3"/>
            <p:cNvPicPr>
              <a:picLocks noChangeAspect="1" noChangeArrowheads="1"/>
            </p:cNvPicPr>
            <p:nvPr/>
          </p:nvPicPr>
          <p:blipFill>
            <a:blip r:embed="rId3"/>
            <a:srcRect l="16789" t="29689" r="14861" b="55132"/>
            <a:stretch>
              <a:fillRect/>
            </a:stretch>
          </p:blipFill>
          <p:spPr bwMode="auto">
            <a:xfrm>
              <a:off x="250825" y="480239"/>
              <a:ext cx="8096341" cy="1017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9" name="Picture 4"/>
            <p:cNvPicPr>
              <a:picLocks noChangeAspect="1" noChangeArrowheads="1"/>
            </p:cNvPicPr>
            <p:nvPr/>
          </p:nvPicPr>
          <p:blipFill>
            <a:blip r:embed="rId4"/>
            <a:srcRect l="17168" t="56429" r="15164" b="15178"/>
            <a:stretch>
              <a:fillRect/>
            </a:stretch>
          </p:blipFill>
          <p:spPr bwMode="auto">
            <a:xfrm>
              <a:off x="276951" y="1455048"/>
              <a:ext cx="8037830" cy="1896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80963" y="2835275"/>
            <a:ext cx="144145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B0F0"/>
                </a:solidFill>
                <a:latin typeface="Arial Rounded MT Bold" pitchFamily="34" charset="0"/>
              </a:rPr>
              <a:t>2012</a:t>
            </a:r>
            <a:endParaRPr lang="es-ES" sz="2800" b="1" i="1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900363" y="3919538"/>
            <a:ext cx="1514475" cy="339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6875463" y="3919538"/>
            <a:ext cx="2160587" cy="25066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Resultado de imagen de conclusión"/>
          <p:cNvPicPr>
            <a:picLocks noChangeAspect="1" noChangeArrowheads="1"/>
          </p:cNvPicPr>
          <p:nvPr/>
        </p:nvPicPr>
        <p:blipFill>
          <a:blip r:embed="rId2"/>
          <a:srcRect l="31319" t="5956" r="12868"/>
          <a:stretch>
            <a:fillRect/>
          </a:stretch>
        </p:blipFill>
        <p:spPr bwMode="auto">
          <a:xfrm>
            <a:off x="46038" y="227013"/>
            <a:ext cx="14573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9"/>
          <p:cNvSpPr txBox="1">
            <a:spLocks noChangeArrowheads="1"/>
          </p:cNvSpPr>
          <p:nvPr/>
        </p:nvSpPr>
        <p:spPr bwMode="auto">
          <a:xfrm>
            <a:off x="1589088" y="614363"/>
            <a:ext cx="2155825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Rigor </a:t>
            </a:r>
            <a:r>
              <a:rPr lang="es-ES" sz="2400">
                <a:latin typeface="Calibri" pitchFamily="34" charset="0"/>
                <a:cs typeface="Times New Roman" pitchFamily="18" charset="0"/>
              </a:rPr>
              <a:t>en la elaboración</a:t>
            </a:r>
          </a:p>
        </p:txBody>
      </p:sp>
      <p:sp>
        <p:nvSpPr>
          <p:cNvPr id="37891" name="Text Box 9"/>
          <p:cNvSpPr txBox="1">
            <a:spLocks noChangeArrowheads="1"/>
          </p:cNvSpPr>
          <p:nvPr/>
        </p:nvSpPr>
        <p:spPr bwMode="auto">
          <a:xfrm>
            <a:off x="4148138" y="614363"/>
            <a:ext cx="3859212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  <a:cs typeface="Times New Roman" pitchFamily="18" charset="0"/>
              </a:rPr>
              <a:t>Participación de </a:t>
            </a:r>
            <a:r>
              <a:rPr lang="es-E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gran </a:t>
            </a:r>
          </a:p>
          <a:p>
            <a:pPr algn="ctr"/>
            <a:r>
              <a:rPr lang="es-E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nº de profesionales </a:t>
            </a:r>
            <a:r>
              <a:rPr lang="es-ES" sz="2400">
                <a:latin typeface="Calibri" pitchFamily="34" charset="0"/>
                <a:cs typeface="Times New Roman" pitchFamily="18" charset="0"/>
              </a:rPr>
              <a:t>de todas las disciplinas y ámbitos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282575" y="5345113"/>
            <a:ext cx="3074988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  <a:cs typeface="Times New Roman" pitchFamily="18" charset="0"/>
              </a:rPr>
              <a:t>Adaptación a los </a:t>
            </a:r>
            <a:r>
              <a:rPr lang="es-E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datos de resistencia locales </a:t>
            </a:r>
            <a:endParaRPr lang="es-ES" sz="2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4681538" y="5489575"/>
            <a:ext cx="3325812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Independencia editorial</a:t>
            </a:r>
            <a:endParaRPr lang="es-ES" sz="2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2990850" y="2795588"/>
            <a:ext cx="2155825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Fortalezas</a:t>
            </a:r>
            <a:endParaRPr lang="es-ES" sz="2800" b="1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613025" y="1633538"/>
            <a:ext cx="744538" cy="1004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4637088" y="1946275"/>
            <a:ext cx="557212" cy="692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2024063" y="3533775"/>
            <a:ext cx="1216025" cy="1652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 flipV="1">
            <a:off x="4794250" y="3533775"/>
            <a:ext cx="688975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Flecha derecha"/>
          <p:cNvSpPr/>
          <p:nvPr/>
        </p:nvSpPr>
        <p:spPr>
          <a:xfrm>
            <a:off x="5303838" y="2860675"/>
            <a:ext cx="495300" cy="3524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983288" y="2052638"/>
            <a:ext cx="3108325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Herramienta para la ayuda en la toma de decisiones</a:t>
            </a:r>
            <a:endParaRPr lang="es-ES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983288" y="3405188"/>
            <a:ext cx="3108325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Guía de referencia para valorar la calidad de los tratamientos en los PROA</a:t>
            </a:r>
            <a:endParaRPr lang="es-E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7902" name="Picture 23"/>
          <p:cNvPicPr>
            <a:picLocks noChangeAspect="1" noChangeArrowheads="1"/>
          </p:cNvPicPr>
          <p:nvPr/>
        </p:nvPicPr>
        <p:blipFill>
          <a:blip r:embed="rId3"/>
          <a:srcRect l="1851" t="23828" r="84851" b="45482"/>
          <a:stretch>
            <a:fillRect/>
          </a:stretch>
        </p:blipFill>
        <p:spPr bwMode="auto">
          <a:xfrm>
            <a:off x="3421063" y="3389313"/>
            <a:ext cx="1216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2" name="Group 16"/>
          <p:cNvGraphicFramePr>
            <a:graphicFrameLocks noGrp="1"/>
          </p:cNvGraphicFramePr>
          <p:nvPr/>
        </p:nvGraphicFramePr>
        <p:xfrm>
          <a:off x="142875" y="425450"/>
          <a:ext cx="8858250" cy="6038850"/>
        </p:xfrm>
        <a:graphic>
          <a:graphicData uri="http://schemas.openxmlformats.org/drawingml/2006/table">
            <a:tbl>
              <a:tblPr/>
              <a:tblGrid>
                <a:gridCol w="7353300"/>
                <a:gridCol w="1504950"/>
              </a:tblGrid>
              <a:tr h="603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INTRODUCCIÓN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 implantación de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Programas de Optimización de Antibióticos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PROA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 en Atención Primaria (AP) está orientada a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disminuir la presión antibiótica </a:t>
                      </a:r>
                      <a:r>
                        <a:rPr kumimoji="0" lang="es-E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y a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mejorar la adecuación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del uso de antimicrobianos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 disponibilidad de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guías de terapia empírica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adaptadas a la realidad local y teniendo en cuenta la microbiología del área, es esencial para el desarrollo de los PROA.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 guías requieren una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revisión y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actualización periódica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 las recomendaciones, recogiendo las nuevas evidencias sobre eficacia, los nuevos datos de seguridad y los posibles cambios en los patrones de sensibilidad locales.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17417" name="Picture 18" descr="Resultado de imagen de programas de optimización de antibióticos"/>
          <p:cNvPicPr>
            <a:picLocks noChangeAspect="1" noChangeArrowheads="1"/>
          </p:cNvPicPr>
          <p:nvPr/>
        </p:nvPicPr>
        <p:blipFill>
          <a:blip r:embed="rId3"/>
          <a:srcRect l="6146" r="11771" b="28889"/>
          <a:stretch>
            <a:fillRect/>
          </a:stretch>
        </p:blipFill>
        <p:spPr bwMode="auto">
          <a:xfrm>
            <a:off x="7496175" y="620713"/>
            <a:ext cx="15049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4"/>
          <a:srcRect l="25642" t="50389" r="32961" b="14432"/>
          <a:stretch>
            <a:fillRect/>
          </a:stretch>
        </p:blipFill>
        <p:spPr bwMode="auto">
          <a:xfrm>
            <a:off x="7513638" y="1841500"/>
            <a:ext cx="148748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3"/>
          <p:cNvPicPr>
            <a:picLocks noChangeAspect="1" noChangeArrowheads="1"/>
          </p:cNvPicPr>
          <p:nvPr/>
        </p:nvPicPr>
        <p:blipFill>
          <a:blip r:embed="rId5"/>
          <a:srcRect l="1851" t="23828" r="84851" b="45482"/>
          <a:stretch>
            <a:fillRect/>
          </a:stretch>
        </p:blipFill>
        <p:spPr bwMode="auto">
          <a:xfrm>
            <a:off x="7615238" y="3300413"/>
            <a:ext cx="130492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41" name="Group 13"/>
          <p:cNvGraphicFramePr>
            <a:graphicFrameLocks noGrp="1"/>
          </p:cNvGraphicFramePr>
          <p:nvPr/>
        </p:nvGraphicFramePr>
        <p:xfrm>
          <a:off x="142875" y="425450"/>
          <a:ext cx="8858250" cy="5222875"/>
        </p:xfrm>
        <a:graphic>
          <a:graphicData uri="http://schemas.openxmlformats.org/drawingml/2006/table">
            <a:tbl>
              <a:tblPr/>
              <a:tblGrid>
                <a:gridCol w="7512050"/>
                <a:gridCol w="1346200"/>
              </a:tblGrid>
              <a:tr h="5222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Características de la guía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Guía práctica - información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muy resumida -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formato de </a:t>
                      </a:r>
                      <a:r>
                        <a:rPr lang="es-ES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tablas </a:t>
                      </a:r>
                      <a:r>
                        <a:rPr lang="es-ES" sz="160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autoexplicativas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Consulta por </a:t>
                      </a:r>
                      <a:r>
                        <a:rPr lang="es-ES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capítulos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por </a:t>
                      </a:r>
                      <a:r>
                        <a:rPr lang="es-ES" sz="16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procesos clínicos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ecomendaciones para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el tratamiento de </a:t>
                      </a:r>
                      <a:r>
                        <a:rPr lang="es-ES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más de 120 procesos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basadas en la evidencia y los datos de resistencias locales.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19465" name="Picture 23"/>
          <p:cNvPicPr>
            <a:picLocks noChangeAspect="1" noChangeArrowheads="1"/>
          </p:cNvPicPr>
          <p:nvPr/>
        </p:nvPicPr>
        <p:blipFill>
          <a:blip r:embed="rId2"/>
          <a:srcRect l="1851" t="23828" r="84851" b="45482"/>
          <a:stretch>
            <a:fillRect/>
          </a:stretch>
        </p:blipFill>
        <p:spPr bwMode="auto">
          <a:xfrm>
            <a:off x="7753350" y="454025"/>
            <a:ext cx="12192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3"/>
          <a:srcRect l="9949" t="17554" r="28093" b="21367"/>
          <a:stretch>
            <a:fillRect/>
          </a:stretch>
        </p:blipFill>
        <p:spPr bwMode="auto">
          <a:xfrm>
            <a:off x="422275" y="2008188"/>
            <a:ext cx="68961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4"/>
          <a:srcRect l="10176" t="61655" r="27965" b="19162"/>
          <a:stretch>
            <a:fillRect/>
          </a:stretch>
        </p:blipFill>
        <p:spPr bwMode="auto">
          <a:xfrm>
            <a:off x="431800" y="5541963"/>
            <a:ext cx="68961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Oval 9"/>
          <p:cNvSpPr>
            <a:spLocks noChangeArrowheads="1"/>
          </p:cNvSpPr>
          <p:nvPr/>
        </p:nvSpPr>
        <p:spPr bwMode="auto">
          <a:xfrm>
            <a:off x="503238" y="5541963"/>
            <a:ext cx="1192212" cy="204787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>
              <a:solidFill>
                <a:srgbClr val="FF3300"/>
              </a:solidFill>
            </a:endParaRPr>
          </a:p>
        </p:txBody>
      </p:sp>
      <p:sp>
        <p:nvSpPr>
          <p:cNvPr id="19469" name="Oval 14"/>
          <p:cNvSpPr>
            <a:spLocks noChangeArrowheads="1"/>
          </p:cNvSpPr>
          <p:nvPr/>
        </p:nvSpPr>
        <p:spPr bwMode="auto">
          <a:xfrm>
            <a:off x="503238" y="4714875"/>
            <a:ext cx="992187" cy="20478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>
              <a:solidFill>
                <a:srgbClr val="FF3300"/>
              </a:solidFill>
            </a:endParaRPr>
          </a:p>
        </p:txBody>
      </p:sp>
      <p:sp>
        <p:nvSpPr>
          <p:cNvPr id="19470" name="Oval 6"/>
          <p:cNvSpPr>
            <a:spLocks noChangeArrowheads="1"/>
          </p:cNvSpPr>
          <p:nvPr/>
        </p:nvSpPr>
        <p:spPr bwMode="auto">
          <a:xfrm>
            <a:off x="2963863" y="2263775"/>
            <a:ext cx="1412875" cy="17938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>
              <a:solidFill>
                <a:srgbClr val="FF3300"/>
              </a:solidFill>
            </a:endParaRPr>
          </a:p>
        </p:txBody>
      </p:sp>
      <p:sp>
        <p:nvSpPr>
          <p:cNvPr id="19471" name="Line 10"/>
          <p:cNvSpPr>
            <a:spLocks noChangeShapeType="1"/>
          </p:cNvSpPr>
          <p:nvPr/>
        </p:nvSpPr>
        <p:spPr bwMode="auto">
          <a:xfrm>
            <a:off x="142875" y="2443163"/>
            <a:ext cx="249238" cy="358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9472" name="Oval 6"/>
          <p:cNvSpPr>
            <a:spLocks noChangeArrowheads="1"/>
          </p:cNvSpPr>
          <p:nvPr/>
        </p:nvSpPr>
        <p:spPr bwMode="auto">
          <a:xfrm>
            <a:off x="5387975" y="2390775"/>
            <a:ext cx="1614488" cy="17938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8" name="Group 10"/>
          <p:cNvGraphicFramePr>
            <a:graphicFrameLocks noGrp="1"/>
          </p:cNvGraphicFramePr>
          <p:nvPr/>
        </p:nvGraphicFramePr>
        <p:xfrm>
          <a:off x="142875" y="425450"/>
          <a:ext cx="8858250" cy="5618163"/>
        </p:xfrm>
        <a:graphic>
          <a:graphicData uri="http://schemas.openxmlformats.org/drawingml/2006/table">
            <a:tbl>
              <a:tblPr/>
              <a:tblGrid>
                <a:gridCol w="7470775"/>
                <a:gridCol w="1387475"/>
              </a:tblGrid>
              <a:tr h="561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Autores y revisores externos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Autores: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97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autores de todas las disciplinas implicadas: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Farmacéuticos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de AP o de H,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Microbiólogos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Médicos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o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Pediatras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de AP o de H,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Enfermeros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 AP o de H,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Otros especialistas de AP o de H: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dentistas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epidemiólogos/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preventivistas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infectólogos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ORL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neumólogos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urólogos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ginecólogos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dermatólogos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internistas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geriatras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oftalmólogos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Metodólogos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: técnicos AETSA, servicios de apoyo SAS, etc.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Revisores externos: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profesionales de todas las disciplinas implicadas, </a:t>
                      </a: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SSCC,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Comité PIRASOA, AETSA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Grupo de Infecciosos de SEMFYC,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Grupo de Infecciosos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AEPap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SEMI,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 SEIMC,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Otras: Colegio Dentistas, Sociedad Dermatología, Oftalmología, etc.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 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2"/>
          <a:srcRect t="8594" r="42313" b="29362"/>
          <a:stretch>
            <a:fillRect/>
          </a:stretch>
        </p:blipFill>
        <p:spPr bwMode="auto">
          <a:xfrm>
            <a:off x="7234238" y="4602163"/>
            <a:ext cx="1728787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" descr="Resultado de imagen de auto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0463" y="519113"/>
            <a:ext cx="14255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"/>
          <p:cNvPicPr>
            <a:picLocks noChangeAspect="1" noChangeArrowheads="1"/>
          </p:cNvPicPr>
          <p:nvPr/>
        </p:nvPicPr>
        <p:blipFill>
          <a:blip r:embed="rId4"/>
          <a:srcRect l="16666" t="41965" r="29723" b="25179"/>
          <a:stretch>
            <a:fillRect/>
          </a:stretch>
        </p:blipFill>
        <p:spPr bwMode="auto">
          <a:xfrm>
            <a:off x="1216025" y="4602163"/>
            <a:ext cx="595153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142875" y="939800"/>
            <a:ext cx="7367588" cy="18161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142875" y="2873375"/>
            <a:ext cx="7367588" cy="158591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6" name="Group 18"/>
          <p:cNvGraphicFramePr>
            <a:graphicFrameLocks noGrp="1"/>
          </p:cNvGraphicFramePr>
          <p:nvPr/>
        </p:nvGraphicFramePr>
        <p:xfrm>
          <a:off x="184150" y="425450"/>
          <a:ext cx="8816975" cy="6067425"/>
        </p:xfrm>
        <a:graphic>
          <a:graphicData uri="http://schemas.openxmlformats.org/drawingml/2006/table">
            <a:tbl>
              <a:tblPr/>
              <a:tblGrid>
                <a:gridCol w="7436347"/>
                <a:gridCol w="1381081"/>
              </a:tblGrid>
              <a:tr h="6066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Metodología: </a:t>
                      </a:r>
                      <a:r>
                        <a:rPr kumimoji="0" lang="es-E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Selección de la evidencia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 Búsqueda sistemática de la evidencia 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 GPC en bases de datos: 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Medline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Embase,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National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Guideline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Clearinghouse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Guideline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International Network (GIN), entre otras y p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á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ginas web de SSCC.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Formato de búsquedas PICO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: población, intervención, comparación y resultados.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Lectura cr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í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tica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 las GPC por pares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mediante el instrumento AGREE II </a:t>
                      </a:r>
                    </a:p>
                    <a:p>
                      <a:pPr marL="0" marR="0" lvl="0" indent="0" algn="l" defTabSz="914400" rtl="0" eaLnBrk="0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Criterio de selección de GPC: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exclusión de aquellas que no alcancen un 60% de la puntuación (AGREE II) en, al menos, 4 dominios, siendo 2 el “Rigor en la elaboración” y la “Independencia editorial”.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21513" name="Picture 1"/>
          <p:cNvPicPr>
            <a:picLocks noChangeAspect="1" noChangeArrowheads="1"/>
          </p:cNvPicPr>
          <p:nvPr/>
        </p:nvPicPr>
        <p:blipFill>
          <a:blip r:embed="rId2"/>
          <a:srcRect l="54282" t="18034" r="20975" b="72720"/>
          <a:stretch>
            <a:fillRect/>
          </a:stretch>
        </p:blipFill>
        <p:spPr bwMode="auto">
          <a:xfrm>
            <a:off x="6924675" y="222250"/>
            <a:ext cx="20764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"/>
          <p:cNvPicPr>
            <a:picLocks noChangeAspect="1" noChangeArrowheads="1"/>
          </p:cNvPicPr>
          <p:nvPr/>
        </p:nvPicPr>
        <p:blipFill>
          <a:blip r:embed="rId2"/>
          <a:srcRect l="29794" t="15234" r="44473" b="72720"/>
          <a:stretch>
            <a:fillRect/>
          </a:stretch>
        </p:blipFill>
        <p:spPr bwMode="auto">
          <a:xfrm>
            <a:off x="6924675" y="912813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"/>
          <p:cNvPicPr>
            <a:picLocks noChangeAspect="1" noChangeArrowheads="1"/>
          </p:cNvPicPr>
          <p:nvPr/>
        </p:nvPicPr>
        <p:blipFill>
          <a:blip r:embed="rId2"/>
          <a:srcRect l="19652" t="15234" r="70206" b="72720"/>
          <a:stretch>
            <a:fillRect/>
          </a:stretch>
        </p:blipFill>
        <p:spPr bwMode="auto">
          <a:xfrm>
            <a:off x="6181725" y="222250"/>
            <a:ext cx="7159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3"/>
          <p:cNvPicPr>
            <a:picLocks noChangeAspect="1" noChangeArrowheads="1"/>
          </p:cNvPicPr>
          <p:nvPr/>
        </p:nvPicPr>
        <p:blipFill>
          <a:blip r:embed="rId3"/>
          <a:srcRect l="9305" t="36037" r="24237" b="23537"/>
          <a:stretch>
            <a:fillRect/>
          </a:stretch>
        </p:blipFill>
        <p:spPr bwMode="auto">
          <a:xfrm>
            <a:off x="787400" y="4646613"/>
            <a:ext cx="61341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" descr="Resultado de imagen de búsqueda de la evidencia"/>
          <p:cNvPicPr>
            <a:picLocks noChangeAspect="1" noChangeArrowheads="1"/>
          </p:cNvPicPr>
          <p:nvPr/>
        </p:nvPicPr>
        <p:blipFill>
          <a:blip r:embed="rId4"/>
          <a:srcRect l="3712" t="22882" r="7080" b="7259"/>
          <a:stretch>
            <a:fillRect/>
          </a:stretch>
        </p:blipFill>
        <p:spPr bwMode="auto">
          <a:xfrm>
            <a:off x="7575550" y="2728913"/>
            <a:ext cx="14763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4" descr="Resultado de imagen de búsqueda bibliográf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5550" y="1692275"/>
            <a:ext cx="14763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6" descr="Resultado de imagen de embud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3200" y="4110038"/>
            <a:ext cx="10572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6" name="Group 14"/>
          <p:cNvGraphicFramePr>
            <a:graphicFrameLocks noGrp="1"/>
          </p:cNvGraphicFramePr>
          <p:nvPr/>
        </p:nvGraphicFramePr>
        <p:xfrm>
          <a:off x="142875" y="425450"/>
          <a:ext cx="8858250" cy="5962650"/>
        </p:xfrm>
        <a:graphic>
          <a:graphicData uri="http://schemas.openxmlformats.org/drawingml/2006/table">
            <a:tbl>
              <a:tblPr/>
              <a:tblGrid>
                <a:gridCol w="7470775"/>
                <a:gridCol w="1387475"/>
              </a:tblGrid>
              <a:tr h="5962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Metodología: 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Incorporación de nuevas evidencias </a:t>
                      </a:r>
                      <a:endParaRPr kumimoji="0" lang="es-E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Valoración de las concordancias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entre las nuevas fuentes y con la versión anterior.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Resolución de las discrepancias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mediante consenso, teniendo en cuenta la calidad de las recomendaciones, factibilidad de la extrapolación a nuestro ámbito, consonancia con los datos de resistencias locales, etc.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Las áreas sin evidencia se resuelven mediante consenso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 expertos.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22537" name="Picture 11" descr="https://www.stelorder.com/wp-content/uploads/trabajo-en-equipo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8575" y="1247775"/>
            <a:ext cx="13430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3"/>
          <a:srcRect l="33432" t="21518" r="19048" b="18166"/>
          <a:stretch>
            <a:fillRect/>
          </a:stretch>
        </p:blipFill>
        <p:spPr bwMode="auto">
          <a:xfrm>
            <a:off x="1571625" y="2768600"/>
            <a:ext cx="4924425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7" name="Group 15"/>
          <p:cNvGraphicFramePr>
            <a:graphicFrameLocks noGrp="1"/>
          </p:cNvGraphicFramePr>
          <p:nvPr/>
        </p:nvGraphicFramePr>
        <p:xfrm>
          <a:off x="142875" y="425450"/>
          <a:ext cx="8858250" cy="6092825"/>
        </p:xfrm>
        <a:graphic>
          <a:graphicData uri="http://schemas.openxmlformats.org/drawingml/2006/table">
            <a:tbl>
              <a:tblPr/>
              <a:tblGrid>
                <a:gridCol w="7289800"/>
                <a:gridCol w="1568450"/>
              </a:tblGrid>
              <a:tr h="6092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modo de ejemplo…</a:t>
                      </a:r>
                      <a:endParaRPr kumimoji="0" lang="es-E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Valoración de discrepancias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Resolución de discrepancias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23561" name="Picture 1"/>
          <p:cNvPicPr>
            <a:picLocks noChangeAspect="1" noChangeArrowheads="1"/>
          </p:cNvPicPr>
          <p:nvPr/>
        </p:nvPicPr>
        <p:blipFill>
          <a:blip r:embed="rId2"/>
          <a:srcRect l="22621" t="51584" r="19875" b="11458"/>
          <a:stretch>
            <a:fillRect/>
          </a:stretch>
        </p:blipFill>
        <p:spPr bwMode="auto">
          <a:xfrm>
            <a:off x="750888" y="1568450"/>
            <a:ext cx="59721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1" descr="https://www.stelorder.com/wp-content/uploads/trabajo-en-equipo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325" y="946150"/>
            <a:ext cx="13430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3"/>
          <p:cNvPicPr>
            <a:picLocks noChangeAspect="1" noChangeArrowheads="1"/>
          </p:cNvPicPr>
          <p:nvPr/>
        </p:nvPicPr>
        <p:blipFill>
          <a:blip r:embed="rId4"/>
          <a:srcRect l="22621" t="26363" r="19839" b="29587"/>
          <a:stretch>
            <a:fillRect/>
          </a:stretch>
        </p:blipFill>
        <p:spPr bwMode="auto">
          <a:xfrm>
            <a:off x="750888" y="3695700"/>
            <a:ext cx="59721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"/>
          <p:cNvPicPr>
            <a:picLocks noChangeAspect="1" noChangeArrowheads="1"/>
          </p:cNvPicPr>
          <p:nvPr/>
        </p:nvPicPr>
        <p:blipFill>
          <a:blip r:embed="rId2"/>
          <a:srcRect l="22621" t="24219" r="19875" b="65916"/>
          <a:stretch>
            <a:fillRect/>
          </a:stretch>
        </p:blipFill>
        <p:spPr bwMode="auto">
          <a:xfrm>
            <a:off x="750888" y="992188"/>
            <a:ext cx="5972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Line 16"/>
          <p:cNvSpPr>
            <a:spLocks noChangeShapeType="1"/>
          </p:cNvSpPr>
          <p:nvPr/>
        </p:nvSpPr>
        <p:spPr bwMode="auto">
          <a:xfrm>
            <a:off x="750888" y="6265863"/>
            <a:ext cx="5972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8" name="Group 10"/>
          <p:cNvGraphicFramePr>
            <a:graphicFrameLocks noGrp="1"/>
          </p:cNvGraphicFramePr>
          <p:nvPr/>
        </p:nvGraphicFramePr>
        <p:xfrm>
          <a:off x="142875" y="425450"/>
          <a:ext cx="8858250" cy="5222875"/>
        </p:xfrm>
        <a:graphic>
          <a:graphicData uri="http://schemas.openxmlformats.org/drawingml/2006/table">
            <a:tbl>
              <a:tblPr/>
              <a:tblGrid>
                <a:gridCol w="7470775"/>
                <a:gridCol w="1387475"/>
              </a:tblGrid>
              <a:tr h="522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Apartados actualizados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Actualizados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 los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capítulos sobre tratamiento (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procesos) y 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más (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procesos), en fase de actualización.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Para estos capítulos se seleccionaron 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203 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GPC de las que 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 (37%) 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cumplieron los criterios de elección. El resto fueron excluidas.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2"/>
          <a:srcRect t="4108" r="28410" b="26250"/>
          <a:stretch>
            <a:fillRect/>
          </a:stretch>
        </p:blipFill>
        <p:spPr bwMode="auto">
          <a:xfrm>
            <a:off x="769938" y="2643188"/>
            <a:ext cx="7159625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043238" y="4572000"/>
            <a:ext cx="2625725" cy="287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24587" name="Picture 2" descr="Resultado de imagen de revis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8738" y="488950"/>
            <a:ext cx="12969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69938" y="3644900"/>
            <a:ext cx="981075" cy="287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8" name="Group 10"/>
          <p:cNvGraphicFramePr>
            <a:graphicFrameLocks noGrp="1"/>
          </p:cNvGraphicFramePr>
          <p:nvPr/>
        </p:nvGraphicFramePr>
        <p:xfrm>
          <a:off x="142875" y="425450"/>
          <a:ext cx="8858250" cy="5222875"/>
        </p:xfrm>
        <a:graphic>
          <a:graphicData uri="http://schemas.openxmlformats.org/drawingml/2006/table">
            <a:tbl>
              <a:tblPr/>
              <a:tblGrid>
                <a:gridCol w="7470775"/>
                <a:gridCol w="1387475"/>
              </a:tblGrid>
              <a:tr h="522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Modificaciones más relevantes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2"/>
          <a:srcRect t="8214" r="28015" b="25893"/>
          <a:stretch>
            <a:fillRect/>
          </a:stretch>
        </p:blipFill>
        <p:spPr bwMode="auto">
          <a:xfrm>
            <a:off x="901700" y="2870200"/>
            <a:ext cx="711835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095625" y="4702175"/>
            <a:ext cx="2625725" cy="287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25611" name="Picture 2"/>
          <p:cNvPicPr>
            <a:picLocks noChangeAspect="1" noChangeArrowheads="1"/>
          </p:cNvPicPr>
          <p:nvPr/>
        </p:nvPicPr>
        <p:blipFill>
          <a:blip r:embed="rId3"/>
          <a:srcRect l="10394" t="45964" r="29649" b="20053"/>
          <a:stretch>
            <a:fillRect/>
          </a:stretch>
        </p:blipFill>
        <p:spPr bwMode="auto">
          <a:xfrm>
            <a:off x="1516063" y="935038"/>
            <a:ext cx="5591175" cy="1782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12" name="Picture 2" descr="Resultado de imagen de revis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8738" y="488950"/>
            <a:ext cx="12969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887413" y="3644900"/>
            <a:ext cx="981075" cy="287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727</Words>
  <Application>Microsoft Office PowerPoint</Application>
  <PresentationFormat>Presentación en pantalla (4:3)</PresentationFormat>
  <Paragraphs>148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Calibri</vt:lpstr>
      <vt:lpstr>Helvetica</vt:lpstr>
      <vt:lpstr>Helvetica 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 X</dc:creator>
  <cp:lastModifiedBy>Marquez Diaz, Jose Luis</cp:lastModifiedBy>
  <cp:revision>264</cp:revision>
  <dcterms:created xsi:type="dcterms:W3CDTF">2016-07-28T12:24:57Z</dcterms:created>
  <dcterms:modified xsi:type="dcterms:W3CDTF">2017-05-12T07:20:13Z</dcterms:modified>
</cp:coreProperties>
</file>